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8" r:id="rId5"/>
    <p:sldId id="272" r:id="rId6"/>
    <p:sldId id="273" r:id="rId7"/>
    <p:sldId id="270" r:id="rId8"/>
    <p:sldId id="271" r:id="rId9"/>
    <p:sldId id="278" r:id="rId10"/>
    <p:sldId id="267" r:id="rId11"/>
    <p:sldId id="281" r:id="rId12"/>
    <p:sldId id="280" r:id="rId13"/>
    <p:sldId id="263" r:id="rId14"/>
    <p:sldId id="262" r:id="rId15"/>
    <p:sldId id="266" r:id="rId16"/>
    <p:sldId id="277" r:id="rId17"/>
    <p:sldId id="275" r:id="rId18"/>
    <p:sldId id="276" r:id="rId19"/>
    <p:sldId id="259" r:id="rId20"/>
    <p:sldId id="28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F6D4D"/>
    <a:srgbClr val="666699"/>
    <a:srgbClr val="A50021"/>
    <a:srgbClr val="F0EFE0"/>
    <a:srgbClr val="1F408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5" d="100"/>
          <a:sy n="75" d="100"/>
        </p:scale>
        <p:origin x="-10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82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82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351571-D15C-48A7-962E-DE13DF09E3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587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703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0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70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70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0414A2-A09A-424D-9A9C-F446B8595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4144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46063C-F95A-4062-A31D-7BC2D35D4C7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71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She is able to recognize the time of ovulation by observing the biological markers of cervical mucus and the sensation of lubrication.  </a:t>
            </a:r>
          </a:p>
          <a:p>
            <a:endParaRPr lang="en-US" altLang="en-US"/>
          </a:p>
          <a:p>
            <a:r>
              <a:rPr lang="en-US" altLang="en-US"/>
              <a:t>The charting that is done also is a valuable record for evaluating gynecological health, and is often an early warning for reproductive or gynecologic health problems.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4B67B3-5DFA-4756-87F9-93C93FC0900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78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Reference </a:t>
            </a:r>
            <a:r>
              <a:rPr lang="en-US" altLang="en-US" u="sng"/>
              <a:t>Jounal of Reproductive Medicine</a:t>
            </a:r>
            <a:r>
              <a:rPr lang="en-US" altLang="en-US"/>
              <a:t>, 37:864, 1992.  Hilgers, TW, Dal KD, Previl, AM and Hilgers, SK “Cumulative Pregnancy Rates in Patients with Apparently Normal Fertility and Fertility Focused Intercourse.”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1" name="Rectangle 3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pic>
        <p:nvPicPr>
          <p:cNvPr id="539655" name="Picture 7" descr="ANABN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9667" name="Rectangle 19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39668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39669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39670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39671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39672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033EC4CA-3BFF-48F4-8237-BBCD284650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43E55-79BB-4271-96B7-38C2A852E330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872621932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4DF43-6874-4D41-8F09-9160BAA0BEA8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671511817"/>
      </p:ext>
    </p:extLst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1E33A62E-FE38-4298-B6A8-4993291B3EF3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363549370"/>
      </p:ext>
    </p:extLst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EE357F92-3755-46A4-96DE-C3424270F1B3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393279068"/>
      </p:ext>
    </p:extLst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210185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D08F0595-CB03-4EFC-A937-7D46709E3F23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088981548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6A15D-52A7-4D58-8493-3D16F71E6B23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826041529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8AA3E-405C-4CD6-B2D5-BAAEB68D4150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250823276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C4766-14EF-4A1C-8725-67CBEC1EBDDD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139241471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85371-80C6-4AB0-BB3A-EAA248A4DE07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21108856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E7C80-3E14-40A2-80C1-232763CBED9B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60682067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59530-8D93-420D-8AAD-F1EE4A4D3F15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666375519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0754F-372E-4DE9-9E05-15CD3D9190D5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29016521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136AE-D945-42D4-9840-198F06D3AA60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699914723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49" name="Rectangle 25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38650" name="Rectangle 26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38651" name="Rectangle 27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6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38652" name="Rectangle 28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6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38653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38655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38656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 altLang="en-US"/>
          </a:p>
        </p:txBody>
      </p:sp>
      <p:pic>
        <p:nvPicPr>
          <p:cNvPr id="538657" name="Picture 33" descr="anabnr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8658" name="Rectangle 34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38659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10D5955C-2088-47FC-A1D2-6AD0802B955B}" type="slidenum">
              <a:rPr lang="en-US" altLang="en-US"/>
              <a:pPr/>
              <a:t>‹#›</a:t>
            </a:fld>
            <a:endParaRPr lang="en-US" altLang="en-US" sz="1400"/>
          </a:p>
        </p:txBody>
      </p:sp>
      <p:sp>
        <p:nvSpPr>
          <p:cNvPr id="538660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</p:sldLayoutIdLst>
  <p:transition>
    <p:cut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eightonmodel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igee.org/guide/risks.html#safesex" TargetMode="External"/><Relationship Id="rId2" Type="http://schemas.openxmlformats.org/officeDocument/2006/relationships/hyperlink" Target="http://www.epigee.org/guide/natural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ntent.health.msn.com/content/article/78/95865.htm?z=1689_00001_2418_00_02" TargetMode="External"/><Relationship Id="rId4" Type="http://schemas.openxmlformats.org/officeDocument/2006/relationships/hyperlink" Target="http://www.epigee.org/guide/infert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/>
              <a:t>Creighton Model Fertility</a:t>
            </a:r>
            <a:r>
              <a:rPr lang="en-US" altLang="en-US" i="1"/>
              <a:t>Care</a:t>
            </a:r>
            <a:r>
              <a:rPr lang="en-US" altLang="en-US" sz="1800" baseline="30000"/>
              <a:t>TM</a:t>
            </a:r>
            <a:r>
              <a:rPr lang="en-US" altLang="en-US" sz="1800" i="1" baseline="30000"/>
              <a:t> </a:t>
            </a:r>
            <a:r>
              <a:rPr lang="en-US" altLang="en-US"/>
              <a:t>System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5657850" cy="906462"/>
          </a:xfrm>
        </p:spPr>
        <p:txBody>
          <a:bodyPr/>
          <a:lstStyle/>
          <a:p>
            <a:pPr algn="ctr"/>
            <a:r>
              <a:rPr lang="en-US" altLang="en-US" i="1"/>
              <a:t>A New Reproductive Science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5731" name="Picture 3" descr="nfpchart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182688"/>
            <a:ext cx="7839075" cy="505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5732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15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/>
              <a:t>Charting Examples: Regular, Short, and Long Cycles</a:t>
            </a:r>
          </a:p>
        </p:txBody>
      </p:sp>
      <p:sp>
        <p:nvSpPr>
          <p:cNvPr id="585733" name="Text Box 5"/>
          <p:cNvSpPr txBox="1">
            <a:spLocks noChangeArrowheads="1"/>
          </p:cNvSpPr>
          <p:nvPr/>
        </p:nvSpPr>
        <p:spPr bwMode="auto">
          <a:xfrm>
            <a:off x="1066800" y="3886200"/>
            <a:ext cx="701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/>
              <a:t>Continuous Mucus: Using Yellow Stamps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1295400"/>
          </a:xfrm>
        </p:spPr>
        <p:txBody>
          <a:bodyPr/>
          <a:lstStyle/>
          <a:p>
            <a:r>
              <a:rPr lang="en-US" altLang="en-US"/>
              <a:t>Effectiveness to Avoid Pregnancy</a:t>
            </a:r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7772400" cy="4006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Studies have shown Creighton Model Fertility</a:t>
            </a:r>
            <a:r>
              <a:rPr lang="en-US" altLang="en-US" sz="2800" i="1"/>
              <a:t>Care</a:t>
            </a:r>
            <a:r>
              <a:rPr lang="en-US" altLang="en-US" sz="2800" baseline="30000"/>
              <a:t>TM </a:t>
            </a:r>
            <a:r>
              <a:rPr lang="en-US" altLang="en-US" sz="2800"/>
              <a:t>System to be as effective as oral contraceptives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More effective than barrier methods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Method is typically used long-term throughout reproductive years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Fertility Appreciation and decreased divorce rate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Many couples change their intention from avoiding to achieving pregnancy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1090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091" name="Slide" r:id="rId3" imgW="4572000" imgH="3429000" progId="PowerPoint.Slide.8">
                  <p:embed/>
                </p:oleObj>
              </mc:Choice>
              <mc:Fallback>
                <p:oleObj name="Slide" r:id="rId3" imgW="4572000" imgH="3429000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1295400"/>
          </a:xfrm>
        </p:spPr>
        <p:txBody>
          <a:bodyPr/>
          <a:lstStyle/>
          <a:p>
            <a:r>
              <a:rPr lang="en-US" altLang="en-US"/>
              <a:t>Effectiveness to Achieve Pregnancy</a:t>
            </a:r>
          </a:p>
        </p:txBody>
      </p:sp>
      <p:sp>
        <p:nvSpPr>
          <p:cNvPr id="5775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429000" y="2286000"/>
            <a:ext cx="54102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Very effective for couples with normal fertility.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98% achieve pregnancy within 3 cycles.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Effective for infertile couples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20-40% achieve pregnancy in one year.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Even better results with medical testing and intervention</a:t>
            </a:r>
          </a:p>
        </p:txBody>
      </p:sp>
      <p:pic>
        <p:nvPicPr>
          <p:cNvPr id="577543" name="Picture 7" descr="PH01734J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2514600"/>
            <a:ext cx="2219325" cy="3352800"/>
          </a:xfr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762000"/>
          </a:xfrm>
        </p:spPr>
        <p:txBody>
          <a:bodyPr/>
          <a:lstStyle/>
          <a:p>
            <a:r>
              <a:rPr lang="en-US" altLang="en-US"/>
              <a:t>Advantages and Benefits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752600"/>
            <a:ext cx="7315200" cy="4648200"/>
          </a:xfrm>
        </p:spPr>
        <p:txBody>
          <a:bodyPr/>
          <a:lstStyle/>
          <a:p>
            <a:r>
              <a:rPr lang="en-US" altLang="en-US" sz="2800"/>
              <a:t>Completely natural</a:t>
            </a:r>
          </a:p>
          <a:p>
            <a:r>
              <a:rPr lang="en-US" altLang="en-US" sz="2800"/>
              <a:t>No side effects</a:t>
            </a:r>
          </a:p>
          <a:p>
            <a:r>
              <a:rPr lang="en-US" altLang="en-US" sz="2800"/>
              <a:t>Morally acceptable to all religions</a:t>
            </a:r>
          </a:p>
          <a:p>
            <a:r>
              <a:rPr lang="en-US" altLang="en-US" sz="2800"/>
              <a:t>Cost-effective, and comparatively inexpensive</a:t>
            </a:r>
          </a:p>
          <a:p>
            <a:r>
              <a:rPr lang="en-US" altLang="en-US" sz="2800"/>
              <a:t>Can be used by women of all reproductive categories</a:t>
            </a:r>
          </a:p>
          <a:p>
            <a:r>
              <a:rPr lang="en-US" altLang="en-US" sz="2800"/>
              <a:t>Cooperative with natural procreative system </a:t>
            </a:r>
          </a:p>
          <a:p>
            <a:r>
              <a:rPr lang="en-US" altLang="en-US" sz="2800"/>
              <a:t>Shared system which respects dignity of women and marriage</a:t>
            </a:r>
          </a:p>
        </p:txBody>
      </p:sp>
      <p:pic>
        <p:nvPicPr>
          <p:cNvPr id="576517" name="Picture 5" descr="PH01251J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0" y="1600200"/>
            <a:ext cx="2133600" cy="1411288"/>
          </a:xfr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838200"/>
          </a:xfrm>
        </p:spPr>
        <p:txBody>
          <a:bodyPr/>
          <a:lstStyle/>
          <a:p>
            <a:r>
              <a:rPr lang="en-US" altLang="en-US"/>
              <a:t>How to Find Out More: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772400" cy="4648200"/>
          </a:xfrm>
        </p:spPr>
        <p:txBody>
          <a:bodyPr/>
          <a:lstStyle/>
          <a:p>
            <a:r>
              <a:rPr lang="en-US" altLang="en-US"/>
              <a:t>Call Catholic Diocese Office (i.e. Diocese of LaCrosse or Winona)</a:t>
            </a:r>
          </a:p>
          <a:p>
            <a:r>
              <a:rPr lang="en-US" altLang="en-US"/>
              <a:t>Ask about Creighton Model Fertility</a:t>
            </a:r>
            <a:r>
              <a:rPr lang="en-US" altLang="en-US" i="1"/>
              <a:t>Care</a:t>
            </a:r>
            <a:r>
              <a:rPr lang="en-US" altLang="en-US" baseline="30000"/>
              <a:t>TM</a:t>
            </a:r>
            <a:r>
              <a:rPr lang="en-US" altLang="en-US"/>
              <a:t> Services </a:t>
            </a:r>
          </a:p>
          <a:p>
            <a:r>
              <a:rPr lang="en-US" altLang="en-US"/>
              <a:t>Visit website at </a:t>
            </a:r>
            <a:r>
              <a:rPr lang="en-US" altLang="en-US">
                <a:hlinkClick r:id="rId2"/>
              </a:rPr>
              <a:t>www.creightonmodel.com</a:t>
            </a:r>
            <a:endParaRPr lang="en-US" altLang="en-US"/>
          </a:p>
          <a:p>
            <a:r>
              <a:rPr lang="en-US" altLang="en-US"/>
              <a:t>Call a Center to make an appointment with a Medical Consultant for infertility or gynecologic concerns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1371600"/>
          </a:xfrm>
        </p:spPr>
        <p:txBody>
          <a:bodyPr/>
          <a:lstStyle/>
          <a:p>
            <a:r>
              <a:rPr lang="en-US" altLang="en-US"/>
              <a:t>Summary of Other Natural Methods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362200"/>
            <a:ext cx="42672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Ovulation Method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Basal  Body Temperature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Sympto-Thermal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Calendar “Rhythm”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Cycle Beads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Electronic fertility computers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Lactational Amenorrhea</a:t>
            </a:r>
          </a:p>
        </p:txBody>
      </p:sp>
      <p:pic>
        <p:nvPicPr>
          <p:cNvPr id="598020" name="Picture 4" descr="BB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514600"/>
            <a:ext cx="4430713" cy="197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8021" name="Rectangle 5"/>
          <p:cNvSpPr>
            <a:spLocks noChangeArrowheads="1"/>
          </p:cNvSpPr>
          <p:nvPr/>
        </p:nvSpPr>
        <p:spPr bwMode="auto">
          <a:xfrm>
            <a:off x="5257800" y="4572000"/>
            <a:ext cx="3127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BBT Diagram by Epigee.org (2004)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</a:t>
            </a:r>
          </a:p>
        </p:txBody>
      </p:sp>
      <p:sp>
        <p:nvSpPr>
          <p:cNvPr id="5959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Hilgers, T.W., (2001), Creighton Model FertilityCare</a:t>
            </a:r>
            <a:r>
              <a:rPr lang="en-US" altLang="en-US" sz="1600" baseline="30000"/>
              <a:t>TM</a:t>
            </a:r>
            <a:r>
              <a:rPr lang="en-US" altLang="en-US" sz="2800"/>
              <a:t> System: An authentic language of a woman’s health and fertility. (5</a:t>
            </a:r>
            <a:r>
              <a:rPr lang="en-US" altLang="en-US" sz="2800" baseline="30000"/>
              <a:t>th</a:t>
            </a:r>
            <a:r>
              <a:rPr lang="en-US" altLang="en-US" sz="2800"/>
              <a:t> ed.) Omaha: Pope Paul VI Institute Press.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Hole, J., (1987), Reproductive systems. In Human anatomy and physiology. (4</a:t>
            </a:r>
            <a:r>
              <a:rPr lang="en-US" altLang="en-US" sz="2800" baseline="30000"/>
              <a:t>th</a:t>
            </a:r>
            <a:r>
              <a:rPr lang="en-US" altLang="en-US" sz="2800"/>
              <a:t> ed., p.833). Dubuque: Brown.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Williams, M. (2004, March 13). Fertility Awareness. In epigee.org website. Retrieved from http//:www.epigee.org/guide/natural.html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Related Websites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2F6D4D"/>
                </a:solidFill>
                <a:hlinkClick r:id="rId2"/>
              </a:rPr>
              <a:t>http://www.epigee.org/guide/natural.html</a:t>
            </a:r>
            <a:endParaRPr lang="en-US" altLang="en-US">
              <a:solidFill>
                <a:srgbClr val="2F6D4D"/>
              </a:solidFill>
            </a:endParaRPr>
          </a:p>
          <a:p>
            <a:r>
              <a:rPr lang="en-US" altLang="en-US">
                <a:solidFill>
                  <a:srgbClr val="2F6D4D"/>
                </a:solidFill>
                <a:hlinkClick r:id="rId3"/>
              </a:rPr>
              <a:t>http://www.epigee.org/guide/risks.html#safesex</a:t>
            </a:r>
            <a:endParaRPr lang="en-US" altLang="en-US">
              <a:solidFill>
                <a:srgbClr val="2F6D4D"/>
              </a:solidFill>
            </a:endParaRPr>
          </a:p>
          <a:p>
            <a:r>
              <a:rPr lang="en-US" altLang="en-US">
                <a:solidFill>
                  <a:srgbClr val="2F6D4D"/>
                </a:solidFill>
                <a:hlinkClick r:id="rId4"/>
              </a:rPr>
              <a:t>http://www.epigee.org/guide/infert.html</a:t>
            </a:r>
            <a:endParaRPr lang="en-US" altLang="en-US">
              <a:solidFill>
                <a:srgbClr val="2F6D4D"/>
              </a:solidFill>
            </a:endParaRPr>
          </a:p>
          <a:p>
            <a:r>
              <a:rPr lang="en-US" altLang="en-US">
                <a:solidFill>
                  <a:srgbClr val="2F6D4D"/>
                </a:solidFill>
                <a:hlinkClick r:id="rId5"/>
              </a:rPr>
              <a:t>http://content.health.msn.com/content/article/78/95865.htm?z=1689_00001_2418_00_02</a:t>
            </a:r>
            <a:endParaRPr lang="en-US" altLang="en-US">
              <a:solidFill>
                <a:srgbClr val="2F6D4D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457200"/>
          </a:xfrm>
        </p:spPr>
        <p:txBody>
          <a:bodyPr/>
          <a:lstStyle/>
          <a:p>
            <a:pPr algn="ctr"/>
            <a:r>
              <a:rPr lang="en-US" altLang="en-US" sz="2400"/>
              <a:t>Family Planning Method Comparison Chart</a:t>
            </a:r>
            <a:r>
              <a:rPr lang="en-US" altLang="en-US" sz="2800"/>
              <a:t/>
            </a:r>
            <a:br>
              <a:rPr lang="en-US" altLang="en-US" sz="2800"/>
            </a:br>
            <a:r>
              <a:rPr lang="en-US" altLang="en-US" sz="1200"/>
              <a:t>Adapted from brochure by American Academy of Natural Family Planning Feb. 1999</a:t>
            </a:r>
          </a:p>
        </p:txBody>
      </p:sp>
      <p:graphicFrame>
        <p:nvGraphicFramePr>
          <p:cNvPr id="573584" name="Group 144"/>
          <p:cNvGraphicFramePr>
            <a:graphicFrameLocks noGrp="1"/>
          </p:cNvGraphicFramePr>
          <p:nvPr>
            <p:ph type="tbl" idx="1"/>
          </p:nvPr>
        </p:nvGraphicFramePr>
        <p:xfrm>
          <a:off x="533400" y="1524000"/>
          <a:ext cx="8610600" cy="5334000"/>
        </p:xfrm>
        <a:graphic>
          <a:graphicData uri="http://schemas.openxmlformats.org/drawingml/2006/table">
            <a:tbl>
              <a:tblPr/>
              <a:tblGrid>
                <a:gridCol w="2173288"/>
                <a:gridCol w="2759075"/>
                <a:gridCol w="1239837"/>
                <a:gridCol w="1219200"/>
                <a:gridCol w="1219200"/>
              </a:tblGrid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Methods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Possible Side Effects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Effectiveness % Theoretical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Effectiveness %  Actual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Continuation Rate at 1 year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Creighton Model FertilityCare 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99.5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Barrier Methods  (condom, diaghragm, sponge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Allergic reactions and irritation, inc. risk of toxic shock syndrome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80-91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64-82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Vaginal Spermicides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Allergic reaction or irritation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Sterilization Surgeries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Tubal ligation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and vasectomy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Surgical bleeding and infection, inc. risk of hysterectomy,  ectopic pregnancy, painful periods, prostate cancer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9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Intrauterine Device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(IUD)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requires replacement every 5 years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Heavy, irregular or painful menses, painful intercourse, infection, ectopic pregnancy, perforation of uterus, infertility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Birth Control Pill (2 hormones)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Breast tenderness,  wt. gain, headaches,  nausea and vomiting, depression.  May delay return of fertility and inc. risk of CV disease and some 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Progestational Agents (Norplant, and Depo-Provera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Local infection and bruising , anxiety, acne, wt. gain, headaches, breast pain and irregular menses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99.9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99.9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838200"/>
            <a:ext cx="7620000" cy="1143000"/>
          </a:xfrm>
          <a:noFill/>
        </p:spPr>
        <p:txBody>
          <a:bodyPr/>
          <a:lstStyle/>
          <a:p>
            <a:r>
              <a:rPr lang="en-US" altLang="en-US" sz="3600"/>
              <a:t>What is the Creighton Model Fertility</a:t>
            </a:r>
            <a:r>
              <a:rPr lang="en-US" altLang="en-US" sz="3600" i="1"/>
              <a:t>Care</a:t>
            </a:r>
            <a:r>
              <a:rPr lang="en-US" altLang="en-US" sz="3600"/>
              <a:t> System?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620000" cy="4343400"/>
          </a:xfrm>
          <a:solidFill>
            <a:schemeClr val="bg1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F0EFE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A scientifically developed, standardized system for understanding fertility cycles.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Includes observations and charting of biological markers (cervical mucus, lubricative sensation)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Women learn to recognize the time of ovulation, when conception could occur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Women can monitor their own gynecological health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Trained medical consultants are available to deal with abnormalities.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14400"/>
            <a:ext cx="4343400" cy="1219200"/>
          </a:xfrm>
        </p:spPr>
        <p:txBody>
          <a:bodyPr/>
          <a:lstStyle/>
          <a:p>
            <a:r>
              <a:rPr lang="en-US" altLang="en-US" sz="3200"/>
              <a:t>Is There an Ideal Method of Family Planning?</a:t>
            </a:r>
            <a:r>
              <a:rPr lang="en-US" altLang="en-US"/>
              <a:t> </a:t>
            </a:r>
          </a:p>
        </p:txBody>
      </p:sp>
      <p:graphicFrame>
        <p:nvGraphicFramePr>
          <p:cNvPr id="603139" name="Group 3"/>
          <p:cNvGraphicFramePr>
            <a:graphicFrameLocks noGrp="1"/>
          </p:cNvGraphicFramePr>
          <p:nvPr>
            <p:ph type="tbl" idx="1"/>
          </p:nvPr>
        </p:nvGraphicFramePr>
        <p:xfrm>
          <a:off x="990600" y="2514600"/>
          <a:ext cx="7620000" cy="3657600"/>
        </p:xfrm>
        <a:graphic>
          <a:graphicData uri="http://schemas.openxmlformats.org/drawingml/2006/table">
            <a:tbl>
              <a:tblPr/>
              <a:tblGrid>
                <a:gridCol w="2511425"/>
                <a:gridCol w="1117600"/>
                <a:gridCol w="798513"/>
                <a:gridCol w="796925"/>
                <a:gridCol w="798512"/>
                <a:gridCol w="1597025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Rate these: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Condom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IUD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NFP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Sterilization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Completely Safe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Effective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Side effects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Obtainable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Affordable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Acceptable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Future pregnancy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5715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1413">
                        <a:spcBef>
                          <a:spcPct val="20000"/>
                        </a:spcBef>
                        <a:buClr>
                          <a:srgbClr val="666699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484313">
                        <a:spcBef>
                          <a:spcPct val="20000"/>
                        </a:spcBef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3204" name="Text Box 68"/>
          <p:cNvSpPr txBox="1">
            <a:spLocks noChangeArrowheads="1"/>
          </p:cNvSpPr>
          <p:nvPr/>
        </p:nvSpPr>
        <p:spPr bwMode="auto">
          <a:xfrm>
            <a:off x="5257800" y="914400"/>
            <a:ext cx="33528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Give 1 point for poor, 2 points for satisfactory, and 3 points for good. Total up points at the bottom.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1219200"/>
          </a:xfrm>
        </p:spPr>
        <p:txBody>
          <a:bodyPr/>
          <a:lstStyle/>
          <a:p>
            <a:r>
              <a:rPr lang="en-US" altLang="en-US" sz="3600"/>
              <a:t>Applications of Creighton Model </a:t>
            </a:r>
            <a:br>
              <a:rPr lang="en-US" altLang="en-US" sz="3600"/>
            </a:br>
            <a:r>
              <a:rPr lang="en-US" altLang="en-US" sz="3600"/>
              <a:t> Fertility</a:t>
            </a:r>
            <a:r>
              <a:rPr lang="en-US" altLang="en-US" sz="3600" i="1"/>
              <a:t>Care</a:t>
            </a:r>
            <a:r>
              <a:rPr lang="en-US" altLang="en-US" sz="2000" baseline="30000"/>
              <a:t>TM</a:t>
            </a:r>
            <a:r>
              <a:rPr lang="en-US" altLang="en-US" sz="3600"/>
              <a:t> System</a:t>
            </a:r>
            <a:r>
              <a:rPr lang="en-US" altLang="en-US"/>
              <a:t>: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209800"/>
            <a:ext cx="76962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Family Planning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Infertility</a:t>
            </a:r>
          </a:p>
          <a:p>
            <a:pPr>
              <a:lnSpc>
                <a:spcPct val="90000"/>
              </a:lnSpc>
            </a:pPr>
            <a:r>
              <a:rPr lang="en-US" altLang="en-US"/>
              <a:t>Miscarriages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Premenstrual Syndrome</a:t>
            </a:r>
          </a:p>
          <a:p>
            <a:pPr>
              <a:lnSpc>
                <a:spcPct val="90000"/>
              </a:lnSpc>
            </a:pPr>
            <a:r>
              <a:rPr lang="en-US" altLang="en-US"/>
              <a:t>Abnormal Bleeding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Identifying Ovarian Cysts or other reproductive disorders</a:t>
            </a:r>
          </a:p>
          <a:p>
            <a:pPr>
              <a:lnSpc>
                <a:spcPct val="90000"/>
              </a:lnSpc>
            </a:pPr>
            <a:r>
              <a:rPr lang="en-US" altLang="en-US"/>
              <a:t>Chronic Discharges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Targeted hormone evaluation and replacement</a:t>
            </a:r>
          </a:p>
        </p:txBody>
      </p:sp>
      <p:sp>
        <p:nvSpPr>
          <p:cNvPr id="572422" name="Text Box 6"/>
          <p:cNvSpPr txBox="1">
            <a:spLocks noChangeArrowheads="1"/>
          </p:cNvSpPr>
          <p:nvPr/>
        </p:nvSpPr>
        <p:spPr bwMode="auto">
          <a:xfrm>
            <a:off x="6248400" y="21336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4267200" cy="609600"/>
          </a:xfrm>
        </p:spPr>
        <p:txBody>
          <a:bodyPr/>
          <a:lstStyle/>
          <a:p>
            <a:r>
              <a:rPr lang="en-US" altLang="en-US"/>
              <a:t>Ovulation Events:</a:t>
            </a:r>
          </a:p>
        </p:txBody>
      </p:sp>
      <p:pic>
        <p:nvPicPr>
          <p:cNvPr id="586756" name="Picture 4" descr="ovulatation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4495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6757" name="Text Box 5"/>
          <p:cNvSpPr txBox="1">
            <a:spLocks noChangeArrowheads="1"/>
          </p:cNvSpPr>
          <p:nvPr/>
        </p:nvSpPr>
        <p:spPr bwMode="auto">
          <a:xfrm>
            <a:off x="5486400" y="1524000"/>
            <a:ext cx="32004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A50021"/>
                </a:solidFill>
              </a:rPr>
              <a:t>In pre-ovulatory phase, estrogen is dominant. Levels of estrogen peak sharply just prior to ovulation, causing characteristic changes in cervical mucus</a:t>
            </a:r>
          </a:p>
        </p:txBody>
      </p:sp>
      <p:sp>
        <p:nvSpPr>
          <p:cNvPr id="586758" name="Text Box 6"/>
          <p:cNvSpPr txBox="1">
            <a:spLocks noChangeArrowheads="1"/>
          </p:cNvSpPr>
          <p:nvPr/>
        </p:nvSpPr>
        <p:spPr bwMode="auto">
          <a:xfrm>
            <a:off x="5486400" y="4267200"/>
            <a:ext cx="3276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2F6D4D"/>
                </a:solidFill>
              </a:rPr>
              <a:t>In post-ovulatory phase, progesterone becomes dominant, which causes a significant change</a:t>
            </a:r>
          </a:p>
        </p:txBody>
      </p:sp>
      <p:sp>
        <p:nvSpPr>
          <p:cNvPr id="586760" name="Text Box 8"/>
          <p:cNvSpPr txBox="1">
            <a:spLocks noChangeArrowheads="1"/>
          </p:cNvSpPr>
          <p:nvPr/>
        </p:nvSpPr>
        <p:spPr bwMode="auto">
          <a:xfrm>
            <a:off x="533400" y="6172200"/>
            <a:ext cx="548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/>
              <a:t>Diagram by Hole, J., (1987), Human Anatomy and Physiology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14400"/>
            <a:ext cx="7772400" cy="1066800"/>
          </a:xfrm>
        </p:spPr>
        <p:txBody>
          <a:bodyPr/>
          <a:lstStyle/>
          <a:p>
            <a:r>
              <a:rPr lang="en-US" altLang="en-US"/>
              <a:t>Observations 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01850"/>
            <a:ext cx="7543800" cy="4146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Only external observations are made, using folded toilet tissue (no internal exams)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Women check for mucus before and after toileting by wiping front to back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Check sensation: lubricative (slippery) or dry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Check color and consistency by “finger testing”  any mucus (“Stretchy” is 1 inch or more stretch)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Final mucus check is at bedtime, after bearing down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Cooperative Method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Charting is done at the end of the day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chart belongs to both the husband and wife, and it helps promotes marital communication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couple decides whether to have intercourse or not, based on whether it is a fertile or infertile day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This method cooperates with the natural procreative cycle, promoting both physical and spiritual health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914400"/>
          </a:xfrm>
        </p:spPr>
        <p:txBody>
          <a:bodyPr/>
          <a:lstStyle/>
          <a:p>
            <a:r>
              <a:rPr lang="en-US" altLang="en-US"/>
              <a:t>Cervical Mucus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828800"/>
            <a:ext cx="76200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Is charted with a white baby stamp as a reminder of possible fertility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Is considered fertile in pre-ovulatory phase because sperm can survive for several days in cervical mucus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Peak day is the last day of clear, stretchy or lubricative mucus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An additional count of 3 days past the peak day is considered fertile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Change occurs: dry or non-peak mucus (sticky, tacky, gummy, cloudy) usually follows peak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Method Instructions</a:t>
            </a:r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5029200" cy="4070350"/>
          </a:xfrm>
        </p:spPr>
        <p:txBody>
          <a:bodyPr/>
          <a:lstStyle/>
          <a:p>
            <a:r>
              <a:rPr lang="en-US" altLang="en-US" sz="2800"/>
              <a:t>To avoid pregnancy, couples                           have intercourse only on dry days not within the count of 3</a:t>
            </a:r>
          </a:p>
          <a:p>
            <a:r>
              <a:rPr lang="en-US" altLang="en-US" sz="2800"/>
              <a:t>To achieve pregnancy, couples use the days that are the greatest quality and quantity of mucus, and the first 2 days afterward</a:t>
            </a:r>
          </a:p>
        </p:txBody>
      </p:sp>
      <p:pic>
        <p:nvPicPr>
          <p:cNvPr id="590852" name="Picture 4" descr="NFP whe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09800"/>
            <a:ext cx="2035175" cy="203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0854" name="Text Box 6"/>
          <p:cNvSpPr txBox="1">
            <a:spLocks noChangeArrowheads="1"/>
          </p:cNvSpPr>
          <p:nvPr/>
        </p:nvSpPr>
        <p:spPr bwMode="auto">
          <a:xfrm>
            <a:off x="6172200" y="4495800"/>
            <a:ext cx="2743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Diagram by Epigee.org (2004)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the Method is Taught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01850"/>
            <a:ext cx="7772400" cy="4222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Fertility</a:t>
            </a:r>
            <a:r>
              <a:rPr lang="en-US" altLang="en-US" sz="2800" i="1"/>
              <a:t>Care</a:t>
            </a:r>
            <a:r>
              <a:rPr lang="en-US" altLang="en-US" sz="2800" baseline="30000"/>
              <a:t>TM</a:t>
            </a:r>
            <a:r>
              <a:rPr lang="en-US" altLang="en-US" sz="2800"/>
              <a:t> Professionals introduce the method at group Introductory Sessions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Progressive instructions are scheduled for individual couples (eight follow-up sessions)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Used with regular or irregular cycles 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Yellow stamps if “continuous mucus”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Additional instructions are given for infertility, breastfeeding, post-pill, post abortion, premenopause, or postpartum-not breastfeeding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771</TotalTime>
  <Words>1137</Words>
  <Application>Microsoft Office PowerPoint</Application>
  <PresentationFormat>On-screen Show (4:3)</PresentationFormat>
  <Paragraphs>178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Times New Roman</vt:lpstr>
      <vt:lpstr>Wingdings</vt:lpstr>
      <vt:lpstr>Arial Narrow</vt:lpstr>
      <vt:lpstr>Nature</vt:lpstr>
      <vt:lpstr>Microsoft PowerPoint Slide</vt:lpstr>
      <vt:lpstr>Creighton Model FertilityCareTM System</vt:lpstr>
      <vt:lpstr>What is the Creighton Model FertilityCare System?</vt:lpstr>
      <vt:lpstr>Applications of Creighton Model   FertilityCareTM System:</vt:lpstr>
      <vt:lpstr>Ovulation Events:</vt:lpstr>
      <vt:lpstr>Observations </vt:lpstr>
      <vt:lpstr>Cooperative Method</vt:lpstr>
      <vt:lpstr>Cervical Mucus</vt:lpstr>
      <vt:lpstr>Method Instructions</vt:lpstr>
      <vt:lpstr>How the Method is Taught</vt:lpstr>
      <vt:lpstr>PowerPoint Presentation</vt:lpstr>
      <vt:lpstr>Effectiveness to Avoid Pregnancy</vt:lpstr>
      <vt:lpstr>PowerPoint Presentation</vt:lpstr>
      <vt:lpstr>Effectiveness to Achieve Pregnancy</vt:lpstr>
      <vt:lpstr>Advantages and Benefits</vt:lpstr>
      <vt:lpstr>How to Find Out More:</vt:lpstr>
      <vt:lpstr>Summary of Other Natural Methods</vt:lpstr>
      <vt:lpstr>References</vt:lpstr>
      <vt:lpstr>Related Websites</vt:lpstr>
      <vt:lpstr>Family Planning Method Comparison Chart Adapted from brochure by American Academy of Natural Family Planning Feb. 1999</vt:lpstr>
      <vt:lpstr>Is There an Ideal Method of Family Planning?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Creighton Model FertilityCare System</dc:title>
  <dc:creator>Mary Knutson</dc:creator>
  <cp:lastModifiedBy>Owner</cp:lastModifiedBy>
  <cp:revision>29</cp:revision>
  <cp:lastPrinted>1601-01-01T00:00:00Z</cp:lastPrinted>
  <dcterms:created xsi:type="dcterms:W3CDTF">2001-09-06T03:00:04Z</dcterms:created>
  <dcterms:modified xsi:type="dcterms:W3CDTF">2015-04-20T02:12:22Z</dcterms:modified>
</cp:coreProperties>
</file>