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2" r:id="rId2"/>
    <p:sldId id="260" r:id="rId3"/>
    <p:sldId id="257" r:id="rId4"/>
    <p:sldId id="267" r:id="rId5"/>
    <p:sldId id="274" r:id="rId6"/>
    <p:sldId id="268" r:id="rId7"/>
    <p:sldId id="275" r:id="rId8"/>
    <p:sldId id="261" r:id="rId9"/>
    <p:sldId id="269" r:id="rId10"/>
    <p:sldId id="266" r:id="rId11"/>
    <p:sldId id="276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71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32018-13AC-4E45-9742-574D4FF8A7BC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BB323-48E4-4717-86C3-B67D7A927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59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58EFE-EB4F-4942-A5A9-80B3708CE8FF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D78AC-D148-4109-A00C-9791F6B98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3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D78AC-D148-4109-A00C-9791F6B985A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06ECC-E301-4A3D-B89A-4E69ECFB1820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17F8F-0459-4AFB-A062-43B1221455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pages/frontline/shows/teenbrain/work/adolescent.html" TargetMode="External"/><Relationship Id="rId2" Type="http://schemas.openxmlformats.org/officeDocument/2006/relationships/hyperlink" Target="http://www.instituteforsafefamilies.org/pdf/theamazingbrain/The_Amazing_Adolescent_Brai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ots.wustl.edu/zSPOTS%20Manual%204%20Learning%20Strategies.pdf" TargetMode="External"/><Relationship Id="rId4" Type="http://schemas.openxmlformats.org/officeDocument/2006/relationships/hyperlink" Target="http://www.pbs.org/wgbh/pages/frontline/shows/teenbrain/view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Adolescent Brain and How to Improve Learning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/>
          <a:p>
            <a:r>
              <a:rPr lang="en-US" sz="2400" dirty="0" smtClean="0"/>
              <a:t>By </a:t>
            </a:r>
            <a:r>
              <a:rPr lang="en-US" sz="2400" smtClean="0"/>
              <a:t>Mary Knutson, </a:t>
            </a:r>
            <a:r>
              <a:rPr lang="en-US" sz="2400" dirty="0" smtClean="0"/>
              <a:t>RN </a:t>
            </a:r>
          </a:p>
          <a:p>
            <a:r>
              <a:rPr lang="en-US" sz="2400" dirty="0" smtClean="0"/>
              <a:t>4-8-11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638800"/>
            <a:ext cx="80010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6629400" cy="5943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Abstract thought processes aren’t developed until age 18-20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 most effective teaching style for adolescents is to create concrete experiences, involving hearing, seeing, smelling and/or touching.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Symbolic experiences like reading books and abstract thinking (trying to make generalizations about things) can build from their experiences.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An adolescent’s brain can hold seven, (plus or minus two), items of information in their working memory.</a:t>
            </a:r>
          </a:p>
        </p:txBody>
      </p:sp>
      <p:pic>
        <p:nvPicPr>
          <p:cNvPr id="4" name="Picture 1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742" y="2057400"/>
            <a:ext cx="1625329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Effective Learning Strategies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Storytelling</a:t>
            </a:r>
            <a:r>
              <a:rPr lang="en-US" sz="2800" dirty="0" smtClean="0">
                <a:solidFill>
                  <a:schemeClr val="bg1"/>
                </a:solidFill>
              </a:rPr>
              <a:t> – Either real or fictional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Reciprocal teaching - </a:t>
            </a:r>
            <a:r>
              <a:rPr lang="en-US" sz="2800" dirty="0" smtClean="0">
                <a:solidFill>
                  <a:schemeClr val="bg1"/>
                </a:solidFill>
              </a:rPr>
              <a:t>(Think, Pair, Share) or small group discussion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Metaphor, Analogy or Simile - </a:t>
            </a:r>
            <a:r>
              <a:rPr lang="en-US" sz="2800" dirty="0" smtClean="0">
                <a:solidFill>
                  <a:schemeClr val="bg1"/>
                </a:solidFill>
              </a:rPr>
              <a:t>to connect the information to something they are familiar with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Visuals/Graphics -</a:t>
            </a:r>
            <a:r>
              <a:rPr lang="en-US" sz="2800" dirty="0" smtClean="0">
                <a:solidFill>
                  <a:schemeClr val="bg1"/>
                </a:solidFill>
              </a:rPr>
              <a:t> (A picture is worth a thousand words)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Hands-on/Simulation </a:t>
            </a:r>
            <a:r>
              <a:rPr lang="en-US" sz="2800" dirty="0" smtClean="0">
                <a:solidFill>
                  <a:schemeClr val="bg1"/>
                </a:solidFill>
              </a:rPr>
              <a:t>activities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Wait Time </a:t>
            </a:r>
            <a:r>
              <a:rPr lang="en-US" sz="2800" dirty="0" smtClean="0">
                <a:solidFill>
                  <a:schemeClr val="bg1"/>
                </a:solidFill>
              </a:rPr>
              <a:t>– Give them time to process your question before asking for a response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(See handout for reference – The Adolescent Brain – Learning Strategies and Teaching Tips)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 smtClean="0">
                <a:solidFill>
                  <a:schemeClr val="bg1"/>
                </a:solidFill>
              </a:rPr>
              <a:t>Teens have brain development that affects their thinking, behavior, mood, and ability to learn.</a:t>
            </a:r>
          </a:p>
          <a:p>
            <a:r>
              <a:rPr lang="en-US" sz="3500" dirty="0" smtClean="0">
                <a:solidFill>
                  <a:schemeClr val="bg1"/>
                </a:solidFill>
              </a:rPr>
              <a:t>Effective learning is very possible if teaching is done in an engaging way that connects with their concrete experiences.</a:t>
            </a:r>
          </a:p>
          <a:p>
            <a:r>
              <a:rPr lang="en-US" sz="3500" dirty="0" smtClean="0">
                <a:solidFill>
                  <a:schemeClr val="bg1"/>
                </a:solidFill>
              </a:rPr>
              <a:t>They have an opportunity to develop a faster, sharper and more focused brain as their gray matter and neural connections can be changed.</a:t>
            </a:r>
          </a:p>
          <a:p>
            <a:r>
              <a:rPr lang="en-US" sz="3500" dirty="0" smtClean="0">
                <a:solidFill>
                  <a:schemeClr val="bg1"/>
                </a:solidFill>
              </a:rPr>
              <a:t>With our help, teens can lay foundations for healthier thinking and stronger neural pathways that will be with them throughout their lifetime.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Burgess Chamberlain, L. (</a:t>
            </a:r>
            <a:r>
              <a:rPr lang="en-US" dirty="0" err="1" smtClean="0">
                <a:solidFill>
                  <a:schemeClr val="bg1"/>
                </a:solidFill>
              </a:rPr>
              <a:t>n.d</a:t>
            </a:r>
            <a:r>
              <a:rPr lang="en-US" dirty="0" smtClean="0">
                <a:solidFill>
                  <a:schemeClr val="bg1"/>
                </a:solidFill>
              </a:rPr>
              <a:t>.) The Amazing Adolescent Brain: What every educator, youth serving </a:t>
            </a:r>
            <a:r>
              <a:rPr lang="en-US" dirty="0" err="1" smtClean="0">
                <a:solidFill>
                  <a:schemeClr val="bg1"/>
                </a:solidFill>
              </a:rPr>
              <a:t>professiona</a:t>
            </a:r>
            <a:r>
              <a:rPr lang="en-US" dirty="0" smtClean="0">
                <a:solidFill>
                  <a:schemeClr val="bg1"/>
                </a:solidFill>
              </a:rPr>
              <a:t>, and </a:t>
            </a:r>
            <a:r>
              <a:rPr lang="en-US" dirty="0" err="1" smtClean="0">
                <a:solidFill>
                  <a:schemeClr val="bg1"/>
                </a:solidFill>
              </a:rPr>
              <a:t>healcare</a:t>
            </a:r>
            <a:r>
              <a:rPr lang="en-US" dirty="0" smtClean="0">
                <a:solidFill>
                  <a:schemeClr val="bg1"/>
                </a:solidFill>
              </a:rPr>
              <a:t> provider needs to know.  Retrieved 4-9-11 from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http://www.instituteforsafefamilies.org/pdf/theamazingbrain/The_Amazing_Adolescent_Brain.pdf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Spinks, S. (2002). Adolescent brains are works in progress.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http://www.pbs.org/wgbh/pages/frontline/shows/teenbrain/work/adolescent.html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Optional: Watch “Inside the Teenage Brain: Frontline”, a PBS special (2001) online at </a:t>
            </a:r>
            <a:r>
              <a:rPr lang="en-US" dirty="0" smtClean="0">
                <a:solidFill>
                  <a:schemeClr val="bg1"/>
                </a:solidFill>
                <a:hlinkClick r:id="rId4"/>
              </a:rPr>
              <a:t>http://www.pbs.org/wgbh/pages/frontline/shows/teenbrain/view/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Lickerman</a:t>
            </a:r>
            <a:r>
              <a:rPr lang="en-US" dirty="0" smtClean="0">
                <a:solidFill>
                  <a:schemeClr val="bg1"/>
                </a:solidFill>
              </a:rPr>
              <a:t>, S. (2008). Sun Protection Outreach Teaching by Students (and faculty) from St .Louis University and Washington University Medical Schools </a:t>
            </a:r>
            <a:r>
              <a:rPr lang="en-US" dirty="0" smtClean="0">
                <a:solidFill>
                  <a:schemeClr val="bg1"/>
                </a:solidFill>
                <a:hlinkClick r:id="rId5"/>
              </a:rPr>
              <a:t>http://spots.wustl.edu/zSPOTS%20Manual%204%20Learning%20Strategies.pdf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With contributions by LeeAnn </a:t>
            </a:r>
            <a:r>
              <a:rPr lang="en-US" dirty="0" smtClean="0">
                <a:solidFill>
                  <a:schemeClr val="bg1"/>
                </a:solidFill>
              </a:rPr>
              <a:t>Knutson, </a:t>
            </a:r>
            <a:r>
              <a:rPr lang="en-US" dirty="0" smtClean="0">
                <a:solidFill>
                  <a:schemeClr val="bg1"/>
                </a:solidFill>
              </a:rPr>
              <a:t>a psychology student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Adolescent Brain Development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791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frontal lobe (the “executive” area of the brain that controls planning, reasoning, and impulse control) continues developing during adolescence.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With time, neural networks that help brain cells communicate become larger and work faster in the brains of teenagers.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The brain’s white matter is not fully formed until age 20 – The frontal lobe is the last area of the brain to be </a:t>
            </a:r>
            <a:r>
              <a:rPr lang="en-US" sz="3600" dirty="0" err="1" smtClean="0">
                <a:solidFill>
                  <a:schemeClr val="bg1"/>
                </a:solidFill>
              </a:rPr>
              <a:t>myelinated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2600" dirty="0"/>
          </a:p>
        </p:txBody>
      </p:sp>
      <p:pic>
        <p:nvPicPr>
          <p:cNvPr id="9220" name="Picture 4" descr="http://www.wiredtowinthemovie.com/images/hotspots/level04frontalLo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438400"/>
            <a:ext cx="1981199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Frontal Lobe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248400" cy="502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During adolescence, the brain undergoes an increased production of gray matter (which is responsible for the generation of nerve impulses to process the brain’s information).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 process called “pruning” follows, where the connections among unused neurons are eliminated.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“Pruning” makes the brain more efficient, strengthening the useful connections and getting rid of “clutter”.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2290" name="Picture 2" descr="http://royalsociety.org/uploadedImages/Royal_Society_Content/Photo_Gallery/The_teenage_brain_-_a_work_in_progress/Ex15%20head%20vis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6265" y="2590800"/>
            <a:ext cx="162449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Adolescent Behavior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905000"/>
            <a:ext cx="5486400" cy="4419600"/>
          </a:xfrm>
        </p:spPr>
        <p:txBody>
          <a:bodyPr>
            <a:normAutofit lnSpcReduction="10000"/>
          </a:bodyPr>
          <a:lstStyle/>
          <a:p>
            <a:r>
              <a:rPr lang="en-US" sz="4100" i="1" dirty="0" smtClean="0">
                <a:solidFill>
                  <a:schemeClr val="bg1"/>
                </a:solidFill>
              </a:rPr>
              <a:t>Why do teens tend to lack impulse control and decision making skills, demonstrate irrational behaviors, recklessness, and have emotional outbursts?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14600"/>
            <a:ext cx="22669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Teens tend to see their lives as full of ‘drama’ as they process information much differently than adults: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Adults usually rely on the frontal lobes, (center of reasoning and language), to respond to situations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Adolescents rely more on the </a:t>
            </a:r>
            <a:r>
              <a:rPr lang="en-US" dirty="0" err="1" smtClean="0">
                <a:solidFill>
                  <a:schemeClr val="bg1"/>
                </a:solidFill>
              </a:rPr>
              <a:t>amygdala</a:t>
            </a:r>
            <a:r>
              <a:rPr lang="en-US" dirty="0" smtClean="0">
                <a:solidFill>
                  <a:schemeClr val="bg1"/>
                </a:solidFill>
              </a:rPr>
              <a:t> (which controls a wide range of emotions) as they react quickly without considering the consequences of their actions.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Teens are more likely to misinterpret and respond emotionally to situations.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They may not be able to find the words to express their feelings - They may have difficulty identifying their emotions or the emotions of others.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Adolescent Brain Development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Teens begin to develop some advanced reasoning abilities during teenage years and can develop stronger synapses with repeated practice and learning.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When teens “exercise” their brains by learning to control impulses, order their thoughts, and understand abstract concepts,  it  lays good neural foundations for adulthood.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During teenage years, it is important to “use it or lose it” (because of the “pruning” that occurs), and to form healthy pathways rather than unhealthy ones.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3074" name="Picture 2" descr="C:\Users\Owner\Pictures\vegas cl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676400"/>
            <a:ext cx="469900" cy="46482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Teens Seek Stimulation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>
                <a:solidFill>
                  <a:schemeClr val="bg1"/>
                </a:solidFill>
              </a:rPr>
              <a:t>The capacity for learning of an adolescent brain is amazing, but they often need guidance with prioritizing and organizing.</a:t>
            </a:r>
          </a:p>
          <a:p>
            <a:r>
              <a:rPr lang="en-US" sz="3300" dirty="0" smtClean="0">
                <a:solidFill>
                  <a:schemeClr val="bg1"/>
                </a:solidFill>
              </a:rPr>
              <a:t>The “cellular excitement” in their brain helps teenagers learn languages and musical instruments much easier than adults.</a:t>
            </a:r>
          </a:p>
          <a:p>
            <a:r>
              <a:rPr lang="en-US" sz="3300" dirty="0" err="1" smtClean="0">
                <a:solidFill>
                  <a:schemeClr val="bg1"/>
                </a:solidFill>
              </a:rPr>
              <a:t>Neurochemical</a:t>
            </a:r>
            <a:r>
              <a:rPr lang="en-US" sz="3300" dirty="0" smtClean="0">
                <a:solidFill>
                  <a:schemeClr val="bg1"/>
                </a:solidFill>
              </a:rPr>
              <a:t> changes, puberty, and changes in the way the brain processes rewards and pleasure  often lead to risky, thrill-seeking behaviors like experimenting with drinking and drugs.</a:t>
            </a:r>
          </a:p>
          <a:p>
            <a:r>
              <a:rPr lang="en-US" sz="3300" dirty="0" smtClean="0">
                <a:solidFill>
                  <a:schemeClr val="bg1"/>
                </a:solidFill>
              </a:rPr>
              <a:t>Environmental factors or experiencing trauma can and also contribute to high-risk behavior.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Owner\Pictures\vegas cl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0"/>
            <a:ext cx="7696200" cy="345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Implications of Drugs or Alcohol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934200" cy="502919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While the brain is still developing, it is more sensitive to drugs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Brain changes from using drugs are more likely to become “hardwired” in the brain, leading to addictions in adulthood.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Adolescents are also more vulnerable to the affects of alcohol on memory and learning abilities.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Growing up in fear and chaos increases their risk of depression, substance abuse, and other harmful behaviors</a:t>
            </a:r>
          </a:p>
          <a:p>
            <a:endParaRPr lang="en-US" sz="2600" dirty="0"/>
          </a:p>
        </p:txBody>
      </p:sp>
      <p:pic>
        <p:nvPicPr>
          <p:cNvPr id="8193" name="Picture 1" descr="C:\Users\Owner\AppData\Local\Microsoft\Windows\Temporary Internet Files\Content.IE5\XDM60DGA\MC9000010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667000"/>
            <a:ext cx="1297258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Helping Teens Learn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>
                <a:solidFill>
                  <a:schemeClr val="bg1"/>
                </a:solidFill>
              </a:rPr>
              <a:t>The teenage brain filters out a lot of incoming stimuli, making teaching them more challenging</a:t>
            </a:r>
          </a:p>
          <a:p>
            <a:r>
              <a:rPr lang="en-US" sz="3300" dirty="0" smtClean="0">
                <a:solidFill>
                  <a:schemeClr val="bg1"/>
                </a:solidFill>
              </a:rPr>
              <a:t>Their brain pays more attention </a:t>
            </a:r>
            <a:r>
              <a:rPr lang="en-US" sz="3300" b="1" dirty="0" smtClean="0">
                <a:solidFill>
                  <a:schemeClr val="bg1"/>
                </a:solidFill>
              </a:rPr>
              <a:t>if the information has meaning</a:t>
            </a:r>
            <a:r>
              <a:rPr lang="en-US" sz="3300" dirty="0" smtClean="0">
                <a:solidFill>
                  <a:schemeClr val="bg1"/>
                </a:solidFill>
              </a:rPr>
              <a:t>, and </a:t>
            </a:r>
            <a:r>
              <a:rPr lang="en-US" sz="3300" b="1" dirty="0" smtClean="0">
                <a:solidFill>
                  <a:schemeClr val="bg1"/>
                </a:solidFill>
              </a:rPr>
              <a:t>if it causes an emotional response</a:t>
            </a:r>
            <a:r>
              <a:rPr lang="en-US" sz="33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3300" b="1" dirty="0" smtClean="0">
                <a:solidFill>
                  <a:schemeClr val="bg1"/>
                </a:solidFill>
              </a:rPr>
              <a:t>Practice and rehearsal</a:t>
            </a:r>
            <a:r>
              <a:rPr lang="en-US" sz="3300" dirty="0" smtClean="0">
                <a:solidFill>
                  <a:schemeClr val="bg1"/>
                </a:solidFill>
              </a:rPr>
              <a:t> are critical for long term learning.</a:t>
            </a:r>
          </a:p>
          <a:p>
            <a:r>
              <a:rPr lang="en-US" sz="3300" dirty="0" smtClean="0">
                <a:solidFill>
                  <a:schemeClr val="bg1"/>
                </a:solidFill>
              </a:rPr>
              <a:t>Think of the human brain as social - It </a:t>
            </a:r>
            <a:r>
              <a:rPr lang="en-US" sz="3300" b="1" dirty="0" smtClean="0">
                <a:solidFill>
                  <a:schemeClr val="bg1"/>
                </a:solidFill>
              </a:rPr>
              <a:t>requires interaction</a:t>
            </a:r>
            <a:r>
              <a:rPr lang="en-US" sz="3300" dirty="0" smtClean="0">
                <a:solidFill>
                  <a:schemeClr val="bg1"/>
                </a:solidFill>
              </a:rPr>
              <a:t> to develop properly.</a:t>
            </a:r>
          </a:p>
          <a:p>
            <a:r>
              <a:rPr lang="en-US" sz="3300" dirty="0" smtClean="0">
                <a:solidFill>
                  <a:schemeClr val="bg1"/>
                </a:solidFill>
              </a:rPr>
              <a:t>Provide more </a:t>
            </a:r>
            <a:r>
              <a:rPr lang="en-US" sz="3300" b="1" dirty="0" smtClean="0">
                <a:solidFill>
                  <a:schemeClr val="bg1"/>
                </a:solidFill>
              </a:rPr>
              <a:t>visual information and active learning</a:t>
            </a:r>
            <a:r>
              <a:rPr lang="en-US" sz="33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3300" dirty="0" smtClean="0">
                <a:solidFill>
                  <a:schemeClr val="bg1"/>
                </a:solidFill>
              </a:rPr>
              <a:t>Encourage teens to get plenty of sleep.</a:t>
            </a:r>
          </a:p>
          <a:p>
            <a:r>
              <a:rPr lang="en-US" sz="3300" dirty="0" smtClean="0">
                <a:solidFill>
                  <a:schemeClr val="bg1"/>
                </a:solidFill>
              </a:rPr>
              <a:t>Give simple instructions, both verbally and in writing.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992</Words>
  <Application>Microsoft Office PowerPoint</Application>
  <PresentationFormat>On-screen Show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Adolescent Brain and How to Improve Learning </vt:lpstr>
      <vt:lpstr>Adolescent Brain Development</vt:lpstr>
      <vt:lpstr>The Frontal Lobe</vt:lpstr>
      <vt:lpstr>Adolescent Behavior </vt:lpstr>
      <vt:lpstr>PowerPoint Presentation</vt:lpstr>
      <vt:lpstr>Adolescent Brain Development</vt:lpstr>
      <vt:lpstr>Teens Seek Stimulation</vt:lpstr>
      <vt:lpstr>Implications of Drugs or Alcohol</vt:lpstr>
      <vt:lpstr>Helping Teens Learn</vt:lpstr>
      <vt:lpstr>PowerPoint Presentation</vt:lpstr>
      <vt:lpstr>Effective Learning Strategies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Development and Learning</dc:title>
  <dc:creator>LeeAnn Knutson</dc:creator>
  <cp:lastModifiedBy>Mary</cp:lastModifiedBy>
  <cp:revision>27</cp:revision>
  <dcterms:created xsi:type="dcterms:W3CDTF">2010-12-09T16:38:28Z</dcterms:created>
  <dcterms:modified xsi:type="dcterms:W3CDTF">2015-05-19T03:53:17Z</dcterms:modified>
</cp:coreProperties>
</file>