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2"/>
  </p:handoutMasterIdLst>
  <p:sldIdLst>
    <p:sldId id="256" r:id="rId2"/>
    <p:sldId id="257" r:id="rId3"/>
    <p:sldId id="258" r:id="rId4"/>
    <p:sldId id="272" r:id="rId5"/>
    <p:sldId id="259" r:id="rId6"/>
    <p:sldId id="273" r:id="rId7"/>
    <p:sldId id="261" r:id="rId8"/>
    <p:sldId id="270" r:id="rId9"/>
    <p:sldId id="269" r:id="rId10"/>
    <p:sldId id="274" r:id="rId11"/>
    <p:sldId id="267" r:id="rId12"/>
    <p:sldId id="262" r:id="rId13"/>
    <p:sldId id="263" r:id="rId14"/>
    <p:sldId id="275" r:id="rId15"/>
    <p:sldId id="260" r:id="rId16"/>
    <p:sldId id="264" r:id="rId17"/>
    <p:sldId id="265" r:id="rId18"/>
    <p:sldId id="266" r:id="rId19"/>
    <p:sldId id="268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9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81CE04-0E5F-40FC-8E31-D391BCCA84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20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28" name="Picture 32" descr="BTZBUL1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89F48B-40E6-443C-BB09-E34D727C8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E8EBF-55A5-4856-8918-0958ED25E2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0260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B4AA7-AD7F-4E6A-8E30-998505B7F7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1747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27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51188" y="63134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0188" y="63134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04B37B-69F1-45F4-BB1B-F6689B234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57084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84381-2F40-4A93-B550-3F38B70AC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72238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066CA-96D2-41F1-85AD-A41FDD7E1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6636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34CF-6572-46FB-9B99-006AB00F6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97438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631F9-1B03-4C5F-AA65-9CBB8D4AE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98867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E24FA-4CAC-4CEF-A1B0-77E6E7FD5E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94471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27C0D-594B-40CF-9DC4-0879A3AB56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51580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BBEE4-93D7-46C9-A2DC-216AF80599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37912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9A898-7EAA-4A34-BEA2-A00AC2B3C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86310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307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2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69AA4F3-368D-4C6B-A3D6-0D556AB3298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cut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Blood Glucose Monitoring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Ketoacidosis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Without adequate insulin, fat breakdown occurs-attempt to provide glucose to cells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Ketone bodies are the acidic byproduct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Ketones can be found by a urine test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Causes fruity odor to the breath</a:t>
            </a:r>
          </a:p>
          <a:p>
            <a:pPr>
              <a:lnSpc>
                <a:spcPct val="90000"/>
              </a:lnSpc>
            </a:pPr>
            <a:r>
              <a:rPr lang="en-US"/>
              <a:t>Symptoms may be nausea and vomiting, abdominal pain, hyperventilation</a:t>
            </a:r>
          </a:p>
          <a:p>
            <a:pPr>
              <a:lnSpc>
                <a:spcPct val="90000"/>
              </a:lnSpc>
            </a:pPr>
            <a:r>
              <a:rPr lang="en-US"/>
              <a:t>Can result in coma and death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Errors in BG Monitoring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Improper application of blood (drop too small) or site not clean and dry</a:t>
            </a:r>
          </a:p>
          <a:p>
            <a:pPr>
              <a:lnSpc>
                <a:spcPct val="90000"/>
              </a:lnSpc>
            </a:pPr>
            <a:r>
              <a:rPr lang="en-US"/>
              <a:t>Neglecting cleaning and maintenance of BG meter</a:t>
            </a:r>
          </a:p>
          <a:p>
            <a:pPr>
              <a:lnSpc>
                <a:spcPct val="90000"/>
              </a:lnSpc>
            </a:pPr>
            <a:r>
              <a:rPr lang="en-US"/>
              <a:t>Reagent strips damaged by heat or humidity</a:t>
            </a:r>
          </a:p>
          <a:p>
            <a:pPr>
              <a:lnSpc>
                <a:spcPct val="90000"/>
              </a:lnSpc>
            </a:pPr>
            <a:r>
              <a:rPr lang="en-US"/>
              <a:t>Using outdated strips</a:t>
            </a:r>
          </a:p>
          <a:p>
            <a:pPr>
              <a:lnSpc>
                <a:spcPct val="90000"/>
              </a:lnSpc>
            </a:pPr>
            <a:r>
              <a:rPr lang="en-US"/>
              <a:t>Improper calibration of meter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9250"/>
            <a:ext cx="7772400" cy="1431925"/>
          </a:xfrm>
        </p:spPr>
        <p:txBody>
          <a:bodyPr/>
          <a:lstStyle/>
          <a:p>
            <a:r>
              <a:rPr lang="en-US"/>
              <a:t>What Are the Symptoms of Hypoglycemia?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3429000" cy="3124200"/>
          </a:xfrm>
        </p:spPr>
        <p:txBody>
          <a:bodyPr/>
          <a:lstStyle/>
          <a:p>
            <a:r>
              <a:rPr lang="en-US" sz="2800"/>
              <a:t>Headache</a:t>
            </a:r>
          </a:p>
          <a:p>
            <a:r>
              <a:rPr lang="en-US" sz="2800"/>
              <a:t>Confusion</a:t>
            </a:r>
          </a:p>
          <a:p>
            <a:r>
              <a:rPr lang="en-US" sz="2800"/>
              <a:t>Hunger</a:t>
            </a:r>
          </a:p>
          <a:p>
            <a:r>
              <a:rPr lang="en-US" sz="2800"/>
              <a:t>Irritability</a:t>
            </a:r>
          </a:p>
          <a:p>
            <a:r>
              <a:rPr lang="en-US" sz="2800"/>
              <a:t>Nervousness</a:t>
            </a:r>
          </a:p>
          <a:p>
            <a:r>
              <a:rPr lang="en-US" sz="2800"/>
              <a:t>Shakiness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48200" y="2057400"/>
            <a:ext cx="4038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Arial" charset="0"/>
              </a:rPr>
              <a:t>Sweating, clammy skin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Arial" charset="0"/>
              </a:rPr>
              <a:t>Anxiety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Arial" charset="0"/>
              </a:rPr>
              <a:t>Weakness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Arial" charset="0"/>
              </a:rPr>
              <a:t>Palpitations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Arial" charset="0"/>
              </a:rPr>
              <a:t>Restlessness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62000" y="5334000"/>
            <a:ext cx="7772400" cy="949325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Caused by too much insulin, too little food, or more activity than usual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Symptoms of Hyperglycemia?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4495800" cy="2362200"/>
          </a:xfrm>
        </p:spPr>
        <p:txBody>
          <a:bodyPr/>
          <a:lstStyle/>
          <a:p>
            <a:r>
              <a:rPr lang="en-US" sz="3200"/>
              <a:t>Poldipsia (Thirst)</a:t>
            </a:r>
          </a:p>
          <a:p>
            <a:r>
              <a:rPr lang="en-US" sz="3200"/>
              <a:t>Polyphagia (Hunger)</a:t>
            </a:r>
          </a:p>
          <a:p>
            <a:r>
              <a:rPr lang="en-US" sz="3200"/>
              <a:t>Polyuria (Frequent urination)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2286000"/>
            <a:ext cx="3200400" cy="2209800"/>
          </a:xfrm>
        </p:spPr>
        <p:txBody>
          <a:bodyPr/>
          <a:lstStyle/>
          <a:p>
            <a:r>
              <a:rPr lang="en-US" sz="3200"/>
              <a:t>Blurred vision</a:t>
            </a:r>
          </a:p>
          <a:p>
            <a:r>
              <a:rPr lang="en-US" sz="3200"/>
              <a:t>Drowsiness</a:t>
            </a:r>
          </a:p>
          <a:p>
            <a:r>
              <a:rPr lang="en-US" sz="3200"/>
              <a:t>Nausea</a:t>
            </a:r>
          </a:p>
          <a:p>
            <a:endParaRPr lang="en-US" sz="32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8001000" cy="949325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SzPct val="85000"/>
            </a:pPr>
            <a:r>
              <a:rPr lang="en-US" sz="2800">
                <a:latin typeface="Arial" charset="0"/>
              </a:rPr>
              <a:t>Caused by too much food, too little insulin, or metabolic stress, including illness, or some drugs</a:t>
            </a:r>
            <a:endParaRPr lang="en-US" sz="28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Drugs Can Cause Hyperglycemia?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Glucocorticoids</a:t>
            </a:r>
          </a:p>
          <a:p>
            <a:pPr>
              <a:lnSpc>
                <a:spcPct val="90000"/>
              </a:lnSpc>
            </a:pPr>
            <a:r>
              <a:rPr lang="en-US" sz="2800"/>
              <a:t>TPN (Total Parenteral Nutrition)</a:t>
            </a:r>
          </a:p>
          <a:p>
            <a:pPr lvl="1">
              <a:lnSpc>
                <a:spcPct val="90000"/>
              </a:lnSpc>
            </a:pPr>
            <a:r>
              <a:rPr lang="en-US"/>
              <a:t>Usually, BG monitoring is needed with these treatments, even if the patient is not diabetic</a:t>
            </a:r>
          </a:p>
          <a:p>
            <a:pPr>
              <a:lnSpc>
                <a:spcPct val="90000"/>
              </a:lnSpc>
            </a:pPr>
            <a:r>
              <a:rPr lang="en-US" sz="2800"/>
              <a:t>Beta Blockers</a:t>
            </a:r>
          </a:p>
          <a:p>
            <a:pPr>
              <a:lnSpc>
                <a:spcPct val="90000"/>
              </a:lnSpc>
            </a:pPr>
            <a:r>
              <a:rPr lang="en-US" sz="2800"/>
              <a:t>Phenobarbitol</a:t>
            </a:r>
          </a:p>
          <a:p>
            <a:pPr>
              <a:lnSpc>
                <a:spcPct val="90000"/>
              </a:lnSpc>
            </a:pPr>
            <a:r>
              <a:rPr lang="en-US" sz="2800"/>
              <a:t>Birth Control Pills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Critical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6400800" cy="3124200"/>
          </a:xfrm>
        </p:spPr>
        <p:txBody>
          <a:bodyPr/>
          <a:lstStyle/>
          <a:p>
            <a:r>
              <a:rPr lang="en-US" sz="2800" b="1"/>
              <a:t>Hypoglycemia </a:t>
            </a:r>
            <a:r>
              <a:rPr lang="en-US" sz="2800"/>
              <a:t>less than </a:t>
            </a:r>
            <a:r>
              <a:rPr lang="en-US" sz="2800" b="1"/>
              <a:t>40 mg/dl</a:t>
            </a:r>
          </a:p>
          <a:p>
            <a:pPr lvl="1"/>
            <a:r>
              <a:rPr lang="en-US" sz="2400" b="1"/>
              <a:t>Intervention is needed when less than 80 in adults</a:t>
            </a:r>
            <a:endParaRPr lang="en-US" sz="2400"/>
          </a:p>
          <a:p>
            <a:r>
              <a:rPr lang="en-US" sz="2800" b="1"/>
              <a:t>Hyperglycemia</a:t>
            </a:r>
            <a:r>
              <a:rPr lang="en-US" sz="2800"/>
              <a:t> greater than </a:t>
            </a:r>
            <a:r>
              <a:rPr lang="en-US" sz="2800" b="1"/>
              <a:t>400 mg/dl</a:t>
            </a:r>
          </a:p>
          <a:p>
            <a:pPr lvl="1"/>
            <a:r>
              <a:rPr lang="en-US" sz="2400" b="1"/>
              <a:t>BG over 600 reads HI on most meters</a:t>
            </a:r>
          </a:p>
        </p:txBody>
      </p:sp>
      <p:pic>
        <p:nvPicPr>
          <p:cNvPr id="8196" name="Picture 4" descr="j04003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09800"/>
            <a:ext cx="1320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5181600"/>
            <a:ext cx="7772400" cy="949325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Contact physician immediately after starting treatment, unless you have prior directions for this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Does the Type of Insulin Matter?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types of insulin have different onset, peak, and duration</a:t>
            </a:r>
          </a:p>
          <a:p>
            <a:pPr>
              <a:lnSpc>
                <a:spcPct val="90000"/>
              </a:lnSpc>
            </a:pPr>
            <a:r>
              <a:rPr lang="en-US"/>
              <a:t>Certain times of the day involve risk for hypoglycemia based on type of insulin, and timing of insulin and meals</a:t>
            </a:r>
          </a:p>
          <a:p>
            <a:pPr>
              <a:lnSpc>
                <a:spcPct val="90000"/>
              </a:lnSpc>
            </a:pPr>
            <a:r>
              <a:rPr lang="en-US"/>
              <a:t>Frequent BG monitoring is especially important with new diagnosis, or with insulin dose adjustments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3225"/>
            <a:ext cx="7772400" cy="457200"/>
          </a:xfrm>
        </p:spPr>
        <p:txBody>
          <a:bodyPr/>
          <a:lstStyle/>
          <a:p>
            <a:r>
              <a:rPr lang="en-US" sz="2400"/>
              <a:t>Insulin Summary</a:t>
            </a: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>
            <p:ph type="tbl" idx="1"/>
          </p:nvPr>
        </p:nvGraphicFramePr>
        <p:xfrm>
          <a:off x="685800" y="1066800"/>
          <a:ext cx="7696200" cy="5264150"/>
        </p:xfrm>
        <a:graphic>
          <a:graphicData uri="http://schemas.openxmlformats.org/drawingml/2006/table">
            <a:tbl>
              <a:tblPr/>
              <a:tblGrid>
                <a:gridCol w="1905000"/>
                <a:gridCol w="1828800"/>
                <a:gridCol w="1143000"/>
                <a:gridCol w="1219200"/>
                <a:gridCol w="160020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Insulin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Rapid Acting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Lispro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Humalog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than 15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 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½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2-4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Short Acting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Humulin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Novolin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Iletin II Reg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½-1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½-2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2-3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3-4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3-6 hours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4-6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Intermediate Acting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Humulin or Novolin L (Lente) or NPH, or Iletin II NPH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3-4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2-4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4-6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4-12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4-10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8-14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12-18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10-16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16-20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3225"/>
            <a:ext cx="7772400" cy="457200"/>
          </a:xfrm>
        </p:spPr>
        <p:txBody>
          <a:bodyPr/>
          <a:lstStyle/>
          <a:p>
            <a:r>
              <a:rPr lang="en-US" sz="2400"/>
              <a:t>Insulin Summary (Continued)</a:t>
            </a:r>
          </a:p>
        </p:txBody>
      </p:sp>
      <p:graphicFrame>
        <p:nvGraphicFramePr>
          <p:cNvPr id="14389" name="Group 53"/>
          <p:cNvGraphicFramePr>
            <a:graphicFrameLocks noGrp="1"/>
          </p:cNvGraphicFramePr>
          <p:nvPr>
            <p:ph type="tbl" idx="1"/>
          </p:nvPr>
        </p:nvGraphicFramePr>
        <p:xfrm>
          <a:off x="685800" y="1066800"/>
          <a:ext cx="7924800" cy="4308920"/>
        </p:xfrm>
        <a:graphic>
          <a:graphicData uri="http://schemas.openxmlformats.org/drawingml/2006/table">
            <a:tbl>
              <a:tblPr/>
              <a:tblGrid>
                <a:gridCol w="1524000"/>
                <a:gridCol w="2133600"/>
                <a:gridCol w="1173163"/>
                <a:gridCol w="981075"/>
                <a:gridCol w="21129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Insulin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Long Acting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Humulin U (Ultralente)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Lantus (Glargaine)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6-10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peak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18-20 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Insulin Mixtures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Humulin or Novolin 50/50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Humulin or Novolin 70/30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Contains 50% NPH and 50% Reg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70% NPH and 30% Reg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762000" y="54102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Taken from table developed by Barb Puryear, RN, MSN, NP. (2004). Western Wisconsin Technical College, LaCrosse, WI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/>
              <a:t>Knowledge and skills for Blood Glucose monitoring are essential for nurses</a:t>
            </a:r>
          </a:p>
          <a:p>
            <a:r>
              <a:rPr lang="en-US"/>
              <a:t>Role includes teaching clients self-monitoring and diabetic management </a:t>
            </a:r>
          </a:p>
          <a:p>
            <a:r>
              <a:rPr lang="en-US"/>
              <a:t>Prompt response to abnormal readings can prevent serious medical emergencies and diabetic complications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What is Glucose?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simple sugar that enters the diet as part of sucrose, lactose, or maltose</a:t>
            </a:r>
          </a:p>
          <a:p>
            <a:pPr>
              <a:lnSpc>
                <a:spcPct val="90000"/>
              </a:lnSpc>
            </a:pPr>
            <a:r>
              <a:rPr lang="en-US" sz="2800"/>
              <a:t>Part of a polysaccharide called dietary starch</a:t>
            </a:r>
          </a:p>
          <a:p>
            <a:pPr>
              <a:lnSpc>
                <a:spcPct val="90000"/>
              </a:lnSpc>
            </a:pPr>
            <a:r>
              <a:rPr lang="en-US" sz="2800"/>
              <a:t>Most of the body’s energy comes from glucose</a:t>
            </a:r>
          </a:p>
          <a:p>
            <a:pPr>
              <a:lnSpc>
                <a:spcPct val="90000"/>
              </a:lnSpc>
            </a:pPr>
            <a:r>
              <a:rPr lang="en-US" sz="2800"/>
              <a:t>Insulin effects glucose metabolism</a:t>
            </a:r>
          </a:p>
          <a:p>
            <a:pPr lvl="1">
              <a:lnSpc>
                <a:spcPct val="90000"/>
              </a:lnSpc>
            </a:pPr>
            <a:r>
              <a:rPr lang="en-US"/>
              <a:t>Insulin moves glucose into the cells </a:t>
            </a:r>
          </a:p>
          <a:p>
            <a:pPr lvl="1">
              <a:lnSpc>
                <a:spcPct val="90000"/>
              </a:lnSpc>
            </a:pPr>
            <a:r>
              <a:rPr lang="en-US"/>
              <a:t>Stimulates storage of excess glucose as glycogen in the liver, or in muscle tissues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4724400"/>
            <a:ext cx="5257800" cy="1371600"/>
          </a:xfrm>
        </p:spPr>
        <p:txBody>
          <a:bodyPr/>
          <a:lstStyle/>
          <a:p>
            <a:pPr algn="ctr"/>
            <a:r>
              <a:rPr lang="en-US" sz="2400" i="1"/>
              <a:t>This presentation was created by Mary Knutson, RN </a:t>
            </a:r>
          </a:p>
          <a:p>
            <a:pPr algn="ctr"/>
            <a:r>
              <a:rPr lang="en-US" sz="2400" i="1"/>
              <a:t>January, 2005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Why is it Important?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419600"/>
          </a:xfrm>
        </p:spPr>
        <p:txBody>
          <a:bodyPr/>
          <a:lstStyle/>
          <a:p>
            <a:r>
              <a:rPr lang="en-US"/>
              <a:t>Hypoglycemia and hyperglycemia may be medical emergencies</a:t>
            </a:r>
          </a:p>
          <a:p>
            <a:r>
              <a:rPr lang="en-US"/>
              <a:t>Hyperglycemia may cause damage, dysfunction, and failure </a:t>
            </a:r>
          </a:p>
          <a:p>
            <a:pPr lvl="1"/>
            <a:r>
              <a:rPr lang="en-US" sz="3200"/>
              <a:t>Serious complications involve eyes, kidneys, nerves, heart, and blood vessels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Types of Diabetes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53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</a:t>
            </a:r>
            <a:r>
              <a:rPr lang="en-US" sz="2800" b="1"/>
              <a:t>Type I Diabetes</a:t>
            </a:r>
            <a:r>
              <a:rPr lang="en-US" sz="2800"/>
              <a:t>, defect in insulin secretion</a:t>
            </a:r>
          </a:p>
          <a:p>
            <a:pPr lvl="1">
              <a:lnSpc>
                <a:spcPct val="90000"/>
              </a:lnSpc>
            </a:pPr>
            <a:r>
              <a:rPr lang="en-US"/>
              <a:t>Usually diagnosed when less than 30 y/o</a:t>
            </a:r>
          </a:p>
          <a:p>
            <a:pPr lvl="1">
              <a:lnSpc>
                <a:spcPct val="90000"/>
              </a:lnSpc>
            </a:pPr>
            <a:r>
              <a:rPr lang="en-US"/>
              <a:t>Onset rapid, and must be treated with insulin</a:t>
            </a:r>
          </a:p>
          <a:p>
            <a:pPr>
              <a:lnSpc>
                <a:spcPct val="90000"/>
              </a:lnSpc>
            </a:pPr>
            <a:r>
              <a:rPr lang="en-US" sz="2800" b="1"/>
              <a:t>Type II Diabetes</a:t>
            </a:r>
            <a:r>
              <a:rPr lang="en-US" sz="2800"/>
              <a:t>, defect in insulin action, or not enough insulin produced</a:t>
            </a:r>
          </a:p>
          <a:p>
            <a:pPr lvl="1">
              <a:lnSpc>
                <a:spcPct val="90000"/>
              </a:lnSpc>
            </a:pPr>
            <a:r>
              <a:rPr lang="en-US"/>
              <a:t>Usually diagnosed when over 30 y/o</a:t>
            </a:r>
          </a:p>
          <a:p>
            <a:pPr lvl="1">
              <a:lnSpc>
                <a:spcPct val="90000"/>
              </a:lnSpc>
            </a:pPr>
            <a:r>
              <a:rPr lang="en-US"/>
              <a:t>Onset is gradual</a:t>
            </a:r>
          </a:p>
          <a:p>
            <a:pPr lvl="1">
              <a:lnSpc>
                <a:spcPct val="90000"/>
              </a:lnSpc>
            </a:pPr>
            <a:r>
              <a:rPr lang="en-US"/>
              <a:t>May be controlled by low carbohydrate diet, oral anti-diabetic medications, or insulin</a:t>
            </a:r>
            <a:endParaRPr lang="en-US" sz="240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Normal Ranges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124200"/>
          </a:xfrm>
        </p:spPr>
        <p:txBody>
          <a:bodyPr/>
          <a:lstStyle/>
          <a:p>
            <a:r>
              <a:rPr lang="en-US"/>
              <a:t>Newborn			40-60 mg/dl</a:t>
            </a:r>
          </a:p>
          <a:p>
            <a:r>
              <a:rPr lang="en-US"/>
              <a:t>Infant (up to 2 yr.)		50-80 mg/dl</a:t>
            </a:r>
          </a:p>
          <a:p>
            <a:r>
              <a:rPr lang="en-US"/>
              <a:t>Child				60-100 mg/dl</a:t>
            </a:r>
          </a:p>
          <a:p>
            <a:r>
              <a:rPr lang="en-US"/>
              <a:t>Adult				75-110 mg/dl</a:t>
            </a:r>
          </a:p>
          <a:p>
            <a:r>
              <a:rPr lang="en-US"/>
              <a:t>Older than 90 yr.		75-120 mg/dl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4800600"/>
            <a:ext cx="7620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Schnell, Z., Leeuwen, A.M., &amp; Kranpitz, T.R. (2003). </a:t>
            </a:r>
            <a:r>
              <a:rPr lang="en-US" i="1"/>
              <a:t>Davis’s Comprehensive Handbook of Laboratory and Diagnostic Tests</a:t>
            </a:r>
            <a:r>
              <a:rPr lang="en-US"/>
              <a:t>.  In L.B. Deitch, G. Services, &amp; L. Collins (Eds.), Philadelphia: F.A. Davis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/>
              <a:t>Nursing Guidelines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 a person with diabetes, 80-140 is generally considered WNL’s</a:t>
            </a:r>
          </a:p>
          <a:p>
            <a:pPr>
              <a:lnSpc>
                <a:spcPct val="90000"/>
              </a:lnSpc>
            </a:pPr>
            <a:r>
              <a:rPr lang="en-US"/>
              <a:t>Keeping BG fairly stable, not swinging high and low is best for preventing complications</a:t>
            </a:r>
          </a:p>
          <a:p>
            <a:pPr lvl="1">
              <a:lnSpc>
                <a:spcPct val="90000"/>
              </a:lnSpc>
            </a:pPr>
            <a:r>
              <a:rPr lang="en-US"/>
              <a:t>Some clients with “brittle” diabetes are especially difficult to control</a:t>
            </a:r>
          </a:p>
          <a:p>
            <a:pPr lvl="1">
              <a:lnSpc>
                <a:spcPct val="90000"/>
              </a:lnSpc>
            </a:pPr>
            <a:r>
              <a:rPr lang="en-US"/>
              <a:t>Generally, BG slightly higher than normal is safer than having frequent hypoglycemia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305800" cy="1431925"/>
          </a:xfrm>
        </p:spPr>
        <p:txBody>
          <a:bodyPr/>
          <a:lstStyle/>
          <a:p>
            <a:r>
              <a:rPr lang="en-US"/>
              <a:t>Procedure for Hypoglycemia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Use the protocol of your workplace</a:t>
            </a:r>
          </a:p>
          <a:p>
            <a:pPr>
              <a:lnSpc>
                <a:spcPct val="90000"/>
              </a:lnSpc>
            </a:pPr>
            <a:r>
              <a:rPr lang="en-US"/>
              <a:t>Usually, give orange juice, or other sweet juice, and then a snack with complex carbohydrates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Usually no extra sugar is needed</a:t>
            </a:r>
          </a:p>
          <a:p>
            <a:pPr>
              <a:lnSpc>
                <a:spcPct val="90000"/>
              </a:lnSpc>
            </a:pPr>
            <a:r>
              <a:rPr lang="en-US"/>
              <a:t>Recheck abnormal BG every 15 minutes </a:t>
            </a:r>
          </a:p>
          <a:p>
            <a:pPr>
              <a:lnSpc>
                <a:spcPct val="90000"/>
              </a:lnSpc>
            </a:pPr>
            <a:r>
              <a:rPr lang="en-US"/>
              <a:t>May recheck prior to treating if results are questionable, and no symptoms seen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Hypoglycemia Treatment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8001000" cy="3429000"/>
          </a:xfrm>
        </p:spPr>
        <p:txBody>
          <a:bodyPr/>
          <a:lstStyle/>
          <a:p>
            <a:r>
              <a:rPr lang="en-US"/>
              <a:t>Some clients may keep candy or glucose tabs with them for low BG</a:t>
            </a:r>
          </a:p>
          <a:p>
            <a:r>
              <a:rPr lang="en-US"/>
              <a:t>Facilities may have glucose gel, and Glucagon injections available</a:t>
            </a:r>
          </a:p>
          <a:p>
            <a:pPr lvl="1"/>
            <a:r>
              <a:rPr lang="en-US" sz="3200"/>
              <a:t>Use if clients unable to drink or eat </a:t>
            </a:r>
          </a:p>
          <a:p>
            <a:pPr lvl="1"/>
            <a:r>
              <a:rPr lang="en-US" sz="3200"/>
              <a:t>Need physician’s order to administer</a:t>
            </a:r>
          </a:p>
        </p:txBody>
      </p:sp>
      <p:pic>
        <p:nvPicPr>
          <p:cNvPr id="18437" name="Picture 5" descr="j03961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Recommendations for Hyperglycemia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Encourage client to drink water &amp; maintain normal activities, rather than go to sleep</a:t>
            </a:r>
          </a:p>
          <a:p>
            <a:pPr>
              <a:lnSpc>
                <a:spcPct val="90000"/>
              </a:lnSpc>
            </a:pPr>
            <a:r>
              <a:rPr lang="en-US"/>
              <a:t>Observe closely for signs of dehydration or low blood pressure, ketoacidosis or extreme sleepiness</a:t>
            </a:r>
          </a:p>
          <a:p>
            <a:pPr>
              <a:lnSpc>
                <a:spcPct val="90000"/>
              </a:lnSpc>
            </a:pPr>
            <a:r>
              <a:rPr lang="en-US"/>
              <a:t>Call physician for BG over set parameters</a:t>
            </a:r>
          </a:p>
          <a:p>
            <a:pPr>
              <a:lnSpc>
                <a:spcPct val="90000"/>
              </a:lnSpc>
            </a:pPr>
            <a:r>
              <a:rPr lang="en-US"/>
              <a:t>Call 911 for mental or neurological changes, or if unable to retain oral fluids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 Blitz">
  <a:themeElements>
    <a:clrScheme name="Network Blitz 6">
      <a:dk1>
        <a:srgbClr val="511D30"/>
      </a:dk1>
      <a:lt1>
        <a:srgbClr val="FFFFFF"/>
      </a:lt1>
      <a:dk2>
        <a:srgbClr val="6D2740"/>
      </a:dk2>
      <a:lt2>
        <a:srgbClr val="FDD409"/>
      </a:lt2>
      <a:accent1>
        <a:srgbClr val="FDB83B"/>
      </a:accent1>
      <a:accent2>
        <a:srgbClr val="9D395D"/>
      </a:accent2>
      <a:accent3>
        <a:srgbClr val="BAACAF"/>
      </a:accent3>
      <a:accent4>
        <a:srgbClr val="DADADA"/>
      </a:accent4>
      <a:accent5>
        <a:srgbClr val="FED8AF"/>
      </a:accent5>
      <a:accent6>
        <a:srgbClr val="8E3353"/>
      </a:accent6>
      <a:hlink>
        <a:srgbClr val="FF99CC"/>
      </a:hlink>
      <a:folHlink>
        <a:srgbClr val="D60093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538</TotalTime>
  <Words>923</Words>
  <Application>Microsoft Office PowerPoint</Application>
  <PresentationFormat>On-screen Show (4:3)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Arial Black</vt:lpstr>
      <vt:lpstr>Arial</vt:lpstr>
      <vt:lpstr>Wingdings</vt:lpstr>
      <vt:lpstr>Network Blitz</vt:lpstr>
      <vt:lpstr>Blood Glucose Monitoring</vt:lpstr>
      <vt:lpstr>What is Glucose?</vt:lpstr>
      <vt:lpstr>Why is it Important?</vt:lpstr>
      <vt:lpstr>Types of Diabetes</vt:lpstr>
      <vt:lpstr>Normal Ranges</vt:lpstr>
      <vt:lpstr>Nursing Guidelines</vt:lpstr>
      <vt:lpstr>Procedure for Hypoglycemia</vt:lpstr>
      <vt:lpstr>Hypoglycemia Treatment</vt:lpstr>
      <vt:lpstr>Recommendations for Hyperglycemia</vt:lpstr>
      <vt:lpstr>Ketoacidosis</vt:lpstr>
      <vt:lpstr>Common Errors in BG Monitoring</vt:lpstr>
      <vt:lpstr>What Are the Symptoms of Hypoglycemia?</vt:lpstr>
      <vt:lpstr>What Are the Symptoms of Hyperglycemia?</vt:lpstr>
      <vt:lpstr>What Drugs Can Cause Hyperglycemia?</vt:lpstr>
      <vt:lpstr>Critical Values</vt:lpstr>
      <vt:lpstr>Why Does the Type of Insulin Matter?</vt:lpstr>
      <vt:lpstr>Insulin Summary</vt:lpstr>
      <vt:lpstr>Insulin Summary (Continued)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Glucose Monitoring</dc:title>
  <dc:creator>Mary Knutson</dc:creator>
  <cp:lastModifiedBy>Mary</cp:lastModifiedBy>
  <cp:revision>30</cp:revision>
  <dcterms:created xsi:type="dcterms:W3CDTF">2005-01-06T14:51:36Z</dcterms:created>
  <dcterms:modified xsi:type="dcterms:W3CDTF">2015-05-09T00:31:31Z</dcterms:modified>
</cp:coreProperties>
</file>