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09"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3" r:id="rId17"/>
    <p:sldId id="275" r:id="rId18"/>
    <p:sldId id="277" r:id="rId19"/>
    <p:sldId id="278" r:id="rId20"/>
    <p:sldId id="279" r:id="rId21"/>
    <p:sldId id="311" r:id="rId22"/>
    <p:sldId id="280" r:id="rId23"/>
    <p:sldId id="281" r:id="rId24"/>
    <p:sldId id="282" r:id="rId25"/>
    <p:sldId id="283" r:id="rId26"/>
    <p:sldId id="284" r:id="rId27"/>
    <p:sldId id="285" r:id="rId28"/>
    <p:sldId id="287" r:id="rId29"/>
    <p:sldId id="310" r:id="rId30"/>
    <p:sldId id="288" r:id="rId31"/>
    <p:sldId id="289" r:id="rId32"/>
    <p:sldId id="290" r:id="rId33"/>
    <p:sldId id="291" r:id="rId34"/>
    <p:sldId id="292" r:id="rId35"/>
    <p:sldId id="293" r:id="rId36"/>
    <p:sldId id="294" r:id="rId37"/>
    <p:sldId id="295" r:id="rId38"/>
    <p:sldId id="296" r:id="rId39"/>
    <p:sldId id="297" r:id="rId40"/>
    <p:sldId id="298" r:id="rId41"/>
    <p:sldId id="299" r:id="rId42"/>
    <p:sldId id="300" r:id="rId43"/>
    <p:sldId id="301" r:id="rId44"/>
    <p:sldId id="302" r:id="rId45"/>
    <p:sldId id="303" r:id="rId46"/>
    <p:sldId id="304" r:id="rId47"/>
    <p:sldId id="305" r:id="rId48"/>
    <p:sldId id="306" r:id="rId49"/>
    <p:sldId id="307" r:id="rId50"/>
    <p:sldId id="308"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9" d="100"/>
          <a:sy n="79" d="100"/>
        </p:scale>
        <p:origin x="-246"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Date Placeholder 14"/>
          <p:cNvSpPr>
            <a:spLocks noGrp="1"/>
          </p:cNvSpPr>
          <p:nvPr>
            <p:ph type="dt" sz="half" idx="10"/>
          </p:nvPr>
        </p:nvSpPr>
        <p:spPr/>
        <p:txBody>
          <a:bodyPr/>
          <a:lstStyle/>
          <a:p>
            <a:fld id="{07632C35-CD1A-4121-A8FF-1FDFE114F43F}" type="datetimeFigureOut">
              <a:rPr lang="en-US" smtClean="0"/>
              <a:t>4/24/2015</a:t>
            </a:fld>
            <a:endParaRPr lang="en-US"/>
          </a:p>
        </p:txBody>
      </p:sp>
      <p:sp>
        <p:nvSpPr>
          <p:cNvPr id="16" name="Slide Number Placeholder 15"/>
          <p:cNvSpPr>
            <a:spLocks noGrp="1"/>
          </p:cNvSpPr>
          <p:nvPr>
            <p:ph type="sldNum" sz="quarter" idx="11"/>
          </p:nvPr>
        </p:nvSpPr>
        <p:spPr/>
        <p:txBody>
          <a:bodyPr/>
          <a:lstStyle/>
          <a:p>
            <a:fld id="{4FD16207-9E34-436A-A074-17AA445CAEC6}"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632C35-CD1A-4121-A8FF-1FDFE114F43F}" type="datetimeFigureOut">
              <a:rPr lang="en-US" smtClean="0"/>
              <a:t>4/24/2015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D16207-9E34-436A-A074-17AA445CAEC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7632C35-CD1A-4121-A8FF-1FDFE114F43F}" type="datetimeFigureOut">
              <a:rPr lang="en-US" smtClean="0"/>
              <a:t>4/24/2015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D16207-9E34-436A-A074-17AA445CAEC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4" name="Date Placeholder 13"/>
          <p:cNvSpPr>
            <a:spLocks noGrp="1"/>
          </p:cNvSpPr>
          <p:nvPr>
            <p:ph type="dt" sz="half" idx="10"/>
          </p:nvPr>
        </p:nvSpPr>
        <p:spPr/>
        <p:txBody>
          <a:bodyPr/>
          <a:lstStyle/>
          <a:p>
            <a:fld id="{07632C35-CD1A-4121-A8FF-1FDFE114F43F}" type="datetimeFigureOut">
              <a:rPr lang="en-US" smtClean="0"/>
              <a:t>4/24/2015</a:t>
            </a:fld>
            <a:endParaRPr lang="en-US"/>
          </a:p>
        </p:txBody>
      </p:sp>
      <p:sp>
        <p:nvSpPr>
          <p:cNvPr id="15" name="Slide Number Placeholder 14"/>
          <p:cNvSpPr>
            <a:spLocks noGrp="1"/>
          </p:cNvSpPr>
          <p:nvPr>
            <p:ph type="sldNum" sz="quarter" idx="11"/>
          </p:nvPr>
        </p:nvSpPr>
        <p:spPr/>
        <p:txBody>
          <a:bodyPr/>
          <a:lstStyle/>
          <a:p>
            <a:fld id="{4FD16207-9E34-436A-A074-17AA445CAEC6}" type="slidenum">
              <a:rPr lang="en-US" smtClean="0"/>
              <a:t>‹#›</a:t>
            </a:fld>
            <a:endParaRPr lang="en-US"/>
          </a:p>
        </p:txBody>
      </p:sp>
      <p:sp>
        <p:nvSpPr>
          <p:cNvPr id="16" name="Footer Placeholder 15"/>
          <p:cNvSpPr>
            <a:spLocks noGrp="1"/>
          </p:cNvSpPr>
          <p:nvPr>
            <p:ph type="ftr" sz="quarter" idx="12"/>
          </p:nvPr>
        </p:nvSpPr>
        <p:spPr/>
        <p:txBody>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2" name="Date Placeholder 11"/>
          <p:cNvSpPr>
            <a:spLocks noGrp="1"/>
          </p:cNvSpPr>
          <p:nvPr>
            <p:ph type="dt" sz="half" idx="10"/>
          </p:nvPr>
        </p:nvSpPr>
        <p:spPr/>
        <p:txBody>
          <a:bodyPr/>
          <a:lstStyle/>
          <a:p>
            <a:fld id="{07632C35-CD1A-4121-A8FF-1FDFE114F43F}" type="datetimeFigureOut">
              <a:rPr lang="en-US" smtClean="0"/>
              <a:t>4/24/2015</a:t>
            </a:fld>
            <a:endParaRPr lang="en-US"/>
          </a:p>
        </p:txBody>
      </p:sp>
      <p:sp>
        <p:nvSpPr>
          <p:cNvPr id="13" name="Slide Number Placeholder 12"/>
          <p:cNvSpPr>
            <a:spLocks noGrp="1"/>
          </p:cNvSpPr>
          <p:nvPr>
            <p:ph type="sldNum" sz="quarter" idx="11"/>
          </p:nvPr>
        </p:nvSpPr>
        <p:spPr/>
        <p:txBody>
          <a:bodyPr/>
          <a:lstStyle/>
          <a:p>
            <a:fld id="{4FD16207-9E34-436A-A074-17AA445CAEC6}" type="slidenum">
              <a:rPr lang="en-US" smtClean="0"/>
              <a:t>‹#›</a:t>
            </a:fld>
            <a:endParaRPr lang="en-US"/>
          </a:p>
        </p:txBody>
      </p:sp>
      <p:sp>
        <p:nvSpPr>
          <p:cNvPr id="14" name="Footer Placeholder 13"/>
          <p:cNvSpPr>
            <a:spLocks noGrp="1"/>
          </p:cNvSpPr>
          <p:nvPr>
            <p:ph type="ftr" sz="quarter" idx="12"/>
          </p:nvPr>
        </p:nvSpPr>
        <p:spPr/>
        <p:txBody>
          <a:bodyPr/>
          <a:lstStyle/>
          <a:p>
            <a:endParaRPr lang="en-US"/>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07632C35-CD1A-4121-A8FF-1FDFE114F43F}" type="datetimeFigureOut">
              <a:rPr lang="en-US" smtClean="0"/>
              <a:t>4/24/2015</a:t>
            </a:fld>
            <a:endParaRPr lang="en-US"/>
          </a:p>
        </p:txBody>
      </p:sp>
      <p:sp>
        <p:nvSpPr>
          <p:cNvPr id="9" name="Slide Number Placeholder 8"/>
          <p:cNvSpPr>
            <a:spLocks noGrp="1"/>
          </p:cNvSpPr>
          <p:nvPr>
            <p:ph type="sldNum" sz="quarter" idx="11"/>
          </p:nvPr>
        </p:nvSpPr>
        <p:spPr/>
        <p:txBody>
          <a:bodyPr/>
          <a:lstStyle/>
          <a:p>
            <a:fld id="{4FD16207-9E34-436A-A074-17AA445CAEC6}"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
        <p:nvSpPr>
          <p:cNvPr id="11" name="Title 10"/>
          <p:cNvSpPr>
            <a:spLocks noGrp="1"/>
          </p:cNvSpPr>
          <p:nvPr>
            <p:ph type="title"/>
          </p:nvPr>
        </p:nvSpPr>
        <p:spPr/>
        <p:txBody>
          <a:bodyPr/>
          <a:lstStyle/>
          <a:p>
            <a:r>
              <a:rPr lang="en-US" smtClean="0"/>
              <a:t>Click to edit Master title style</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2" name="Title 11"/>
          <p:cNvSpPr>
            <a:spLocks noGrp="1"/>
          </p:cNvSpPr>
          <p:nvPr>
            <p:ph type="title"/>
          </p:nvPr>
        </p:nvSpPr>
        <p:spPr/>
        <p:txBody>
          <a:bodyPr/>
          <a:lstStyle/>
          <a:p>
            <a:r>
              <a:rPr lang="en-US" smtClean="0"/>
              <a:t>Click to edit Master title style</a:t>
            </a:r>
            <a:endParaRPr lang="en-US" dirty="0"/>
          </a:p>
        </p:txBody>
      </p:sp>
      <p:sp>
        <p:nvSpPr>
          <p:cNvPr id="14" name="Date Placeholder 13"/>
          <p:cNvSpPr>
            <a:spLocks noGrp="1"/>
          </p:cNvSpPr>
          <p:nvPr>
            <p:ph type="dt" sz="half" idx="10"/>
          </p:nvPr>
        </p:nvSpPr>
        <p:spPr/>
        <p:txBody>
          <a:bodyPr/>
          <a:lstStyle/>
          <a:p>
            <a:fld id="{07632C35-CD1A-4121-A8FF-1FDFE114F43F}" type="datetimeFigureOut">
              <a:rPr lang="en-US" smtClean="0"/>
              <a:t>4/24/2015</a:t>
            </a:fld>
            <a:endParaRPr lang="en-US"/>
          </a:p>
        </p:txBody>
      </p:sp>
      <p:sp>
        <p:nvSpPr>
          <p:cNvPr id="15" name="Slide Number Placeholder 14"/>
          <p:cNvSpPr>
            <a:spLocks noGrp="1"/>
          </p:cNvSpPr>
          <p:nvPr>
            <p:ph type="sldNum" sz="quarter" idx="11"/>
          </p:nvPr>
        </p:nvSpPr>
        <p:spPr/>
        <p:txBody>
          <a:bodyPr/>
          <a:lstStyle/>
          <a:p>
            <a:fld id="{4FD16207-9E34-436A-A074-17AA445CAEC6}" type="slidenum">
              <a:rPr lang="en-US" smtClean="0"/>
              <a:t>‹#›</a:t>
            </a:fld>
            <a:endParaRPr lang="en-US"/>
          </a:p>
        </p:txBody>
      </p:sp>
      <p:sp>
        <p:nvSpPr>
          <p:cNvPr id="16" name="Footer Placeholder 15"/>
          <p:cNvSpPr>
            <a:spLocks noGrp="1"/>
          </p:cNvSpPr>
          <p:nvPr>
            <p:ph type="ftr" sz="quarter" idx="12"/>
          </p:nvPr>
        </p:nvSpPr>
        <p:spPr/>
        <p:txBody>
          <a:body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Date Placeholder 6"/>
          <p:cNvSpPr>
            <a:spLocks noGrp="1"/>
          </p:cNvSpPr>
          <p:nvPr>
            <p:ph type="dt" sz="half" idx="10"/>
          </p:nvPr>
        </p:nvSpPr>
        <p:spPr/>
        <p:txBody>
          <a:bodyPr/>
          <a:lstStyle/>
          <a:p>
            <a:fld id="{07632C35-CD1A-4121-A8FF-1FDFE114F43F}" type="datetimeFigureOut">
              <a:rPr lang="en-US" smtClean="0"/>
              <a:t>4/24/2015</a:t>
            </a:fld>
            <a:endParaRPr lang="en-US"/>
          </a:p>
        </p:txBody>
      </p:sp>
      <p:sp>
        <p:nvSpPr>
          <p:cNvPr id="8" name="Slide Number Placeholder 7"/>
          <p:cNvSpPr>
            <a:spLocks noGrp="1"/>
          </p:cNvSpPr>
          <p:nvPr>
            <p:ph type="sldNum" sz="quarter" idx="11"/>
          </p:nvPr>
        </p:nvSpPr>
        <p:spPr/>
        <p:txBody>
          <a:bodyPr/>
          <a:lstStyle/>
          <a:p>
            <a:fld id="{4FD16207-9E34-436A-A074-17AA445CAEC6}"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07632C35-CD1A-4121-A8FF-1FDFE114F43F}" type="datetimeFigureOut">
              <a:rPr lang="en-US" smtClean="0"/>
              <a:t>4/24/2015</a:t>
            </a:fld>
            <a:endParaRPr lang="en-US"/>
          </a:p>
        </p:txBody>
      </p:sp>
      <p:sp>
        <p:nvSpPr>
          <p:cNvPr id="6" name="Slide Number Placeholder 5"/>
          <p:cNvSpPr>
            <a:spLocks noGrp="1"/>
          </p:cNvSpPr>
          <p:nvPr>
            <p:ph type="sldNum" sz="quarter" idx="11"/>
          </p:nvPr>
        </p:nvSpPr>
        <p:spPr/>
        <p:txBody>
          <a:bodyPr/>
          <a:lstStyle/>
          <a:p>
            <a:fld id="{4FD16207-9E34-436A-A074-17AA445CAEC6}" type="slidenum">
              <a:rPr lang="en-US" smtClean="0"/>
              <a:t>‹#›</a:t>
            </a:fld>
            <a:endParaRPr lang="en-US"/>
          </a:p>
        </p:txBody>
      </p:sp>
      <p:sp>
        <p:nvSpPr>
          <p:cNvPr id="7" name="Footer Placeholder 6"/>
          <p:cNvSpPr>
            <a:spLocks noGrp="1"/>
          </p:cNvSpPr>
          <p:nvPr>
            <p:ph type="ftr" sz="quarter" idx="12"/>
          </p:nvPr>
        </p:nvSpPr>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effectLst>
                  <a:outerShdw blurRad="38100" dist="38100" dir="2700000" algn="tl">
                    <a:srgbClr val="000000">
                      <a:alpha val="43137"/>
                    </a:srgbClr>
                  </a:outerShdw>
                </a:effectLst>
                <a:latin typeface="+mn-lt"/>
              </a:rPr>
              <a:t>{</a:t>
            </a:r>
            <a:endParaRPr lang="en-US" sz="8000"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14"/>
          <p:cNvSpPr>
            <a:spLocks noGrp="1"/>
          </p:cNvSpPr>
          <p:nvPr>
            <p:ph type="dt" sz="half" idx="10"/>
          </p:nvPr>
        </p:nvSpPr>
        <p:spPr/>
        <p:txBody>
          <a:bodyPr/>
          <a:lstStyle/>
          <a:p>
            <a:fld id="{07632C35-CD1A-4121-A8FF-1FDFE114F43F}" type="datetimeFigureOut">
              <a:rPr lang="en-US" smtClean="0"/>
              <a:t>4/24/2015</a:t>
            </a:fld>
            <a:endParaRPr lang="en-US"/>
          </a:p>
        </p:txBody>
      </p:sp>
      <p:sp>
        <p:nvSpPr>
          <p:cNvPr id="16" name="Slide Number Placeholder 15"/>
          <p:cNvSpPr>
            <a:spLocks noGrp="1"/>
          </p:cNvSpPr>
          <p:nvPr>
            <p:ph type="sldNum" sz="quarter" idx="11"/>
          </p:nvPr>
        </p:nvSpPr>
        <p:spPr/>
        <p:txBody>
          <a:bodyPr/>
          <a:lstStyle/>
          <a:p>
            <a:fld id="{4FD16207-9E34-436A-A074-17AA445CAEC6}"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
        <p:nvSpPr>
          <p:cNvPr id="18" name="Title 17"/>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13" name="Date Placeholder 12"/>
          <p:cNvSpPr>
            <a:spLocks noGrp="1"/>
          </p:cNvSpPr>
          <p:nvPr>
            <p:ph type="dt" sz="half" idx="10"/>
          </p:nvPr>
        </p:nvSpPr>
        <p:spPr/>
        <p:txBody>
          <a:bodyPr/>
          <a:lstStyle/>
          <a:p>
            <a:fld id="{07632C35-CD1A-4121-A8FF-1FDFE114F43F}" type="datetimeFigureOut">
              <a:rPr lang="en-US" smtClean="0"/>
              <a:t>4/24/2015</a:t>
            </a:fld>
            <a:endParaRPr lang="en-US"/>
          </a:p>
        </p:txBody>
      </p:sp>
      <p:sp>
        <p:nvSpPr>
          <p:cNvPr id="14" name="Slide Number Placeholder 13"/>
          <p:cNvSpPr>
            <a:spLocks noGrp="1"/>
          </p:cNvSpPr>
          <p:nvPr>
            <p:ph type="sldNum" sz="quarter" idx="11"/>
          </p:nvPr>
        </p:nvSpPr>
        <p:spPr/>
        <p:txBody>
          <a:bodyPr/>
          <a:lstStyle/>
          <a:p>
            <a:fld id="{4FD16207-9E34-436A-A074-17AA445CAEC6}" type="slidenum">
              <a:rPr lang="en-US" smtClean="0"/>
              <a:t>‹#›</a:t>
            </a:fld>
            <a:endParaRPr lang="en-US"/>
          </a:p>
        </p:txBody>
      </p:sp>
      <p:sp>
        <p:nvSpPr>
          <p:cNvPr id="15" name="Footer Placeholder 14"/>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07632C35-CD1A-4121-A8FF-1FDFE114F43F}" type="datetimeFigureOut">
              <a:rPr lang="en-US" smtClean="0"/>
              <a:t>4/24/2015</a:t>
            </a:fld>
            <a:endParaRPr lang="en-US"/>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en-US"/>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4FD16207-9E34-436A-A074-17AA445CAEC6}"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www.layoutsparks.com/1/113269/red-purple-flowers-painting.html" TargetMode="Externa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8" Type="http://schemas.openxmlformats.org/officeDocument/2006/relationships/image" Target="../media/image31.jpeg"/><Relationship Id="rId13" Type="http://schemas.openxmlformats.org/officeDocument/2006/relationships/image" Target="../media/image36.jpeg"/><Relationship Id="rId18" Type="http://schemas.openxmlformats.org/officeDocument/2006/relationships/image" Target="../media/image41.jpeg"/><Relationship Id="rId26" Type="http://schemas.openxmlformats.org/officeDocument/2006/relationships/image" Target="../media/image49.jpeg"/><Relationship Id="rId3" Type="http://schemas.openxmlformats.org/officeDocument/2006/relationships/image" Target="../media/image26.jpeg"/><Relationship Id="rId21" Type="http://schemas.openxmlformats.org/officeDocument/2006/relationships/image" Target="../media/image44.jpeg"/><Relationship Id="rId7" Type="http://schemas.openxmlformats.org/officeDocument/2006/relationships/image" Target="../media/image30.jpeg"/><Relationship Id="rId12" Type="http://schemas.openxmlformats.org/officeDocument/2006/relationships/image" Target="../media/image35.jpeg"/><Relationship Id="rId17" Type="http://schemas.openxmlformats.org/officeDocument/2006/relationships/image" Target="../media/image40.jpeg"/><Relationship Id="rId25" Type="http://schemas.openxmlformats.org/officeDocument/2006/relationships/image" Target="../media/image48.jpeg"/><Relationship Id="rId2" Type="http://schemas.openxmlformats.org/officeDocument/2006/relationships/image" Target="../media/image25.jpeg"/><Relationship Id="rId16" Type="http://schemas.openxmlformats.org/officeDocument/2006/relationships/image" Target="../media/image39.jpeg"/><Relationship Id="rId20" Type="http://schemas.openxmlformats.org/officeDocument/2006/relationships/image" Target="../media/image43.jpeg"/><Relationship Id="rId1" Type="http://schemas.openxmlformats.org/officeDocument/2006/relationships/slideLayout" Target="../slideLayouts/slideLayout2.xml"/><Relationship Id="rId6" Type="http://schemas.openxmlformats.org/officeDocument/2006/relationships/image" Target="../media/image29.png"/><Relationship Id="rId11" Type="http://schemas.openxmlformats.org/officeDocument/2006/relationships/image" Target="../media/image34.jpeg"/><Relationship Id="rId24" Type="http://schemas.openxmlformats.org/officeDocument/2006/relationships/image" Target="../media/image47.jpeg"/><Relationship Id="rId5" Type="http://schemas.openxmlformats.org/officeDocument/2006/relationships/image" Target="../media/image28.jpeg"/><Relationship Id="rId15" Type="http://schemas.openxmlformats.org/officeDocument/2006/relationships/image" Target="../media/image38.jpeg"/><Relationship Id="rId23" Type="http://schemas.openxmlformats.org/officeDocument/2006/relationships/image" Target="../media/image46.jpeg"/><Relationship Id="rId10" Type="http://schemas.openxmlformats.org/officeDocument/2006/relationships/image" Target="../media/image33.jpeg"/><Relationship Id="rId19" Type="http://schemas.openxmlformats.org/officeDocument/2006/relationships/image" Target="../media/image42.jpeg"/><Relationship Id="rId4" Type="http://schemas.openxmlformats.org/officeDocument/2006/relationships/image" Target="../media/image27.jpeg"/><Relationship Id="rId9" Type="http://schemas.openxmlformats.org/officeDocument/2006/relationships/image" Target="../media/image32.jpeg"/><Relationship Id="rId14" Type="http://schemas.openxmlformats.org/officeDocument/2006/relationships/image" Target="../media/image37.jpeg"/><Relationship Id="rId22" Type="http://schemas.openxmlformats.org/officeDocument/2006/relationships/image" Target="../media/image45.jpeg"/><Relationship Id="rId27" Type="http://schemas.openxmlformats.org/officeDocument/2006/relationships/image" Target="../media/image50.jpeg"/></Relationships>
</file>

<file path=ppt/slides/_rels/slide28.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mhtransformation.wa.gov/MHTG/stopstigma.shtml" TargetMode="External"/><Relationship Id="rId2" Type="http://schemas.openxmlformats.org/officeDocument/2006/relationships/hyperlink" Target="http://www.mentalhelp.net/poc/view_doc.php?type=doc&amp;id=35536" TargetMode="External"/><Relationship Id="rId1" Type="http://schemas.openxmlformats.org/officeDocument/2006/relationships/slideLayout" Target="../slideLayouts/slideLayout2.xml"/><Relationship Id="rId4" Type="http://schemas.openxmlformats.org/officeDocument/2006/relationships/hyperlink" Target="http://www.dshs.wa.gov/dbhr/mhtransgrant.shtml"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23900" y="5410200"/>
            <a:ext cx="7543800" cy="609600"/>
          </a:xfrm>
        </p:spPr>
        <p:txBody>
          <a:bodyPr/>
          <a:lstStyle/>
          <a:p>
            <a:pPr algn="ctr"/>
            <a:r>
              <a:rPr lang="en-US" sz="2800" i="1" dirty="0"/>
              <a:t/>
            </a:r>
            <a:br>
              <a:rPr lang="en-US" sz="2800" i="1" dirty="0"/>
            </a:br>
            <a:r>
              <a:rPr lang="en-US" sz="2800" i="1" dirty="0" smtClean="0"/>
              <a:t>Find </a:t>
            </a:r>
            <a:r>
              <a:rPr lang="en-US" sz="2800" i="1" dirty="0" smtClean="0"/>
              <a:t>Hope for Recovery from Psychiatric Illness</a:t>
            </a:r>
            <a:endParaRPr lang="en-US" sz="2800" dirty="0"/>
          </a:p>
        </p:txBody>
      </p:sp>
      <p:sp>
        <p:nvSpPr>
          <p:cNvPr id="4" name="Rectangle 2"/>
          <p:cNvSpPr txBox="1">
            <a:spLocks noChangeArrowheads="1"/>
          </p:cNvSpPr>
          <p:nvPr/>
        </p:nvSpPr>
        <p:spPr>
          <a:xfrm>
            <a:off x="609600" y="838200"/>
            <a:ext cx="7772400" cy="1920875"/>
          </a:xfrm>
          <a:prstGeom prst="rect">
            <a:avLst/>
          </a:prstGeom>
          <a:ln w="76200">
            <a:solidFill>
              <a:schemeClr val="bg2">
                <a:lumMod val="75000"/>
              </a:schemeClr>
            </a:solidFill>
          </a:ln>
        </p:spPr>
        <p:txBody>
          <a:bodyPr vert="horz" lIns="91440" tIns="45720" rIns="91440" bIns="45720" rtlCol="0" anchor="b">
            <a:noAutofit/>
          </a:bodyPr>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defRPr/>
            </a:pPr>
            <a:r>
              <a:rPr lang="en-US" sz="5400" dirty="0" smtClean="0"/>
              <a:t>Break </a:t>
            </a:r>
            <a:r>
              <a:rPr lang="en-US" sz="5400" dirty="0" smtClean="0"/>
              <a:t>the Stigma of Mental Illness</a:t>
            </a:r>
          </a:p>
        </p:txBody>
      </p:sp>
      <p:pic>
        <p:nvPicPr>
          <p:cNvPr id="5" name="Picture 5" descr="1QR8000A"/>
          <p:cNvPicPr>
            <a:picLocks noChangeAspect="1" noChangeArrowheads="1"/>
          </p:cNvPicPr>
          <p:nvPr/>
        </p:nvPicPr>
        <p:blipFill>
          <a:blip r:embed="rId2" cstate="print"/>
          <a:srcRect/>
          <a:stretch>
            <a:fillRect/>
          </a:stretch>
        </p:blipFill>
        <p:spPr bwMode="auto">
          <a:xfrm>
            <a:off x="3048000" y="3124200"/>
            <a:ext cx="2476500" cy="1858963"/>
          </a:xfrm>
          <a:prstGeom prst="rect">
            <a:avLst/>
          </a:prstGeom>
          <a:noFill/>
          <a:ln w="76200">
            <a:noFill/>
            <a:miter lim="800000"/>
            <a:headEnd/>
            <a:tailEnd/>
          </a:ln>
        </p:spPr>
      </p:pic>
    </p:spTree>
    <p:extLst>
      <p:ext uri="{BB962C8B-B14F-4D97-AF65-F5344CB8AC3E}">
        <p14:creationId xmlns:p14="http://schemas.microsoft.com/office/powerpoint/2010/main" val="2852762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9" name="Rectangle 5"/>
          <p:cNvSpPr>
            <a:spLocks noGrp="1" noChangeArrowheads="1"/>
          </p:cNvSpPr>
          <p:nvPr>
            <p:ph sz="quarter" idx="13"/>
          </p:nvPr>
        </p:nvSpPr>
        <p:spPr>
          <a:xfrm>
            <a:off x="1143000" y="838200"/>
            <a:ext cx="4038600" cy="5135563"/>
          </a:xfrm>
          <a:ln w="76200">
            <a:solidFill>
              <a:schemeClr val="bg2">
                <a:lumMod val="75000"/>
              </a:schemeClr>
            </a:solidFill>
          </a:ln>
        </p:spPr>
        <p:txBody>
          <a:bodyPr>
            <a:normAutofit fontScale="92500"/>
          </a:bodyPr>
          <a:lstStyle/>
          <a:p>
            <a:pPr eaLnBrk="1" hangingPunct="1">
              <a:buFont typeface="Wingdings" pitchFamily="2" charset="2"/>
              <a:buNone/>
              <a:defRPr/>
            </a:pPr>
            <a:r>
              <a:rPr lang="en-US" sz="4400" dirty="0" smtClean="0"/>
              <a:t>    Stigma can cause fear, mistrust, and sometimes violence against people living with mental illness.</a:t>
            </a:r>
          </a:p>
        </p:txBody>
      </p:sp>
      <p:pic>
        <p:nvPicPr>
          <p:cNvPr id="12291" name="Picture 8" descr="Black, White, and Purple Flower; black and white, color, editing, flower, fun, gimp, photography, purple"/>
          <p:cNvPicPr>
            <a:picLocks noChangeAspect="1" noChangeArrowheads="1"/>
          </p:cNvPicPr>
          <p:nvPr/>
        </p:nvPicPr>
        <p:blipFill>
          <a:blip r:embed="rId2" cstate="print"/>
          <a:srcRect/>
          <a:stretch>
            <a:fillRect/>
          </a:stretch>
        </p:blipFill>
        <p:spPr bwMode="auto">
          <a:xfrm>
            <a:off x="5257800" y="2133600"/>
            <a:ext cx="2797175" cy="3578225"/>
          </a:xfrm>
          <a:prstGeom prst="rect">
            <a:avLst/>
          </a:prstGeom>
          <a:noFill/>
          <a:ln w="76200">
            <a:solidFill>
              <a:schemeClr val="bg2">
                <a:lumMod val="75000"/>
              </a:schemeClr>
            </a:solidFill>
            <a:miter lim="800000"/>
            <a:headEnd/>
            <a:tailEnd/>
          </a:ln>
          <a:effectLst>
            <a:softEdge rad="317500"/>
          </a:effectLst>
        </p:spPr>
      </p:pic>
    </p:spTree>
    <p:extLst>
      <p:ext uri="{BB962C8B-B14F-4D97-AF65-F5344CB8AC3E}">
        <p14:creationId xmlns:p14="http://schemas.microsoft.com/office/powerpoint/2010/main" val="17965357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7" name="Rectangle 5"/>
          <p:cNvSpPr>
            <a:spLocks noGrp="1" noChangeArrowheads="1"/>
          </p:cNvSpPr>
          <p:nvPr>
            <p:ph sz="quarter" idx="13"/>
          </p:nvPr>
        </p:nvSpPr>
        <p:spPr>
          <a:xfrm>
            <a:off x="609600" y="838200"/>
            <a:ext cx="4267200" cy="5135563"/>
          </a:xfrm>
          <a:ln w="76200">
            <a:solidFill>
              <a:schemeClr val="bg2">
                <a:lumMod val="75000"/>
              </a:schemeClr>
            </a:solidFill>
          </a:ln>
        </p:spPr>
        <p:txBody>
          <a:bodyPr>
            <a:normAutofit lnSpcReduction="10000"/>
          </a:bodyPr>
          <a:lstStyle/>
          <a:p>
            <a:pPr eaLnBrk="1" hangingPunct="1">
              <a:buFont typeface="Wingdings" pitchFamily="2" charset="2"/>
              <a:buNone/>
              <a:defRPr/>
            </a:pPr>
            <a:r>
              <a:rPr lang="en-US" sz="4400" dirty="0" smtClean="0"/>
              <a:t>  Stigma can sometimes result in families and friends turning their backs on people with mental illness.</a:t>
            </a:r>
          </a:p>
        </p:txBody>
      </p:sp>
      <p:pic>
        <p:nvPicPr>
          <p:cNvPr id="13315" name="Picture 8" descr="purple-flower-dawn-rector"/>
          <p:cNvPicPr>
            <a:picLocks noChangeAspect="1" noChangeArrowheads="1"/>
          </p:cNvPicPr>
          <p:nvPr/>
        </p:nvPicPr>
        <p:blipFill>
          <a:blip r:embed="rId2" cstate="print"/>
          <a:srcRect/>
          <a:stretch>
            <a:fillRect/>
          </a:stretch>
        </p:blipFill>
        <p:spPr bwMode="auto">
          <a:xfrm>
            <a:off x="4876800" y="1676400"/>
            <a:ext cx="2998788" cy="3998913"/>
          </a:xfrm>
          <a:prstGeom prst="rect">
            <a:avLst/>
          </a:prstGeom>
          <a:noFill/>
          <a:ln w="76200">
            <a:solidFill>
              <a:schemeClr val="bg2">
                <a:lumMod val="75000"/>
              </a:schemeClr>
            </a:solidFill>
            <a:miter lim="800000"/>
            <a:headEnd/>
            <a:tailEnd/>
          </a:ln>
          <a:effectLst>
            <a:softEdge rad="317500"/>
          </a:effectLst>
        </p:spPr>
      </p:pic>
    </p:spTree>
    <p:extLst>
      <p:ext uri="{BB962C8B-B14F-4D97-AF65-F5344CB8AC3E}">
        <p14:creationId xmlns:p14="http://schemas.microsoft.com/office/powerpoint/2010/main" val="36760124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5" name="Rectangle 5"/>
          <p:cNvSpPr>
            <a:spLocks noGrp="1" noChangeArrowheads="1"/>
          </p:cNvSpPr>
          <p:nvPr>
            <p:ph sz="quarter" idx="13"/>
          </p:nvPr>
        </p:nvSpPr>
        <p:spPr>
          <a:xfrm>
            <a:off x="762000" y="1143000"/>
            <a:ext cx="4038600" cy="4983163"/>
          </a:xfrm>
          <a:ln w="76200">
            <a:solidFill>
              <a:schemeClr val="bg2">
                <a:lumMod val="75000"/>
              </a:schemeClr>
            </a:solidFill>
          </a:ln>
        </p:spPr>
        <p:txBody>
          <a:bodyPr/>
          <a:lstStyle/>
          <a:p>
            <a:pPr eaLnBrk="1" hangingPunct="1">
              <a:buFont typeface="Wingdings" pitchFamily="2" charset="2"/>
              <a:buNone/>
              <a:defRPr/>
            </a:pPr>
            <a:r>
              <a:rPr lang="en-US" dirty="0" smtClean="0"/>
              <a:t>   </a:t>
            </a:r>
            <a:r>
              <a:rPr lang="en-US" sz="4000" dirty="0" smtClean="0"/>
              <a:t>Stigma keeps people from seeking the mental health services they need and deserve.</a:t>
            </a:r>
          </a:p>
        </p:txBody>
      </p:sp>
      <p:pic>
        <p:nvPicPr>
          <p:cNvPr id="14339" name="Picture 8" descr="1288828367_e8d3214232"/>
          <p:cNvPicPr>
            <a:picLocks noChangeAspect="1" noChangeArrowheads="1"/>
          </p:cNvPicPr>
          <p:nvPr/>
        </p:nvPicPr>
        <p:blipFill>
          <a:blip r:embed="rId2" cstate="print"/>
          <a:srcRect/>
          <a:stretch>
            <a:fillRect/>
          </a:stretch>
        </p:blipFill>
        <p:spPr bwMode="auto">
          <a:xfrm>
            <a:off x="4724400" y="3200400"/>
            <a:ext cx="3802063" cy="2532063"/>
          </a:xfrm>
          <a:prstGeom prst="rect">
            <a:avLst/>
          </a:prstGeom>
          <a:noFill/>
          <a:ln w="76200">
            <a:solidFill>
              <a:schemeClr val="bg2">
                <a:lumMod val="75000"/>
              </a:schemeClr>
            </a:solidFill>
            <a:miter lim="800000"/>
            <a:headEnd/>
            <a:tailEnd/>
          </a:ln>
        </p:spPr>
      </p:pic>
    </p:spTree>
    <p:extLst>
      <p:ext uri="{BB962C8B-B14F-4D97-AF65-F5344CB8AC3E}">
        <p14:creationId xmlns:p14="http://schemas.microsoft.com/office/powerpoint/2010/main" val="37113224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idx="1"/>
          </p:nvPr>
        </p:nvSpPr>
        <p:spPr>
          <a:xfrm>
            <a:off x="457200" y="1752600"/>
            <a:ext cx="5105400" cy="4572000"/>
          </a:xfrm>
          <a:ln w="76200">
            <a:solidFill>
              <a:schemeClr val="bg2">
                <a:lumMod val="75000"/>
              </a:schemeClr>
            </a:solidFill>
          </a:ln>
        </p:spPr>
        <p:txBody>
          <a:bodyPr>
            <a:noAutofit/>
          </a:bodyPr>
          <a:lstStyle/>
          <a:p>
            <a:pPr eaLnBrk="1" hangingPunct="1">
              <a:defRPr/>
            </a:pPr>
            <a:r>
              <a:rPr lang="en-US" sz="3200" dirty="0" smtClean="0"/>
              <a:t>Mental illnesses are medical conditions that may affect the brain chemicals produced.</a:t>
            </a:r>
          </a:p>
          <a:p>
            <a:pPr eaLnBrk="1" hangingPunct="1">
              <a:defRPr/>
            </a:pPr>
            <a:r>
              <a:rPr lang="en-US" sz="3200" dirty="0" smtClean="0"/>
              <a:t>Mental illnesses disrupt a person's thinking, feeling, mood, ability to relate to others, and ability to function. </a:t>
            </a:r>
          </a:p>
        </p:txBody>
      </p:sp>
      <p:sp>
        <p:nvSpPr>
          <p:cNvPr id="41986" name="Rectangle 2"/>
          <p:cNvSpPr>
            <a:spLocks noGrp="1" noRot="1" noChangeArrowheads="1"/>
          </p:cNvSpPr>
          <p:nvPr>
            <p:ph type="title"/>
          </p:nvPr>
        </p:nvSpPr>
        <p:spPr>
          <a:xfrm>
            <a:off x="457200" y="228600"/>
            <a:ext cx="8229600" cy="1219200"/>
          </a:xfrm>
        </p:spPr>
        <p:txBody>
          <a:bodyPr/>
          <a:lstStyle/>
          <a:p>
            <a:pPr eaLnBrk="1" hangingPunct="1">
              <a:defRPr/>
            </a:pPr>
            <a:r>
              <a:rPr lang="en-US" dirty="0" smtClean="0"/>
              <a:t>What are Mental Illnesses?</a:t>
            </a:r>
          </a:p>
        </p:txBody>
      </p:sp>
      <p:pic>
        <p:nvPicPr>
          <p:cNvPr id="15364" name="Picture 5" descr="brain"/>
          <p:cNvPicPr>
            <a:picLocks noChangeAspect="1" noChangeArrowheads="1"/>
          </p:cNvPicPr>
          <p:nvPr/>
        </p:nvPicPr>
        <p:blipFill>
          <a:blip r:embed="rId2" cstate="print"/>
          <a:srcRect/>
          <a:stretch>
            <a:fillRect/>
          </a:stretch>
        </p:blipFill>
        <p:spPr bwMode="auto">
          <a:xfrm>
            <a:off x="5562600" y="2544624"/>
            <a:ext cx="3190875" cy="3114675"/>
          </a:xfrm>
          <a:prstGeom prst="rect">
            <a:avLst/>
          </a:prstGeom>
          <a:noFill/>
          <a:ln w="76200">
            <a:solidFill>
              <a:schemeClr val="bg2">
                <a:lumMod val="75000"/>
              </a:schemeClr>
            </a:solidFill>
            <a:miter lim="800000"/>
            <a:headEnd/>
            <a:tailEnd/>
          </a:ln>
          <a:effectLst>
            <a:softEdge rad="317500"/>
          </a:effectLst>
        </p:spPr>
      </p:pic>
    </p:spTree>
    <p:extLst>
      <p:ext uri="{BB962C8B-B14F-4D97-AF65-F5344CB8AC3E}">
        <p14:creationId xmlns:p14="http://schemas.microsoft.com/office/powerpoint/2010/main" val="15283799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3"/>
          <p:cNvSpPr>
            <a:spLocks noGrp="1" noChangeArrowheads="1"/>
          </p:cNvSpPr>
          <p:nvPr>
            <p:ph idx="1"/>
          </p:nvPr>
        </p:nvSpPr>
        <p:spPr>
          <a:xfrm>
            <a:off x="533400" y="1676400"/>
            <a:ext cx="5867400" cy="4396580"/>
          </a:xfrm>
          <a:ln w="76200">
            <a:solidFill>
              <a:schemeClr val="bg2">
                <a:lumMod val="75000"/>
              </a:schemeClr>
            </a:solidFill>
          </a:ln>
        </p:spPr>
        <p:txBody>
          <a:bodyPr>
            <a:normAutofit/>
          </a:bodyPr>
          <a:lstStyle/>
          <a:p>
            <a:pPr eaLnBrk="1" hangingPunct="1">
              <a:buFont typeface="Wingdings" pitchFamily="2" charset="2"/>
              <a:buNone/>
              <a:defRPr/>
            </a:pPr>
            <a:r>
              <a:rPr lang="en-US" sz="2800" dirty="0" smtClean="0"/>
              <a:t>   </a:t>
            </a:r>
            <a:r>
              <a:rPr lang="en-US" sz="4000" dirty="0" smtClean="0"/>
              <a:t>Why is a Stigma attached to a disorder of the brain when there is no stigma attached to diseases of other organs of the human body?</a:t>
            </a:r>
          </a:p>
        </p:txBody>
      </p:sp>
      <p:sp>
        <p:nvSpPr>
          <p:cNvPr id="43010" name="Rectangle 2"/>
          <p:cNvSpPr>
            <a:spLocks noGrp="1" noRot="1" noChangeArrowheads="1"/>
          </p:cNvSpPr>
          <p:nvPr>
            <p:ph type="title"/>
          </p:nvPr>
        </p:nvSpPr>
        <p:spPr>
          <a:xfrm>
            <a:off x="381000" y="457200"/>
            <a:ext cx="7635240" cy="1096962"/>
          </a:xfrm>
        </p:spPr>
        <p:txBody>
          <a:bodyPr/>
          <a:lstStyle/>
          <a:p>
            <a:pPr eaLnBrk="1" hangingPunct="1">
              <a:defRPr/>
            </a:pPr>
            <a:r>
              <a:rPr lang="en-US" dirty="0" smtClean="0"/>
              <a:t>So, the real question is…..</a:t>
            </a:r>
          </a:p>
        </p:txBody>
      </p:sp>
      <p:pic>
        <p:nvPicPr>
          <p:cNvPr id="16388" name="Picture 6" descr="human-body"/>
          <p:cNvPicPr>
            <a:picLocks noChangeAspect="1" noChangeArrowheads="1"/>
          </p:cNvPicPr>
          <p:nvPr/>
        </p:nvPicPr>
        <p:blipFill>
          <a:blip r:embed="rId2" cstate="print"/>
          <a:srcRect/>
          <a:stretch>
            <a:fillRect/>
          </a:stretch>
        </p:blipFill>
        <p:spPr bwMode="auto">
          <a:xfrm>
            <a:off x="6215614" y="1828800"/>
            <a:ext cx="2651125" cy="3535363"/>
          </a:xfrm>
          <a:prstGeom prst="rect">
            <a:avLst/>
          </a:prstGeom>
          <a:noFill/>
          <a:ln w="76200">
            <a:solidFill>
              <a:schemeClr val="bg2">
                <a:lumMod val="75000"/>
              </a:schemeClr>
            </a:solidFill>
            <a:miter lim="800000"/>
            <a:headEnd/>
            <a:tailEnd/>
          </a:ln>
          <a:effectLst>
            <a:softEdge rad="635000"/>
          </a:effectLst>
        </p:spPr>
      </p:pic>
    </p:spTree>
    <p:extLst>
      <p:ext uri="{BB962C8B-B14F-4D97-AF65-F5344CB8AC3E}">
        <p14:creationId xmlns:p14="http://schemas.microsoft.com/office/powerpoint/2010/main" val="40466581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3"/>
          <p:cNvSpPr>
            <a:spLocks noGrp="1" noChangeArrowheads="1"/>
          </p:cNvSpPr>
          <p:nvPr>
            <p:ph idx="1"/>
          </p:nvPr>
        </p:nvSpPr>
        <p:spPr>
          <a:xfrm>
            <a:off x="762000" y="1447800"/>
            <a:ext cx="5105400" cy="4953000"/>
          </a:xfrm>
          <a:ln w="76200">
            <a:solidFill>
              <a:schemeClr val="bg2">
                <a:lumMod val="75000"/>
              </a:schemeClr>
            </a:solidFill>
          </a:ln>
        </p:spPr>
        <p:txBody>
          <a:bodyPr>
            <a:noAutofit/>
          </a:bodyPr>
          <a:lstStyle/>
          <a:p>
            <a:pPr eaLnBrk="1" hangingPunct="1">
              <a:lnSpc>
                <a:spcPct val="90000"/>
              </a:lnSpc>
              <a:defRPr/>
            </a:pPr>
            <a:r>
              <a:rPr lang="en-US" sz="3200" dirty="0" smtClean="0"/>
              <a:t>Lung diseases</a:t>
            </a:r>
          </a:p>
          <a:p>
            <a:pPr eaLnBrk="1" hangingPunct="1">
              <a:lnSpc>
                <a:spcPct val="90000"/>
              </a:lnSpc>
              <a:defRPr/>
            </a:pPr>
            <a:r>
              <a:rPr lang="en-US" sz="3200" dirty="0" smtClean="0"/>
              <a:t>Diabetes</a:t>
            </a:r>
          </a:p>
          <a:p>
            <a:pPr eaLnBrk="1" hangingPunct="1">
              <a:lnSpc>
                <a:spcPct val="90000"/>
              </a:lnSpc>
              <a:defRPr/>
            </a:pPr>
            <a:r>
              <a:rPr lang="en-US" sz="3200" dirty="0" smtClean="0"/>
              <a:t>Heart diseases </a:t>
            </a:r>
          </a:p>
          <a:p>
            <a:pPr eaLnBrk="1" hangingPunct="1">
              <a:lnSpc>
                <a:spcPct val="90000"/>
              </a:lnSpc>
              <a:defRPr/>
            </a:pPr>
            <a:r>
              <a:rPr lang="en-US" sz="3200" dirty="0" smtClean="0"/>
              <a:t>Vision problems</a:t>
            </a:r>
          </a:p>
          <a:p>
            <a:pPr eaLnBrk="1" hangingPunct="1">
              <a:lnSpc>
                <a:spcPct val="90000"/>
              </a:lnSpc>
              <a:defRPr/>
            </a:pPr>
            <a:r>
              <a:rPr lang="en-US" sz="3200" dirty="0" smtClean="0"/>
              <a:t>Bone and Skin Diseases</a:t>
            </a:r>
          </a:p>
          <a:p>
            <a:pPr eaLnBrk="1" hangingPunct="1">
              <a:lnSpc>
                <a:spcPct val="90000"/>
              </a:lnSpc>
              <a:defRPr/>
            </a:pPr>
            <a:r>
              <a:rPr lang="en-US" sz="3200" dirty="0" smtClean="0"/>
              <a:t>Arthritis</a:t>
            </a:r>
          </a:p>
          <a:p>
            <a:pPr eaLnBrk="1" hangingPunct="1">
              <a:lnSpc>
                <a:spcPct val="90000"/>
              </a:lnSpc>
              <a:defRPr/>
            </a:pPr>
            <a:r>
              <a:rPr lang="en-US" sz="3200" dirty="0" smtClean="0"/>
              <a:t>Kidney Disease</a:t>
            </a:r>
          </a:p>
          <a:p>
            <a:pPr eaLnBrk="1" hangingPunct="1">
              <a:lnSpc>
                <a:spcPct val="90000"/>
              </a:lnSpc>
              <a:defRPr/>
            </a:pPr>
            <a:r>
              <a:rPr lang="en-US" sz="3200" dirty="0" smtClean="0"/>
              <a:t>Liver Disease</a:t>
            </a:r>
          </a:p>
          <a:p>
            <a:pPr eaLnBrk="1" hangingPunct="1">
              <a:lnSpc>
                <a:spcPct val="90000"/>
              </a:lnSpc>
              <a:defRPr/>
            </a:pPr>
            <a:r>
              <a:rPr lang="en-US" sz="3200" dirty="0" smtClean="0"/>
              <a:t>Any type of CANCER….</a:t>
            </a:r>
          </a:p>
        </p:txBody>
      </p:sp>
      <p:sp>
        <p:nvSpPr>
          <p:cNvPr id="44034" name="Rectangle 2"/>
          <p:cNvSpPr>
            <a:spLocks noGrp="1" noRot="1" noChangeArrowheads="1"/>
          </p:cNvSpPr>
          <p:nvPr>
            <p:ph type="title"/>
          </p:nvPr>
        </p:nvSpPr>
        <p:spPr>
          <a:xfrm>
            <a:off x="304800" y="304800"/>
            <a:ext cx="8839200" cy="990600"/>
          </a:xfrm>
        </p:spPr>
        <p:txBody>
          <a:bodyPr/>
          <a:lstStyle/>
          <a:p>
            <a:pPr eaLnBrk="1" hangingPunct="1">
              <a:defRPr/>
            </a:pPr>
            <a:r>
              <a:rPr lang="en-US" sz="4000" dirty="0" smtClean="0"/>
              <a:t>Is There Stigma with these Disorders?</a:t>
            </a:r>
          </a:p>
        </p:txBody>
      </p:sp>
      <p:pic>
        <p:nvPicPr>
          <p:cNvPr id="17412" name="Picture 7" descr="863000307"/>
          <p:cNvPicPr>
            <a:picLocks noChangeAspect="1" noChangeArrowheads="1"/>
          </p:cNvPicPr>
          <p:nvPr/>
        </p:nvPicPr>
        <p:blipFill>
          <a:blip r:embed="rId2" cstate="print"/>
          <a:srcRect/>
          <a:stretch>
            <a:fillRect/>
          </a:stretch>
        </p:blipFill>
        <p:spPr bwMode="auto">
          <a:xfrm>
            <a:off x="5486400" y="3048000"/>
            <a:ext cx="2970213" cy="2970213"/>
          </a:xfrm>
          <a:prstGeom prst="rect">
            <a:avLst/>
          </a:prstGeom>
          <a:noFill/>
          <a:ln w="76200">
            <a:solidFill>
              <a:schemeClr val="bg2">
                <a:lumMod val="75000"/>
              </a:schemeClr>
            </a:solidFill>
            <a:miter lim="800000"/>
            <a:headEnd/>
            <a:tailEnd/>
          </a:ln>
          <a:effectLst>
            <a:softEdge rad="635000"/>
          </a:effectLst>
        </p:spPr>
      </p:pic>
    </p:spTree>
    <p:extLst>
      <p:ext uri="{BB962C8B-B14F-4D97-AF65-F5344CB8AC3E}">
        <p14:creationId xmlns:p14="http://schemas.microsoft.com/office/powerpoint/2010/main" val="13197089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rrowheads="1"/>
          </p:cNvSpPr>
          <p:nvPr>
            <p:ph type="title"/>
          </p:nvPr>
        </p:nvSpPr>
        <p:spPr>
          <a:xfrm>
            <a:off x="304800" y="533400"/>
            <a:ext cx="8839200" cy="914400"/>
          </a:xfrm>
        </p:spPr>
        <p:txBody>
          <a:bodyPr/>
          <a:lstStyle/>
          <a:p>
            <a:pPr eaLnBrk="1" hangingPunct="1">
              <a:defRPr/>
            </a:pPr>
            <a:r>
              <a:rPr lang="en-US" sz="4000" dirty="0" smtClean="0"/>
              <a:t>Is There Stigma with These Disorders? </a:t>
            </a:r>
          </a:p>
        </p:txBody>
      </p:sp>
      <p:sp>
        <p:nvSpPr>
          <p:cNvPr id="110596" name="Rectangle 4"/>
          <p:cNvSpPr>
            <a:spLocks noGrp="1" noChangeArrowheads="1"/>
          </p:cNvSpPr>
          <p:nvPr>
            <p:ph sz="quarter" idx="13"/>
          </p:nvPr>
        </p:nvSpPr>
        <p:spPr>
          <a:xfrm>
            <a:off x="762000" y="1905000"/>
            <a:ext cx="3810000" cy="4419600"/>
          </a:xfrm>
        </p:spPr>
        <p:txBody>
          <a:bodyPr/>
          <a:lstStyle/>
          <a:p>
            <a:pPr eaLnBrk="1" hangingPunct="1">
              <a:lnSpc>
                <a:spcPct val="80000"/>
              </a:lnSpc>
              <a:defRPr/>
            </a:pPr>
            <a:endParaRPr lang="en-US" dirty="0" smtClean="0"/>
          </a:p>
          <a:p>
            <a:pPr eaLnBrk="1" hangingPunct="1">
              <a:lnSpc>
                <a:spcPct val="80000"/>
              </a:lnSpc>
              <a:defRPr/>
            </a:pPr>
            <a:r>
              <a:rPr lang="en-US" sz="3200" dirty="0" smtClean="0"/>
              <a:t>Alcohol and Drug Addictions</a:t>
            </a:r>
          </a:p>
          <a:p>
            <a:pPr eaLnBrk="1" hangingPunct="1">
              <a:lnSpc>
                <a:spcPct val="80000"/>
              </a:lnSpc>
              <a:defRPr/>
            </a:pPr>
            <a:r>
              <a:rPr lang="en-US" sz="3200" dirty="0" smtClean="0"/>
              <a:t>Attention Deficit Hyperactivity Disorder</a:t>
            </a:r>
          </a:p>
          <a:p>
            <a:pPr eaLnBrk="1" hangingPunct="1">
              <a:lnSpc>
                <a:spcPct val="80000"/>
              </a:lnSpc>
              <a:defRPr/>
            </a:pPr>
            <a:r>
              <a:rPr lang="en-US" sz="3200" dirty="0" smtClean="0"/>
              <a:t>Autism</a:t>
            </a:r>
          </a:p>
          <a:p>
            <a:pPr eaLnBrk="1" hangingPunct="1">
              <a:lnSpc>
                <a:spcPct val="80000"/>
              </a:lnSpc>
              <a:defRPr/>
            </a:pPr>
            <a:r>
              <a:rPr lang="en-US" sz="3200" dirty="0" smtClean="0"/>
              <a:t>Dementia or Alzheimer’s Disease</a:t>
            </a:r>
          </a:p>
          <a:p>
            <a:pPr eaLnBrk="1" hangingPunct="1">
              <a:lnSpc>
                <a:spcPct val="80000"/>
              </a:lnSpc>
              <a:defRPr/>
            </a:pPr>
            <a:endParaRPr lang="en-US" sz="1400" dirty="0" smtClean="0"/>
          </a:p>
          <a:p>
            <a:pPr eaLnBrk="1" hangingPunct="1">
              <a:lnSpc>
                <a:spcPct val="80000"/>
              </a:lnSpc>
              <a:defRPr/>
            </a:pPr>
            <a:endParaRPr lang="en-US" sz="1400" dirty="0" smtClean="0"/>
          </a:p>
        </p:txBody>
      </p:sp>
      <p:sp>
        <p:nvSpPr>
          <p:cNvPr id="110597" name="Rectangle 5"/>
          <p:cNvSpPr>
            <a:spLocks noGrp="1" noChangeArrowheads="1"/>
          </p:cNvSpPr>
          <p:nvPr>
            <p:ph sz="quarter" idx="14"/>
          </p:nvPr>
        </p:nvSpPr>
        <p:spPr>
          <a:xfrm>
            <a:off x="4648200" y="1828800"/>
            <a:ext cx="4038600" cy="4572000"/>
          </a:xfrm>
        </p:spPr>
        <p:txBody>
          <a:bodyPr/>
          <a:lstStyle/>
          <a:p>
            <a:pPr eaLnBrk="1" hangingPunct="1">
              <a:lnSpc>
                <a:spcPct val="80000"/>
              </a:lnSpc>
              <a:defRPr/>
            </a:pPr>
            <a:r>
              <a:rPr lang="en-US" sz="3200" dirty="0" smtClean="0"/>
              <a:t>Learning Disorders </a:t>
            </a:r>
          </a:p>
          <a:p>
            <a:pPr eaLnBrk="1" hangingPunct="1">
              <a:lnSpc>
                <a:spcPct val="80000"/>
              </a:lnSpc>
              <a:defRPr/>
            </a:pPr>
            <a:r>
              <a:rPr lang="en-US" sz="3200" dirty="0" smtClean="0"/>
              <a:t>Post Traumatic Stress Disorder</a:t>
            </a:r>
          </a:p>
          <a:p>
            <a:pPr eaLnBrk="1" hangingPunct="1">
              <a:lnSpc>
                <a:spcPct val="80000"/>
              </a:lnSpc>
              <a:defRPr/>
            </a:pPr>
            <a:r>
              <a:rPr lang="en-US" sz="3200" dirty="0" smtClean="0"/>
              <a:t>Sleep Disorders </a:t>
            </a:r>
          </a:p>
          <a:p>
            <a:pPr eaLnBrk="1" hangingPunct="1">
              <a:lnSpc>
                <a:spcPct val="80000"/>
              </a:lnSpc>
              <a:defRPr/>
            </a:pPr>
            <a:r>
              <a:rPr lang="en-US" sz="3200" dirty="0"/>
              <a:t>Eating Disorders (like Bulimia and Anorexia Nervosa)</a:t>
            </a:r>
          </a:p>
          <a:p>
            <a:pPr eaLnBrk="1" hangingPunct="1">
              <a:lnSpc>
                <a:spcPct val="80000"/>
              </a:lnSpc>
              <a:defRPr/>
            </a:pPr>
            <a:endParaRPr lang="en-US" dirty="0" smtClean="0"/>
          </a:p>
        </p:txBody>
      </p:sp>
    </p:spTree>
    <p:extLst>
      <p:ext uri="{BB962C8B-B14F-4D97-AF65-F5344CB8AC3E}">
        <p14:creationId xmlns:p14="http://schemas.microsoft.com/office/powerpoint/2010/main" val="12064855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rrowheads="1"/>
          </p:cNvSpPr>
          <p:nvPr>
            <p:ph type="title"/>
          </p:nvPr>
        </p:nvSpPr>
        <p:spPr>
          <a:xfrm>
            <a:off x="152400" y="533400"/>
            <a:ext cx="8991600" cy="914400"/>
          </a:xfrm>
        </p:spPr>
        <p:txBody>
          <a:bodyPr/>
          <a:lstStyle/>
          <a:p>
            <a:pPr eaLnBrk="1" hangingPunct="1">
              <a:defRPr/>
            </a:pPr>
            <a:r>
              <a:rPr lang="en-US" sz="4000" dirty="0" smtClean="0"/>
              <a:t>Is There Stigma with These Disorders? </a:t>
            </a:r>
          </a:p>
        </p:txBody>
      </p:sp>
      <p:sp>
        <p:nvSpPr>
          <p:cNvPr id="110596" name="Rectangle 4"/>
          <p:cNvSpPr>
            <a:spLocks noGrp="1" noChangeArrowheads="1"/>
          </p:cNvSpPr>
          <p:nvPr>
            <p:ph sz="quarter" idx="13"/>
          </p:nvPr>
        </p:nvSpPr>
        <p:spPr>
          <a:xfrm>
            <a:off x="1143000" y="1981200"/>
            <a:ext cx="4114800" cy="4144963"/>
          </a:xfrm>
        </p:spPr>
        <p:txBody>
          <a:bodyPr>
            <a:normAutofit fontScale="92500"/>
          </a:bodyPr>
          <a:lstStyle/>
          <a:p>
            <a:pPr eaLnBrk="1" hangingPunct="1">
              <a:lnSpc>
                <a:spcPct val="80000"/>
              </a:lnSpc>
              <a:defRPr/>
            </a:pPr>
            <a:r>
              <a:rPr lang="en-US" sz="3200" dirty="0" smtClean="0"/>
              <a:t>Anxiety Disorder</a:t>
            </a:r>
          </a:p>
          <a:p>
            <a:pPr eaLnBrk="1" hangingPunct="1">
              <a:lnSpc>
                <a:spcPct val="80000"/>
              </a:lnSpc>
              <a:defRPr/>
            </a:pPr>
            <a:r>
              <a:rPr lang="en-US" sz="3200" dirty="0" smtClean="0"/>
              <a:t>Panic Disorder</a:t>
            </a:r>
          </a:p>
          <a:p>
            <a:pPr eaLnBrk="1" hangingPunct="1">
              <a:lnSpc>
                <a:spcPct val="80000"/>
              </a:lnSpc>
              <a:defRPr/>
            </a:pPr>
            <a:r>
              <a:rPr lang="en-US" sz="3200" dirty="0" smtClean="0"/>
              <a:t>Bipolar Disorder</a:t>
            </a:r>
          </a:p>
          <a:p>
            <a:pPr eaLnBrk="1" hangingPunct="1">
              <a:lnSpc>
                <a:spcPct val="80000"/>
              </a:lnSpc>
              <a:defRPr/>
            </a:pPr>
            <a:r>
              <a:rPr lang="en-US" sz="3200" dirty="0" smtClean="0"/>
              <a:t>Borderline Personality Disorder</a:t>
            </a:r>
          </a:p>
          <a:p>
            <a:pPr eaLnBrk="1" hangingPunct="1">
              <a:lnSpc>
                <a:spcPct val="80000"/>
              </a:lnSpc>
              <a:defRPr/>
            </a:pPr>
            <a:r>
              <a:rPr lang="en-US" sz="3200" dirty="0" smtClean="0"/>
              <a:t>Depression</a:t>
            </a:r>
          </a:p>
          <a:p>
            <a:pPr eaLnBrk="1" hangingPunct="1">
              <a:lnSpc>
                <a:spcPct val="80000"/>
              </a:lnSpc>
              <a:defRPr/>
            </a:pPr>
            <a:r>
              <a:rPr lang="en-US" sz="3200" dirty="0" smtClean="0"/>
              <a:t>Schizophrenia</a:t>
            </a:r>
          </a:p>
          <a:p>
            <a:pPr eaLnBrk="1" hangingPunct="1">
              <a:lnSpc>
                <a:spcPct val="80000"/>
              </a:lnSpc>
              <a:defRPr/>
            </a:pPr>
            <a:r>
              <a:rPr lang="en-US" sz="3200" dirty="0"/>
              <a:t>Obsessive – Compulsive Disorder </a:t>
            </a:r>
            <a:endParaRPr lang="en-US" sz="3200" dirty="0" smtClean="0"/>
          </a:p>
          <a:p>
            <a:pPr eaLnBrk="1" hangingPunct="1">
              <a:lnSpc>
                <a:spcPct val="80000"/>
              </a:lnSpc>
              <a:defRPr/>
            </a:pPr>
            <a:endParaRPr lang="en-US" sz="1400" dirty="0" smtClean="0"/>
          </a:p>
        </p:txBody>
      </p:sp>
      <p:pic>
        <p:nvPicPr>
          <p:cNvPr id="5" name="Picture 5" descr="070831_blog"/>
          <p:cNvPicPr>
            <a:picLocks noChangeAspect="1" noChangeArrowheads="1"/>
          </p:cNvPicPr>
          <p:nvPr/>
        </p:nvPicPr>
        <p:blipFill>
          <a:blip r:embed="rId2" cstate="print"/>
          <a:srcRect/>
          <a:stretch>
            <a:fillRect/>
          </a:stretch>
        </p:blipFill>
        <p:spPr bwMode="auto">
          <a:xfrm>
            <a:off x="5638800" y="1981200"/>
            <a:ext cx="2639587" cy="3291840"/>
          </a:xfrm>
          <a:prstGeom prst="rect">
            <a:avLst/>
          </a:prstGeom>
          <a:noFill/>
          <a:ln w="76200">
            <a:solidFill>
              <a:schemeClr val="bg2">
                <a:lumMod val="75000"/>
              </a:schemeClr>
            </a:solidFill>
            <a:miter lim="800000"/>
            <a:headEnd/>
            <a:tailEnd/>
          </a:ln>
          <a:effectLst>
            <a:softEdge rad="635000"/>
          </a:effectLst>
        </p:spPr>
      </p:pic>
    </p:spTree>
    <p:extLst>
      <p:ext uri="{BB962C8B-B14F-4D97-AF65-F5344CB8AC3E}">
        <p14:creationId xmlns:p14="http://schemas.microsoft.com/office/powerpoint/2010/main" val="23285097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Grp="1" noChangeArrowheads="1"/>
          </p:cNvSpPr>
          <p:nvPr>
            <p:ph idx="1"/>
          </p:nvPr>
        </p:nvSpPr>
        <p:spPr>
          <a:xfrm>
            <a:off x="3581400" y="685800"/>
            <a:ext cx="4800600" cy="5516563"/>
          </a:xfrm>
          <a:ln w="76200">
            <a:solidFill>
              <a:schemeClr val="bg2">
                <a:lumMod val="75000"/>
              </a:schemeClr>
            </a:solidFill>
          </a:ln>
        </p:spPr>
        <p:txBody>
          <a:bodyPr>
            <a:normAutofit lnSpcReduction="10000"/>
          </a:bodyPr>
          <a:lstStyle/>
          <a:p>
            <a:pPr eaLnBrk="1" hangingPunct="1">
              <a:buFont typeface="Wingdings" pitchFamily="2" charset="2"/>
              <a:buNone/>
              <a:defRPr/>
            </a:pPr>
            <a:r>
              <a:rPr lang="en-US" dirty="0" smtClean="0"/>
              <a:t>   </a:t>
            </a:r>
            <a:r>
              <a:rPr lang="en-US" sz="3200" dirty="0" smtClean="0"/>
              <a:t>Mental illnesses are medical conditions that often result in a diminished capacity for coping with the ordinary demands of life. </a:t>
            </a:r>
          </a:p>
          <a:p>
            <a:pPr eaLnBrk="1" hangingPunct="1">
              <a:buFont typeface="Wingdings" pitchFamily="2" charset="2"/>
              <a:buNone/>
              <a:defRPr/>
            </a:pPr>
            <a:r>
              <a:rPr lang="en-US" sz="3200" dirty="0" smtClean="0"/>
              <a:t>  </a:t>
            </a:r>
          </a:p>
          <a:p>
            <a:pPr eaLnBrk="1" hangingPunct="1">
              <a:buFont typeface="Wingdings" pitchFamily="2" charset="2"/>
              <a:buNone/>
              <a:defRPr/>
            </a:pPr>
            <a:r>
              <a:rPr lang="en-US" sz="3200" dirty="0" smtClean="0"/>
              <a:t>    …..Just as with any other medical diagnosis.  </a:t>
            </a:r>
          </a:p>
        </p:txBody>
      </p:sp>
      <p:pic>
        <p:nvPicPr>
          <p:cNvPr id="19459" name="Picture 4" descr="Little_Purple_Flower_by_xLuciiLocketx"/>
          <p:cNvPicPr>
            <a:picLocks noChangeAspect="1" noChangeArrowheads="1"/>
          </p:cNvPicPr>
          <p:nvPr/>
        </p:nvPicPr>
        <p:blipFill>
          <a:blip r:embed="rId2" cstate="print"/>
          <a:srcRect/>
          <a:stretch>
            <a:fillRect/>
          </a:stretch>
        </p:blipFill>
        <p:spPr bwMode="auto">
          <a:xfrm>
            <a:off x="838200" y="2209800"/>
            <a:ext cx="2857500" cy="3762375"/>
          </a:xfrm>
          <a:prstGeom prst="rect">
            <a:avLst/>
          </a:prstGeom>
          <a:noFill/>
          <a:ln w="76200">
            <a:solidFill>
              <a:schemeClr val="bg2">
                <a:lumMod val="75000"/>
              </a:schemeClr>
            </a:solidFill>
            <a:miter lim="800000"/>
            <a:headEnd/>
            <a:tailEnd/>
          </a:ln>
          <a:effectLst>
            <a:softEdge rad="635000"/>
          </a:effectLst>
        </p:spPr>
      </p:pic>
    </p:spTree>
    <p:extLst>
      <p:ext uri="{BB962C8B-B14F-4D97-AF65-F5344CB8AC3E}">
        <p14:creationId xmlns:p14="http://schemas.microsoft.com/office/powerpoint/2010/main" val="24846012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Grp="1" noChangeArrowheads="1"/>
          </p:cNvSpPr>
          <p:nvPr>
            <p:ph sz="quarter" idx="13"/>
          </p:nvPr>
        </p:nvSpPr>
        <p:spPr/>
        <p:txBody>
          <a:bodyPr/>
          <a:lstStyle/>
          <a:p>
            <a:pPr eaLnBrk="1" hangingPunct="1">
              <a:buFont typeface="Wingdings" pitchFamily="2" charset="2"/>
              <a:buNone/>
              <a:defRPr/>
            </a:pPr>
            <a:r>
              <a:rPr lang="en-US" smtClean="0"/>
              <a:t>   </a:t>
            </a:r>
          </a:p>
        </p:txBody>
      </p:sp>
      <p:sp>
        <p:nvSpPr>
          <p:cNvPr id="47108" name="Rectangle 4"/>
          <p:cNvSpPr>
            <a:spLocks noGrp="1" noChangeArrowheads="1"/>
          </p:cNvSpPr>
          <p:nvPr>
            <p:ph sz="quarter" idx="14"/>
          </p:nvPr>
        </p:nvSpPr>
        <p:spPr>
          <a:xfrm>
            <a:off x="1066800" y="685800"/>
            <a:ext cx="4267200" cy="5440363"/>
          </a:xfrm>
          <a:ln w="76200">
            <a:solidFill>
              <a:schemeClr val="bg2">
                <a:lumMod val="75000"/>
              </a:schemeClr>
            </a:solidFill>
          </a:ln>
        </p:spPr>
        <p:txBody>
          <a:bodyPr/>
          <a:lstStyle/>
          <a:p>
            <a:pPr eaLnBrk="1" hangingPunct="1">
              <a:buFont typeface="Wingdings" pitchFamily="2" charset="2"/>
              <a:buNone/>
              <a:defRPr/>
            </a:pPr>
            <a:r>
              <a:rPr lang="en-US" dirty="0" smtClean="0"/>
              <a:t>   </a:t>
            </a:r>
            <a:r>
              <a:rPr lang="en-US" sz="4400" dirty="0" smtClean="0"/>
              <a:t>Even though these are </a:t>
            </a:r>
            <a:r>
              <a:rPr lang="en-US" sz="4400" u="sng" dirty="0" smtClean="0"/>
              <a:t>ALL </a:t>
            </a:r>
            <a:r>
              <a:rPr lang="en-US" sz="4400" dirty="0" smtClean="0"/>
              <a:t>mental illnesses and disorders, </a:t>
            </a:r>
            <a:br>
              <a:rPr lang="en-US" sz="4400" dirty="0" smtClean="0"/>
            </a:br>
            <a:r>
              <a:rPr lang="en-US" sz="4400" dirty="0" smtClean="0"/>
              <a:t>ask yourself……</a:t>
            </a:r>
          </a:p>
        </p:txBody>
      </p:sp>
      <p:pic>
        <p:nvPicPr>
          <p:cNvPr id="20484" name="Picture 6" descr="_images_scale_scaleimg_475_495_N_0__2F_images_2F_origs_2F_524_2F_a_field_of_purple_flowers"/>
          <p:cNvPicPr>
            <a:picLocks noChangeAspect="1" noChangeArrowheads="1"/>
          </p:cNvPicPr>
          <p:nvPr/>
        </p:nvPicPr>
        <p:blipFill>
          <a:blip r:embed="rId2" cstate="print"/>
          <a:srcRect/>
          <a:stretch>
            <a:fillRect/>
          </a:stretch>
        </p:blipFill>
        <p:spPr bwMode="auto">
          <a:xfrm>
            <a:off x="5181600" y="2209800"/>
            <a:ext cx="3016250" cy="3770313"/>
          </a:xfrm>
          <a:prstGeom prst="rect">
            <a:avLst/>
          </a:prstGeom>
          <a:noFill/>
          <a:ln w="76200">
            <a:solidFill>
              <a:schemeClr val="bg2">
                <a:lumMod val="75000"/>
              </a:schemeClr>
            </a:solidFill>
            <a:miter lim="800000"/>
            <a:headEnd/>
            <a:tailEnd/>
          </a:ln>
          <a:effectLst>
            <a:softEdge rad="635000"/>
          </a:effectLst>
        </p:spPr>
      </p:pic>
    </p:spTree>
    <p:extLst>
      <p:ext uri="{BB962C8B-B14F-4D97-AF65-F5344CB8AC3E}">
        <p14:creationId xmlns:p14="http://schemas.microsoft.com/office/powerpoint/2010/main" val="20932922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3" name="Rectangle 5"/>
          <p:cNvSpPr>
            <a:spLocks noGrp="1" noChangeArrowheads="1"/>
          </p:cNvSpPr>
          <p:nvPr>
            <p:ph sz="quarter" idx="13"/>
          </p:nvPr>
        </p:nvSpPr>
        <p:spPr>
          <a:xfrm>
            <a:off x="3048000" y="1752600"/>
            <a:ext cx="4038600" cy="4525963"/>
          </a:xfrm>
          <a:ln w="76200">
            <a:solidFill>
              <a:schemeClr val="bg2">
                <a:lumMod val="75000"/>
              </a:schemeClr>
            </a:solidFill>
          </a:ln>
        </p:spPr>
        <p:txBody>
          <a:bodyPr/>
          <a:lstStyle/>
          <a:p>
            <a:pPr eaLnBrk="1" hangingPunct="1">
              <a:buFont typeface="Wingdings" pitchFamily="2" charset="2"/>
              <a:buNone/>
              <a:defRPr/>
            </a:pPr>
            <a:r>
              <a:rPr lang="en-US" sz="4800" dirty="0" smtClean="0"/>
              <a:t>   It is only natural for us to fear what we do not understand.</a:t>
            </a:r>
          </a:p>
        </p:txBody>
      </p:sp>
      <p:pic>
        <p:nvPicPr>
          <p:cNvPr id="4099" name="Picture 8" descr="Purple_drop_by_weirdfish2"/>
          <p:cNvPicPr>
            <a:picLocks noChangeAspect="1" noChangeArrowheads="1"/>
          </p:cNvPicPr>
          <p:nvPr/>
        </p:nvPicPr>
        <p:blipFill>
          <a:blip r:embed="rId2" cstate="print"/>
          <a:srcRect/>
          <a:stretch>
            <a:fillRect/>
          </a:stretch>
        </p:blipFill>
        <p:spPr bwMode="auto">
          <a:xfrm>
            <a:off x="914400" y="1447800"/>
            <a:ext cx="2133600" cy="1371600"/>
          </a:xfrm>
          <a:prstGeom prst="rect">
            <a:avLst/>
          </a:prstGeom>
          <a:noFill/>
          <a:ln w="76200">
            <a:solidFill>
              <a:schemeClr val="bg2">
                <a:lumMod val="75000"/>
              </a:schemeClr>
            </a:solidFill>
            <a:miter lim="800000"/>
            <a:headEnd/>
            <a:tailEnd/>
          </a:ln>
        </p:spPr>
      </p:pic>
    </p:spTree>
    <p:extLst>
      <p:ext uri="{BB962C8B-B14F-4D97-AF65-F5344CB8AC3E}">
        <p14:creationId xmlns:p14="http://schemas.microsoft.com/office/powerpoint/2010/main" val="8452117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3"/>
          <p:cNvSpPr>
            <a:spLocks noGrp="1" noChangeArrowheads="1"/>
          </p:cNvSpPr>
          <p:nvPr>
            <p:ph sz="quarter" idx="13"/>
          </p:nvPr>
        </p:nvSpPr>
        <p:spPr>
          <a:xfrm>
            <a:off x="1219200" y="609600"/>
            <a:ext cx="4038600" cy="5440363"/>
          </a:xfrm>
          <a:ln w="76200">
            <a:solidFill>
              <a:schemeClr val="bg2">
                <a:lumMod val="75000"/>
              </a:schemeClr>
            </a:solidFill>
          </a:ln>
        </p:spPr>
        <p:txBody>
          <a:bodyPr/>
          <a:lstStyle/>
          <a:p>
            <a:pPr algn="ctr" eaLnBrk="1" hangingPunct="1">
              <a:buFont typeface="Wingdings" pitchFamily="2" charset="2"/>
              <a:buNone/>
              <a:defRPr/>
            </a:pPr>
            <a:r>
              <a:rPr lang="en-US" sz="5400" dirty="0" smtClean="0"/>
              <a:t>Have </a:t>
            </a:r>
            <a:r>
              <a:rPr lang="en-US" sz="5400" b="1" u="sng" dirty="0" smtClean="0"/>
              <a:t>you</a:t>
            </a:r>
            <a:r>
              <a:rPr lang="en-US" sz="5400" dirty="0" smtClean="0"/>
              <a:t> ever stigmatized others?</a:t>
            </a:r>
          </a:p>
          <a:p>
            <a:pPr eaLnBrk="1" hangingPunct="1">
              <a:defRPr/>
            </a:pPr>
            <a:endParaRPr lang="en-US" sz="5400" dirty="0" smtClean="0"/>
          </a:p>
        </p:txBody>
      </p:sp>
      <p:pic>
        <p:nvPicPr>
          <p:cNvPr id="21507" name="Picture 7" descr="red purple flowers painting picture and wallpaper">
            <a:hlinkClick r:id="rId2" tooltip="red purple flowers painting picture"/>
          </p:cNvPr>
          <p:cNvPicPr>
            <a:picLocks noChangeAspect="1" noChangeArrowheads="1"/>
          </p:cNvPicPr>
          <p:nvPr/>
        </p:nvPicPr>
        <p:blipFill>
          <a:blip r:embed="rId3" cstate="print"/>
          <a:srcRect/>
          <a:stretch>
            <a:fillRect/>
          </a:stretch>
        </p:blipFill>
        <p:spPr bwMode="auto">
          <a:xfrm>
            <a:off x="4876800" y="3581400"/>
            <a:ext cx="2787650" cy="2311400"/>
          </a:xfrm>
          <a:prstGeom prst="rect">
            <a:avLst/>
          </a:prstGeom>
          <a:noFill/>
          <a:ln w="76200">
            <a:solidFill>
              <a:schemeClr val="bg2">
                <a:lumMod val="75000"/>
              </a:schemeClr>
            </a:solidFill>
            <a:miter lim="800000"/>
            <a:headEnd/>
            <a:tailEnd/>
          </a:ln>
        </p:spPr>
      </p:pic>
    </p:spTree>
    <p:extLst>
      <p:ext uri="{BB962C8B-B14F-4D97-AF65-F5344CB8AC3E}">
        <p14:creationId xmlns:p14="http://schemas.microsoft.com/office/powerpoint/2010/main" val="31864452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962400" y="1905000"/>
            <a:ext cx="1493649" cy="1164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pPr algn="ctr"/>
            <a:r>
              <a:rPr lang="en-US" dirty="0" smtClean="0"/>
              <a:t>Discussion:</a:t>
            </a:r>
            <a:endParaRPr lang="en-US" dirty="0"/>
          </a:p>
        </p:txBody>
      </p:sp>
    </p:spTree>
    <p:extLst>
      <p:ext uri="{BB962C8B-B14F-4D97-AF65-F5344CB8AC3E}">
        <p14:creationId xmlns:p14="http://schemas.microsoft.com/office/powerpoint/2010/main" val="41787153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6" name="Rectangle 4"/>
          <p:cNvSpPr>
            <a:spLocks noGrp="1" noChangeArrowheads="1"/>
          </p:cNvSpPr>
          <p:nvPr>
            <p:ph sz="quarter" idx="13"/>
          </p:nvPr>
        </p:nvSpPr>
        <p:spPr>
          <a:xfrm>
            <a:off x="1219200" y="685800"/>
            <a:ext cx="4038600" cy="5211763"/>
          </a:xfrm>
          <a:ln w="76200">
            <a:solidFill>
              <a:schemeClr val="bg2">
                <a:lumMod val="75000"/>
              </a:schemeClr>
            </a:solidFill>
          </a:ln>
        </p:spPr>
        <p:txBody>
          <a:bodyPr/>
          <a:lstStyle/>
          <a:p>
            <a:pPr eaLnBrk="1" hangingPunct="1">
              <a:buFont typeface="Wingdings" pitchFamily="2" charset="2"/>
              <a:buNone/>
              <a:defRPr/>
            </a:pPr>
            <a:r>
              <a:rPr lang="en-US" dirty="0" smtClean="0"/>
              <a:t>   </a:t>
            </a:r>
            <a:r>
              <a:rPr lang="en-US" sz="6000" dirty="0" smtClean="0"/>
              <a:t>We are </a:t>
            </a:r>
            <a:r>
              <a:rPr lang="en-US" sz="6000" b="1" u="sng" dirty="0" smtClean="0"/>
              <a:t>ALL</a:t>
            </a:r>
            <a:r>
              <a:rPr lang="en-US" sz="6000" b="1" dirty="0" smtClean="0"/>
              <a:t> </a:t>
            </a:r>
            <a:r>
              <a:rPr lang="en-US" sz="6000" dirty="0" smtClean="0"/>
              <a:t>guilty…..</a:t>
            </a:r>
          </a:p>
          <a:p>
            <a:pPr eaLnBrk="1" hangingPunct="1">
              <a:buFont typeface="Wingdings" pitchFamily="2" charset="2"/>
              <a:buNone/>
              <a:defRPr/>
            </a:pPr>
            <a:r>
              <a:rPr lang="en-US" sz="6000" dirty="0" smtClean="0"/>
              <a:t>but we can change.</a:t>
            </a:r>
          </a:p>
        </p:txBody>
      </p:sp>
      <p:pic>
        <p:nvPicPr>
          <p:cNvPr id="22531" name="Picture 9" descr="floraliiibytrishalamoreaux"/>
          <p:cNvPicPr>
            <a:picLocks noChangeAspect="1" noChangeArrowheads="1"/>
          </p:cNvPicPr>
          <p:nvPr/>
        </p:nvPicPr>
        <p:blipFill>
          <a:blip r:embed="rId2" cstate="print"/>
          <a:srcRect/>
          <a:stretch>
            <a:fillRect/>
          </a:stretch>
        </p:blipFill>
        <p:spPr bwMode="auto">
          <a:xfrm>
            <a:off x="5024438" y="1909763"/>
            <a:ext cx="2943225" cy="4122737"/>
          </a:xfrm>
          <a:prstGeom prst="rect">
            <a:avLst/>
          </a:prstGeom>
          <a:noFill/>
          <a:ln w="76200">
            <a:solidFill>
              <a:schemeClr val="bg2">
                <a:lumMod val="75000"/>
              </a:schemeClr>
            </a:solidFill>
            <a:miter lim="800000"/>
            <a:headEnd/>
            <a:tailEnd/>
          </a:ln>
          <a:effectLst>
            <a:softEdge rad="635000"/>
          </a:effectLst>
        </p:spPr>
      </p:pic>
    </p:spTree>
    <p:extLst>
      <p:ext uri="{BB962C8B-B14F-4D97-AF65-F5344CB8AC3E}">
        <p14:creationId xmlns:p14="http://schemas.microsoft.com/office/powerpoint/2010/main" val="8508904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rrowheads="1"/>
          </p:cNvSpPr>
          <p:nvPr>
            <p:ph type="title"/>
          </p:nvPr>
        </p:nvSpPr>
        <p:spPr>
          <a:xfrm>
            <a:off x="457200" y="533400"/>
            <a:ext cx="8229600" cy="2590800"/>
          </a:xfrm>
          <a:ln w="76200">
            <a:solidFill>
              <a:schemeClr val="bg1"/>
            </a:solidFill>
          </a:ln>
        </p:spPr>
        <p:txBody>
          <a:bodyPr/>
          <a:lstStyle/>
          <a:p>
            <a:pPr eaLnBrk="1" hangingPunct="1">
              <a:defRPr/>
            </a:pPr>
            <a:r>
              <a:rPr lang="en-US" dirty="0" smtClean="0"/>
              <a:t>Stigma:</a:t>
            </a:r>
            <a:br>
              <a:rPr lang="en-US" dirty="0" smtClean="0"/>
            </a:br>
            <a:r>
              <a:rPr lang="en-US" dirty="0" smtClean="0"/>
              <a:t>Revealing the Facts and </a:t>
            </a:r>
            <a:br>
              <a:rPr lang="en-US" dirty="0" smtClean="0"/>
            </a:br>
            <a:r>
              <a:rPr lang="en-US" dirty="0" smtClean="0"/>
              <a:t>Busting the Myths</a:t>
            </a:r>
          </a:p>
        </p:txBody>
      </p:sp>
      <p:pic>
        <p:nvPicPr>
          <p:cNvPr id="23555" name="Picture 5" descr="1QR8000A"/>
          <p:cNvPicPr>
            <a:picLocks noChangeAspect="1" noChangeArrowheads="1"/>
          </p:cNvPicPr>
          <p:nvPr/>
        </p:nvPicPr>
        <p:blipFill>
          <a:blip r:embed="rId2" cstate="print"/>
          <a:srcRect/>
          <a:stretch>
            <a:fillRect/>
          </a:stretch>
        </p:blipFill>
        <p:spPr bwMode="auto">
          <a:xfrm>
            <a:off x="3515139" y="4495800"/>
            <a:ext cx="2234401" cy="1676400"/>
          </a:xfrm>
          <a:prstGeom prst="rect">
            <a:avLst/>
          </a:prstGeom>
          <a:noFill/>
          <a:ln w="76200">
            <a:solidFill>
              <a:schemeClr val="bg1"/>
            </a:solidFill>
            <a:miter lim="800000"/>
            <a:headEnd/>
            <a:tailEnd/>
          </a:ln>
        </p:spPr>
      </p:pic>
    </p:spTree>
    <p:extLst>
      <p:ext uri="{BB962C8B-B14F-4D97-AF65-F5344CB8AC3E}">
        <p14:creationId xmlns:p14="http://schemas.microsoft.com/office/powerpoint/2010/main" val="337862886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rrowheads="1"/>
          </p:cNvSpPr>
          <p:nvPr>
            <p:ph type="title"/>
          </p:nvPr>
        </p:nvSpPr>
        <p:spPr>
          <a:xfrm>
            <a:off x="3581400" y="1219200"/>
            <a:ext cx="3276600" cy="1143000"/>
          </a:xfrm>
          <a:ln w="76200">
            <a:solidFill>
              <a:schemeClr val="bg2">
                <a:lumMod val="75000"/>
              </a:schemeClr>
            </a:solidFill>
          </a:ln>
        </p:spPr>
        <p:txBody>
          <a:bodyPr/>
          <a:lstStyle/>
          <a:p>
            <a:pPr eaLnBrk="1" hangingPunct="1">
              <a:defRPr/>
            </a:pPr>
            <a:r>
              <a:rPr lang="en-US" dirty="0" smtClean="0"/>
              <a:t>MYTH</a:t>
            </a:r>
          </a:p>
        </p:txBody>
      </p:sp>
      <p:sp>
        <p:nvSpPr>
          <p:cNvPr id="60419" name="Rectangle 3"/>
          <p:cNvSpPr>
            <a:spLocks noGrp="1" noChangeArrowheads="1"/>
          </p:cNvSpPr>
          <p:nvPr>
            <p:ph sz="quarter" idx="13"/>
          </p:nvPr>
        </p:nvSpPr>
        <p:spPr>
          <a:xfrm>
            <a:off x="990600" y="2895600"/>
            <a:ext cx="7772400" cy="3230563"/>
          </a:xfrm>
          <a:ln w="76200">
            <a:solidFill>
              <a:schemeClr val="bg2">
                <a:lumMod val="75000"/>
              </a:schemeClr>
            </a:solidFill>
          </a:ln>
        </p:spPr>
        <p:txBody>
          <a:bodyPr/>
          <a:lstStyle/>
          <a:p>
            <a:pPr eaLnBrk="1" hangingPunct="1">
              <a:buFont typeface="Wingdings" pitchFamily="2" charset="2"/>
              <a:buNone/>
              <a:defRPr/>
            </a:pPr>
            <a:r>
              <a:rPr lang="en-US" sz="4000" dirty="0" smtClean="0"/>
              <a:t>   </a:t>
            </a:r>
            <a:r>
              <a:rPr lang="en-US" sz="4800" dirty="0" smtClean="0"/>
              <a:t>People with mental illness are usually poor, less intelligent and less educated. </a:t>
            </a:r>
          </a:p>
        </p:txBody>
      </p:sp>
      <p:pic>
        <p:nvPicPr>
          <p:cNvPr id="24580" name="Picture 8" descr="310068797_09f3d19162"/>
          <p:cNvPicPr>
            <a:picLocks noChangeAspect="1" noChangeArrowheads="1"/>
          </p:cNvPicPr>
          <p:nvPr/>
        </p:nvPicPr>
        <p:blipFill>
          <a:blip r:embed="rId2" cstate="print"/>
          <a:srcRect/>
          <a:stretch>
            <a:fillRect/>
          </a:stretch>
        </p:blipFill>
        <p:spPr bwMode="auto">
          <a:xfrm>
            <a:off x="2057400" y="762000"/>
            <a:ext cx="1462088" cy="1800225"/>
          </a:xfrm>
          <a:prstGeom prst="rect">
            <a:avLst/>
          </a:prstGeom>
          <a:noFill/>
          <a:ln w="76200">
            <a:solidFill>
              <a:schemeClr val="bg2">
                <a:lumMod val="75000"/>
              </a:schemeClr>
            </a:solidFill>
            <a:miter lim="800000"/>
            <a:headEnd/>
            <a:tailEnd/>
          </a:ln>
        </p:spPr>
      </p:pic>
    </p:spTree>
    <p:extLst>
      <p:ext uri="{BB962C8B-B14F-4D97-AF65-F5344CB8AC3E}">
        <p14:creationId xmlns:p14="http://schemas.microsoft.com/office/powerpoint/2010/main" val="117434176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rrowheads="1"/>
          </p:cNvSpPr>
          <p:nvPr>
            <p:ph type="title"/>
          </p:nvPr>
        </p:nvSpPr>
        <p:spPr>
          <a:xfrm>
            <a:off x="3657600" y="1066800"/>
            <a:ext cx="3048000" cy="1143000"/>
          </a:xfrm>
          <a:ln w="76200">
            <a:solidFill>
              <a:schemeClr val="bg2">
                <a:lumMod val="75000"/>
              </a:schemeClr>
            </a:solidFill>
          </a:ln>
        </p:spPr>
        <p:txBody>
          <a:bodyPr/>
          <a:lstStyle/>
          <a:p>
            <a:pPr eaLnBrk="1" hangingPunct="1">
              <a:defRPr/>
            </a:pPr>
            <a:r>
              <a:rPr lang="en-US" dirty="0" smtClean="0"/>
              <a:t>FACT</a:t>
            </a:r>
          </a:p>
        </p:txBody>
      </p:sp>
      <p:sp>
        <p:nvSpPr>
          <p:cNvPr id="61443" name="Rectangle 3"/>
          <p:cNvSpPr>
            <a:spLocks noGrp="1" noChangeArrowheads="1"/>
          </p:cNvSpPr>
          <p:nvPr>
            <p:ph sz="quarter" idx="13"/>
          </p:nvPr>
        </p:nvSpPr>
        <p:spPr>
          <a:xfrm>
            <a:off x="1219200" y="2514600"/>
            <a:ext cx="7543800" cy="3733800"/>
          </a:xfrm>
          <a:ln w="76200">
            <a:solidFill>
              <a:schemeClr val="bg2">
                <a:lumMod val="75000"/>
              </a:schemeClr>
            </a:solidFill>
          </a:ln>
        </p:spPr>
        <p:txBody>
          <a:bodyPr>
            <a:normAutofit/>
          </a:bodyPr>
          <a:lstStyle/>
          <a:p>
            <a:pPr eaLnBrk="1" hangingPunct="1">
              <a:lnSpc>
                <a:spcPct val="90000"/>
              </a:lnSpc>
              <a:buFont typeface="Wingdings" pitchFamily="2" charset="2"/>
              <a:buNone/>
              <a:defRPr/>
            </a:pPr>
            <a:r>
              <a:rPr lang="en-US" sz="2400" dirty="0" smtClean="0"/>
              <a:t>   </a:t>
            </a:r>
            <a:r>
              <a:rPr lang="en-US" sz="4000" dirty="0" smtClean="0"/>
              <a:t>Like a physical illness, mental illness can affect people of all ages and all “social classes”.  </a:t>
            </a:r>
          </a:p>
          <a:p>
            <a:pPr eaLnBrk="1" hangingPunct="1">
              <a:lnSpc>
                <a:spcPct val="90000"/>
              </a:lnSpc>
              <a:buFont typeface="Wingdings" pitchFamily="2" charset="2"/>
              <a:buNone/>
              <a:defRPr/>
            </a:pPr>
            <a:r>
              <a:rPr lang="en-US" sz="4000" dirty="0" smtClean="0"/>
              <a:t> People in any type of job, of all levels of education and income levels can have mental illness.</a:t>
            </a:r>
            <a:endParaRPr lang="en-US" sz="2400" dirty="0" smtClean="0"/>
          </a:p>
        </p:txBody>
      </p:sp>
      <p:pic>
        <p:nvPicPr>
          <p:cNvPr id="25604" name="Picture 5" descr="0609052158501purple_daisy_thumbnail1_t"/>
          <p:cNvPicPr>
            <a:picLocks noChangeAspect="1" noChangeArrowheads="1"/>
          </p:cNvPicPr>
          <p:nvPr/>
        </p:nvPicPr>
        <p:blipFill>
          <a:blip r:embed="rId2" cstate="print"/>
          <a:srcRect/>
          <a:stretch>
            <a:fillRect/>
          </a:stretch>
        </p:blipFill>
        <p:spPr bwMode="auto">
          <a:xfrm>
            <a:off x="1676400" y="762000"/>
            <a:ext cx="2000250" cy="1590675"/>
          </a:xfrm>
          <a:prstGeom prst="rect">
            <a:avLst/>
          </a:prstGeom>
          <a:noFill/>
          <a:ln w="76200">
            <a:solidFill>
              <a:schemeClr val="bg2">
                <a:lumMod val="75000"/>
              </a:schemeClr>
            </a:solidFill>
            <a:miter lim="800000"/>
            <a:headEnd/>
            <a:tailEnd/>
          </a:ln>
        </p:spPr>
      </p:pic>
    </p:spTree>
    <p:extLst>
      <p:ext uri="{BB962C8B-B14F-4D97-AF65-F5344CB8AC3E}">
        <p14:creationId xmlns:p14="http://schemas.microsoft.com/office/powerpoint/2010/main" val="138218599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Rectangle 3"/>
          <p:cNvSpPr>
            <a:spLocks noGrp="1" noChangeArrowheads="1"/>
          </p:cNvSpPr>
          <p:nvPr>
            <p:ph sz="quarter" idx="13"/>
          </p:nvPr>
        </p:nvSpPr>
        <p:spPr>
          <a:xfrm>
            <a:off x="3962400" y="1295400"/>
            <a:ext cx="4191000" cy="4830763"/>
          </a:xfrm>
          <a:ln w="76200">
            <a:solidFill>
              <a:schemeClr val="bg1"/>
            </a:solidFill>
          </a:ln>
        </p:spPr>
        <p:txBody>
          <a:bodyPr>
            <a:normAutofit lnSpcReduction="10000"/>
          </a:bodyPr>
          <a:lstStyle/>
          <a:p>
            <a:pPr eaLnBrk="1" hangingPunct="1">
              <a:buFont typeface="Wingdings" pitchFamily="2" charset="2"/>
              <a:buNone/>
              <a:defRPr/>
            </a:pPr>
            <a:r>
              <a:rPr lang="en-US" sz="3200" dirty="0" smtClean="0"/>
              <a:t>   </a:t>
            </a:r>
            <a:r>
              <a:rPr lang="en-US" sz="4000" dirty="0" smtClean="0"/>
              <a:t>There are MANY famous people: scholars, actors, artists,</a:t>
            </a:r>
          </a:p>
          <a:p>
            <a:pPr eaLnBrk="1" hangingPunct="1">
              <a:buFont typeface="Wingdings" pitchFamily="2" charset="2"/>
              <a:buNone/>
              <a:defRPr/>
            </a:pPr>
            <a:r>
              <a:rPr lang="en-US" sz="4000" dirty="0" smtClean="0"/>
              <a:t>   musicians, and others that have mental illness. </a:t>
            </a:r>
          </a:p>
        </p:txBody>
      </p:sp>
      <p:pic>
        <p:nvPicPr>
          <p:cNvPr id="26627" name="Picture 5" descr="070831_blog"/>
          <p:cNvPicPr>
            <a:picLocks noChangeAspect="1" noChangeArrowheads="1"/>
          </p:cNvPicPr>
          <p:nvPr/>
        </p:nvPicPr>
        <p:blipFill>
          <a:blip r:embed="rId2" cstate="print"/>
          <a:srcRect/>
          <a:stretch>
            <a:fillRect/>
          </a:stretch>
        </p:blipFill>
        <p:spPr bwMode="auto">
          <a:xfrm>
            <a:off x="1447800" y="1066800"/>
            <a:ext cx="2639587" cy="3291840"/>
          </a:xfrm>
          <a:prstGeom prst="rect">
            <a:avLst/>
          </a:prstGeom>
          <a:noFill/>
          <a:ln w="76200">
            <a:solidFill>
              <a:schemeClr val="bg2">
                <a:lumMod val="75000"/>
              </a:schemeClr>
            </a:solidFill>
            <a:miter lim="800000"/>
            <a:headEnd/>
            <a:tailEnd/>
          </a:ln>
          <a:effectLst>
            <a:softEdge rad="635000"/>
          </a:effectLst>
        </p:spPr>
      </p:pic>
    </p:spTree>
    <p:extLst>
      <p:ext uri="{BB962C8B-B14F-4D97-AF65-F5344CB8AC3E}">
        <p14:creationId xmlns:p14="http://schemas.microsoft.com/office/powerpoint/2010/main" val="238512504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rrowheads="1"/>
          </p:cNvSpPr>
          <p:nvPr>
            <p:ph type="title"/>
          </p:nvPr>
        </p:nvSpPr>
        <p:spPr/>
        <p:txBody>
          <a:bodyPr/>
          <a:lstStyle/>
          <a:p>
            <a:pPr eaLnBrk="1" hangingPunct="1">
              <a:defRPr/>
            </a:pPr>
            <a:r>
              <a:rPr lang="en-US" smtClean="0"/>
              <a:t>Faces of Mental Illness </a:t>
            </a:r>
          </a:p>
        </p:txBody>
      </p:sp>
      <p:pic>
        <p:nvPicPr>
          <p:cNvPr id="27651" name="Picture 5" descr="mike-wallace"/>
          <p:cNvPicPr>
            <a:picLocks noChangeAspect="1" noChangeArrowheads="1"/>
          </p:cNvPicPr>
          <p:nvPr/>
        </p:nvPicPr>
        <p:blipFill>
          <a:blip r:embed="rId2" cstate="print"/>
          <a:srcRect/>
          <a:stretch>
            <a:fillRect/>
          </a:stretch>
        </p:blipFill>
        <p:spPr bwMode="auto">
          <a:xfrm>
            <a:off x="6172200" y="3581400"/>
            <a:ext cx="1295400" cy="1828800"/>
          </a:xfrm>
          <a:prstGeom prst="rect">
            <a:avLst/>
          </a:prstGeom>
          <a:noFill/>
          <a:ln w="76200">
            <a:solidFill>
              <a:srgbClr val="000000"/>
            </a:solidFill>
            <a:miter lim="800000"/>
            <a:headEnd/>
            <a:tailEnd/>
          </a:ln>
        </p:spPr>
      </p:pic>
      <p:pic>
        <p:nvPicPr>
          <p:cNvPr id="27652" name="Picture 7" descr="abraham-lincoln-0101"/>
          <p:cNvPicPr>
            <a:picLocks noChangeAspect="1" noChangeArrowheads="1"/>
          </p:cNvPicPr>
          <p:nvPr/>
        </p:nvPicPr>
        <p:blipFill>
          <a:blip r:embed="rId3" cstate="print"/>
          <a:srcRect/>
          <a:stretch>
            <a:fillRect/>
          </a:stretch>
        </p:blipFill>
        <p:spPr bwMode="auto">
          <a:xfrm>
            <a:off x="4572000" y="2133600"/>
            <a:ext cx="1371600" cy="1371600"/>
          </a:xfrm>
          <a:prstGeom prst="rect">
            <a:avLst/>
          </a:prstGeom>
          <a:noFill/>
          <a:ln w="76200">
            <a:solidFill>
              <a:srgbClr val="000000"/>
            </a:solidFill>
            <a:miter lim="800000"/>
            <a:headEnd/>
            <a:tailEnd/>
          </a:ln>
        </p:spPr>
      </p:pic>
      <p:pic>
        <p:nvPicPr>
          <p:cNvPr id="27653" name="Picture 9" descr="Florence_nightingale"/>
          <p:cNvPicPr>
            <a:picLocks noChangeAspect="1" noChangeArrowheads="1"/>
          </p:cNvPicPr>
          <p:nvPr/>
        </p:nvPicPr>
        <p:blipFill>
          <a:blip r:embed="rId4" cstate="print"/>
          <a:srcRect/>
          <a:stretch>
            <a:fillRect/>
          </a:stretch>
        </p:blipFill>
        <p:spPr bwMode="auto">
          <a:xfrm>
            <a:off x="7848600" y="2209800"/>
            <a:ext cx="895350" cy="1371600"/>
          </a:xfrm>
          <a:prstGeom prst="rect">
            <a:avLst/>
          </a:prstGeom>
          <a:noFill/>
          <a:ln w="76200">
            <a:solidFill>
              <a:srgbClr val="000000"/>
            </a:solidFill>
            <a:miter lim="800000"/>
            <a:headEnd/>
            <a:tailEnd/>
          </a:ln>
        </p:spPr>
      </p:pic>
      <p:pic>
        <p:nvPicPr>
          <p:cNvPr id="27654" name="Picture 11" descr="17345605"/>
          <p:cNvPicPr>
            <a:picLocks noChangeAspect="1" noChangeArrowheads="1"/>
          </p:cNvPicPr>
          <p:nvPr/>
        </p:nvPicPr>
        <p:blipFill>
          <a:blip r:embed="rId5" cstate="print"/>
          <a:srcRect/>
          <a:stretch>
            <a:fillRect/>
          </a:stretch>
        </p:blipFill>
        <p:spPr bwMode="auto">
          <a:xfrm>
            <a:off x="7010400" y="2514600"/>
            <a:ext cx="779526" cy="1005840"/>
          </a:xfrm>
          <a:prstGeom prst="rect">
            <a:avLst/>
          </a:prstGeom>
          <a:noFill/>
          <a:ln w="76200">
            <a:solidFill>
              <a:srgbClr val="000000"/>
            </a:solidFill>
            <a:miter lim="800000"/>
            <a:headEnd/>
            <a:tailEnd/>
          </a:ln>
        </p:spPr>
      </p:pic>
      <p:pic>
        <p:nvPicPr>
          <p:cNvPr id="27655" name="Picture 13" descr="aldridge0001_20091115433"/>
          <p:cNvPicPr>
            <a:picLocks noChangeAspect="1" noChangeArrowheads="1"/>
          </p:cNvPicPr>
          <p:nvPr/>
        </p:nvPicPr>
        <p:blipFill>
          <a:blip r:embed="rId6" cstate="print"/>
          <a:srcRect/>
          <a:stretch>
            <a:fillRect/>
          </a:stretch>
        </p:blipFill>
        <p:spPr bwMode="auto">
          <a:xfrm>
            <a:off x="4572000" y="3581400"/>
            <a:ext cx="1520825" cy="1941513"/>
          </a:xfrm>
          <a:prstGeom prst="rect">
            <a:avLst/>
          </a:prstGeom>
          <a:noFill/>
          <a:ln w="76200">
            <a:solidFill>
              <a:srgbClr val="000000"/>
            </a:solidFill>
            <a:miter lim="800000"/>
            <a:headEnd/>
            <a:tailEnd/>
          </a:ln>
        </p:spPr>
      </p:pic>
      <p:pic>
        <p:nvPicPr>
          <p:cNvPr id="27656" name="Picture 15" descr="drewcarey"/>
          <p:cNvPicPr>
            <a:picLocks noChangeAspect="1" noChangeArrowheads="1"/>
          </p:cNvPicPr>
          <p:nvPr/>
        </p:nvPicPr>
        <p:blipFill>
          <a:blip r:embed="rId7" cstate="print"/>
          <a:srcRect/>
          <a:stretch>
            <a:fillRect/>
          </a:stretch>
        </p:blipFill>
        <p:spPr bwMode="auto">
          <a:xfrm>
            <a:off x="2133600" y="5181600"/>
            <a:ext cx="1371600" cy="1447800"/>
          </a:xfrm>
          <a:prstGeom prst="rect">
            <a:avLst/>
          </a:prstGeom>
          <a:noFill/>
          <a:ln w="76200">
            <a:solidFill>
              <a:srgbClr val="000000"/>
            </a:solidFill>
            <a:miter lim="800000"/>
            <a:headEnd/>
            <a:tailEnd/>
          </a:ln>
        </p:spPr>
      </p:pic>
      <p:pic>
        <p:nvPicPr>
          <p:cNvPr id="27657" name="Picture 17" descr="winston_churchill_british_bulldog_portrait"/>
          <p:cNvPicPr>
            <a:picLocks noChangeAspect="1" noChangeArrowheads="1"/>
          </p:cNvPicPr>
          <p:nvPr/>
        </p:nvPicPr>
        <p:blipFill>
          <a:blip r:embed="rId8" cstate="print"/>
          <a:srcRect/>
          <a:stretch>
            <a:fillRect/>
          </a:stretch>
        </p:blipFill>
        <p:spPr bwMode="auto">
          <a:xfrm>
            <a:off x="3048000" y="3886200"/>
            <a:ext cx="1530760" cy="1463040"/>
          </a:xfrm>
          <a:prstGeom prst="rect">
            <a:avLst/>
          </a:prstGeom>
          <a:noFill/>
          <a:ln w="76200">
            <a:solidFill>
              <a:srgbClr val="000000"/>
            </a:solidFill>
            <a:miter lim="800000"/>
            <a:headEnd/>
            <a:tailEnd/>
          </a:ln>
        </p:spPr>
      </p:pic>
      <p:pic>
        <p:nvPicPr>
          <p:cNvPr id="27658" name="Picture 19" descr="tony-dow"/>
          <p:cNvPicPr>
            <a:picLocks noChangeAspect="1" noChangeArrowheads="1"/>
          </p:cNvPicPr>
          <p:nvPr/>
        </p:nvPicPr>
        <p:blipFill>
          <a:blip r:embed="rId9" cstate="print"/>
          <a:srcRect/>
          <a:stretch>
            <a:fillRect/>
          </a:stretch>
        </p:blipFill>
        <p:spPr bwMode="auto">
          <a:xfrm>
            <a:off x="1143000" y="3810000"/>
            <a:ext cx="666750" cy="847725"/>
          </a:xfrm>
          <a:prstGeom prst="rect">
            <a:avLst/>
          </a:prstGeom>
          <a:noFill/>
          <a:ln w="76200">
            <a:solidFill>
              <a:srgbClr val="000000"/>
            </a:solidFill>
            <a:miter lim="800000"/>
            <a:headEnd/>
            <a:tailEnd/>
          </a:ln>
        </p:spPr>
      </p:pic>
      <p:pic>
        <p:nvPicPr>
          <p:cNvPr id="27659" name="Picture 21" descr="patty+duke+young"/>
          <p:cNvPicPr>
            <a:picLocks noChangeAspect="1" noChangeArrowheads="1"/>
          </p:cNvPicPr>
          <p:nvPr/>
        </p:nvPicPr>
        <p:blipFill>
          <a:blip r:embed="rId10" cstate="print"/>
          <a:srcRect/>
          <a:stretch>
            <a:fillRect/>
          </a:stretch>
        </p:blipFill>
        <p:spPr bwMode="auto">
          <a:xfrm>
            <a:off x="304800" y="4038600"/>
            <a:ext cx="765175" cy="563563"/>
          </a:xfrm>
          <a:prstGeom prst="rect">
            <a:avLst/>
          </a:prstGeom>
          <a:noFill/>
          <a:ln w="76200">
            <a:solidFill>
              <a:srgbClr val="000000"/>
            </a:solidFill>
            <a:miter lim="800000"/>
            <a:headEnd/>
            <a:tailEnd/>
          </a:ln>
        </p:spPr>
      </p:pic>
      <p:pic>
        <p:nvPicPr>
          <p:cNvPr id="27660" name="Picture 23" descr="vivien-leigh"/>
          <p:cNvPicPr>
            <a:picLocks noChangeAspect="1" noChangeArrowheads="1"/>
          </p:cNvPicPr>
          <p:nvPr/>
        </p:nvPicPr>
        <p:blipFill>
          <a:blip r:embed="rId11" cstate="print"/>
          <a:srcRect/>
          <a:stretch>
            <a:fillRect/>
          </a:stretch>
        </p:blipFill>
        <p:spPr bwMode="auto">
          <a:xfrm>
            <a:off x="6705600" y="1143000"/>
            <a:ext cx="1028422" cy="1280160"/>
          </a:xfrm>
          <a:prstGeom prst="rect">
            <a:avLst/>
          </a:prstGeom>
          <a:noFill/>
          <a:ln w="76200">
            <a:solidFill>
              <a:srgbClr val="000000"/>
            </a:solidFill>
            <a:miter lim="800000"/>
            <a:headEnd/>
            <a:tailEnd/>
          </a:ln>
        </p:spPr>
      </p:pic>
      <p:pic>
        <p:nvPicPr>
          <p:cNvPr id="27661" name="Picture 25" descr="michelangelo_last_judgment_750x671"/>
          <p:cNvPicPr>
            <a:picLocks noChangeAspect="1" noChangeArrowheads="1"/>
          </p:cNvPicPr>
          <p:nvPr/>
        </p:nvPicPr>
        <p:blipFill>
          <a:blip r:embed="rId12" cstate="print"/>
          <a:srcRect/>
          <a:stretch>
            <a:fillRect/>
          </a:stretch>
        </p:blipFill>
        <p:spPr bwMode="auto">
          <a:xfrm>
            <a:off x="228600" y="4724400"/>
            <a:ext cx="1812925" cy="1630363"/>
          </a:xfrm>
          <a:prstGeom prst="rect">
            <a:avLst/>
          </a:prstGeom>
          <a:noFill/>
          <a:ln w="76200">
            <a:solidFill>
              <a:srgbClr val="000000"/>
            </a:solidFill>
            <a:miter lim="800000"/>
            <a:headEnd/>
            <a:tailEnd/>
          </a:ln>
        </p:spPr>
      </p:pic>
      <p:pic>
        <p:nvPicPr>
          <p:cNvPr id="27662" name="Picture 27" descr="piersall.jpg #172 Jim Piersall image by brotz13"/>
          <p:cNvPicPr>
            <a:picLocks noChangeAspect="1" noChangeArrowheads="1"/>
          </p:cNvPicPr>
          <p:nvPr/>
        </p:nvPicPr>
        <p:blipFill>
          <a:blip r:embed="rId13" cstate="print"/>
          <a:srcRect/>
          <a:stretch>
            <a:fillRect/>
          </a:stretch>
        </p:blipFill>
        <p:spPr bwMode="auto">
          <a:xfrm>
            <a:off x="1371600" y="2286000"/>
            <a:ext cx="1020430" cy="1463040"/>
          </a:xfrm>
          <a:prstGeom prst="rect">
            <a:avLst/>
          </a:prstGeom>
          <a:noFill/>
          <a:ln w="76200">
            <a:solidFill>
              <a:srgbClr val="000000"/>
            </a:solidFill>
            <a:miter lim="800000"/>
            <a:headEnd/>
            <a:tailEnd/>
          </a:ln>
        </p:spPr>
      </p:pic>
      <p:pic>
        <p:nvPicPr>
          <p:cNvPr id="27663" name="Picture 29" descr="tr"/>
          <p:cNvPicPr>
            <a:picLocks noChangeAspect="1" noChangeArrowheads="1"/>
          </p:cNvPicPr>
          <p:nvPr/>
        </p:nvPicPr>
        <p:blipFill>
          <a:blip r:embed="rId14" cstate="print"/>
          <a:srcRect/>
          <a:stretch>
            <a:fillRect/>
          </a:stretch>
        </p:blipFill>
        <p:spPr bwMode="auto">
          <a:xfrm>
            <a:off x="1828800" y="3733800"/>
            <a:ext cx="1095375" cy="1371600"/>
          </a:xfrm>
          <a:prstGeom prst="rect">
            <a:avLst/>
          </a:prstGeom>
          <a:noFill/>
          <a:ln w="76200">
            <a:solidFill>
              <a:srgbClr val="000000"/>
            </a:solidFill>
            <a:miter lim="800000"/>
            <a:headEnd/>
            <a:tailEnd/>
          </a:ln>
        </p:spPr>
      </p:pic>
      <p:pic>
        <p:nvPicPr>
          <p:cNvPr id="27664" name="Picture 31" descr="cnn_ted-turner"/>
          <p:cNvPicPr>
            <a:picLocks noChangeAspect="1" noChangeArrowheads="1"/>
          </p:cNvPicPr>
          <p:nvPr/>
        </p:nvPicPr>
        <p:blipFill>
          <a:blip r:embed="rId15" cstate="print"/>
          <a:srcRect/>
          <a:stretch>
            <a:fillRect/>
          </a:stretch>
        </p:blipFill>
        <p:spPr bwMode="auto">
          <a:xfrm>
            <a:off x="7772400" y="3657600"/>
            <a:ext cx="1200150" cy="838200"/>
          </a:xfrm>
          <a:prstGeom prst="rect">
            <a:avLst/>
          </a:prstGeom>
          <a:noFill/>
          <a:ln w="76200">
            <a:solidFill>
              <a:srgbClr val="000000"/>
            </a:solidFill>
            <a:miter lim="800000"/>
            <a:headEnd/>
            <a:tailEnd/>
          </a:ln>
        </p:spPr>
      </p:pic>
      <p:pic>
        <p:nvPicPr>
          <p:cNvPr id="27665" name="Picture 33" descr="vincent_van_gogh_16"/>
          <p:cNvPicPr>
            <a:picLocks noChangeAspect="1" noChangeArrowheads="1"/>
          </p:cNvPicPr>
          <p:nvPr/>
        </p:nvPicPr>
        <p:blipFill>
          <a:blip r:embed="rId16" cstate="print"/>
          <a:srcRect/>
          <a:stretch>
            <a:fillRect/>
          </a:stretch>
        </p:blipFill>
        <p:spPr bwMode="auto">
          <a:xfrm>
            <a:off x="4648200" y="5334000"/>
            <a:ext cx="1139825" cy="1325563"/>
          </a:xfrm>
          <a:prstGeom prst="rect">
            <a:avLst/>
          </a:prstGeom>
          <a:noFill/>
          <a:ln w="76200">
            <a:solidFill>
              <a:srgbClr val="000000"/>
            </a:solidFill>
            <a:miter lim="800000"/>
            <a:headEnd/>
            <a:tailEnd/>
          </a:ln>
        </p:spPr>
      </p:pic>
      <p:pic>
        <p:nvPicPr>
          <p:cNvPr id="27666" name="Picture 35" descr="beethovan"/>
          <p:cNvPicPr>
            <a:picLocks noChangeAspect="1" noChangeArrowheads="1"/>
          </p:cNvPicPr>
          <p:nvPr/>
        </p:nvPicPr>
        <p:blipFill>
          <a:blip r:embed="rId17" cstate="print"/>
          <a:srcRect/>
          <a:stretch>
            <a:fillRect/>
          </a:stretch>
        </p:blipFill>
        <p:spPr bwMode="auto">
          <a:xfrm>
            <a:off x="3657600" y="5410200"/>
            <a:ext cx="835025" cy="1112838"/>
          </a:xfrm>
          <a:prstGeom prst="rect">
            <a:avLst/>
          </a:prstGeom>
          <a:noFill/>
          <a:ln w="76200">
            <a:solidFill>
              <a:srgbClr val="000000"/>
            </a:solidFill>
            <a:miter lim="800000"/>
            <a:headEnd/>
            <a:tailEnd/>
          </a:ln>
        </p:spPr>
      </p:pic>
      <p:pic>
        <p:nvPicPr>
          <p:cNvPr id="27667" name="Picture 37" descr="HowardHughesHeader"/>
          <p:cNvPicPr>
            <a:picLocks noChangeAspect="1" noChangeArrowheads="1"/>
          </p:cNvPicPr>
          <p:nvPr/>
        </p:nvPicPr>
        <p:blipFill>
          <a:blip r:embed="rId18" cstate="print"/>
          <a:srcRect/>
          <a:stretch>
            <a:fillRect/>
          </a:stretch>
        </p:blipFill>
        <p:spPr bwMode="auto">
          <a:xfrm>
            <a:off x="609600" y="5867400"/>
            <a:ext cx="1228725" cy="685800"/>
          </a:xfrm>
          <a:prstGeom prst="rect">
            <a:avLst/>
          </a:prstGeom>
          <a:noFill/>
          <a:ln w="76200">
            <a:solidFill>
              <a:srgbClr val="000000"/>
            </a:solidFill>
            <a:miter lim="800000"/>
            <a:headEnd/>
            <a:tailEnd/>
          </a:ln>
        </p:spPr>
      </p:pic>
      <p:pic>
        <p:nvPicPr>
          <p:cNvPr id="27668" name="Picture 39" descr="brooke-shields"/>
          <p:cNvPicPr>
            <a:picLocks noChangeAspect="1" noChangeArrowheads="1"/>
          </p:cNvPicPr>
          <p:nvPr/>
        </p:nvPicPr>
        <p:blipFill>
          <a:blip r:embed="rId19" cstate="print"/>
          <a:srcRect/>
          <a:stretch>
            <a:fillRect/>
          </a:stretch>
        </p:blipFill>
        <p:spPr bwMode="auto">
          <a:xfrm>
            <a:off x="7924800" y="4724400"/>
            <a:ext cx="1076325" cy="1600200"/>
          </a:xfrm>
          <a:prstGeom prst="rect">
            <a:avLst/>
          </a:prstGeom>
          <a:noFill/>
          <a:ln w="76200">
            <a:solidFill>
              <a:srgbClr val="000000"/>
            </a:solidFill>
            <a:miter lim="800000"/>
            <a:headEnd/>
            <a:tailEnd/>
          </a:ln>
        </p:spPr>
      </p:pic>
      <p:pic>
        <p:nvPicPr>
          <p:cNvPr id="27669" name="Picture 41" descr="tn2_ben_stiller_3"/>
          <p:cNvPicPr>
            <a:picLocks noChangeAspect="1" noChangeArrowheads="1"/>
          </p:cNvPicPr>
          <p:nvPr/>
        </p:nvPicPr>
        <p:blipFill>
          <a:blip r:embed="rId20" cstate="print"/>
          <a:srcRect/>
          <a:stretch>
            <a:fillRect/>
          </a:stretch>
        </p:blipFill>
        <p:spPr bwMode="auto">
          <a:xfrm>
            <a:off x="6019800" y="2362200"/>
            <a:ext cx="828675" cy="1066800"/>
          </a:xfrm>
          <a:prstGeom prst="rect">
            <a:avLst/>
          </a:prstGeom>
          <a:noFill/>
          <a:ln w="76200">
            <a:solidFill>
              <a:srgbClr val="000000"/>
            </a:solidFill>
            <a:miter lim="800000"/>
            <a:headEnd/>
            <a:tailEnd/>
          </a:ln>
        </p:spPr>
      </p:pic>
      <p:pic>
        <p:nvPicPr>
          <p:cNvPr id="27670" name="Picture 43" descr="robin_williams"/>
          <p:cNvPicPr>
            <a:picLocks noChangeAspect="1" noChangeArrowheads="1"/>
          </p:cNvPicPr>
          <p:nvPr/>
        </p:nvPicPr>
        <p:blipFill>
          <a:blip r:embed="rId21" cstate="print"/>
          <a:srcRect/>
          <a:stretch>
            <a:fillRect/>
          </a:stretch>
        </p:blipFill>
        <p:spPr bwMode="auto">
          <a:xfrm>
            <a:off x="304800" y="2286000"/>
            <a:ext cx="1168781" cy="1554480"/>
          </a:xfrm>
          <a:prstGeom prst="rect">
            <a:avLst/>
          </a:prstGeom>
          <a:noFill/>
          <a:ln w="76200">
            <a:solidFill>
              <a:srgbClr val="000000"/>
            </a:solidFill>
            <a:miter lim="800000"/>
            <a:headEnd/>
            <a:tailEnd/>
          </a:ln>
        </p:spPr>
      </p:pic>
      <p:pic>
        <p:nvPicPr>
          <p:cNvPr id="27671" name="Picture 45" descr="jim-carey-500x700"/>
          <p:cNvPicPr>
            <a:picLocks noChangeAspect="1" noChangeArrowheads="1"/>
          </p:cNvPicPr>
          <p:nvPr/>
        </p:nvPicPr>
        <p:blipFill>
          <a:blip r:embed="rId22" cstate="print"/>
          <a:srcRect/>
          <a:stretch>
            <a:fillRect/>
          </a:stretch>
        </p:blipFill>
        <p:spPr bwMode="auto">
          <a:xfrm>
            <a:off x="6705600" y="5029200"/>
            <a:ext cx="1162050" cy="1676400"/>
          </a:xfrm>
          <a:prstGeom prst="rect">
            <a:avLst/>
          </a:prstGeom>
          <a:noFill/>
          <a:ln w="76200">
            <a:solidFill>
              <a:srgbClr val="000000"/>
            </a:solidFill>
            <a:miter lim="800000"/>
            <a:headEnd/>
            <a:tailEnd/>
          </a:ln>
        </p:spPr>
      </p:pic>
      <p:pic>
        <p:nvPicPr>
          <p:cNvPr id="24" name="Picture 23" descr="Charlie-Sheen.jpg"/>
          <p:cNvPicPr>
            <a:picLocks noChangeAspect="1"/>
          </p:cNvPicPr>
          <p:nvPr/>
        </p:nvPicPr>
        <p:blipFill>
          <a:blip r:embed="rId23" cstate="print"/>
          <a:stretch>
            <a:fillRect/>
          </a:stretch>
        </p:blipFill>
        <p:spPr>
          <a:xfrm>
            <a:off x="304800" y="685800"/>
            <a:ext cx="1046745" cy="1645920"/>
          </a:xfrm>
          <a:prstGeom prst="rect">
            <a:avLst/>
          </a:prstGeom>
          <a:ln w="76200">
            <a:solidFill>
              <a:srgbClr val="000000"/>
            </a:solidFill>
          </a:ln>
        </p:spPr>
      </p:pic>
      <p:pic>
        <p:nvPicPr>
          <p:cNvPr id="25" name="Picture 24" descr="Halle_Berry1.jpg"/>
          <p:cNvPicPr>
            <a:picLocks noChangeAspect="1"/>
          </p:cNvPicPr>
          <p:nvPr/>
        </p:nvPicPr>
        <p:blipFill>
          <a:blip r:embed="rId24" cstate="print"/>
          <a:stretch>
            <a:fillRect/>
          </a:stretch>
        </p:blipFill>
        <p:spPr>
          <a:xfrm>
            <a:off x="7848600" y="762000"/>
            <a:ext cx="1097280" cy="1463040"/>
          </a:xfrm>
          <a:prstGeom prst="rect">
            <a:avLst/>
          </a:prstGeom>
          <a:ln w="76200">
            <a:solidFill>
              <a:srgbClr val="000000"/>
            </a:solidFill>
          </a:ln>
        </p:spPr>
      </p:pic>
      <p:pic>
        <p:nvPicPr>
          <p:cNvPr id="26" name="Picture 25" descr="index-heath-ledger.jpg"/>
          <p:cNvPicPr>
            <a:picLocks noChangeAspect="1"/>
          </p:cNvPicPr>
          <p:nvPr/>
        </p:nvPicPr>
        <p:blipFill>
          <a:blip r:embed="rId25" cstate="print"/>
          <a:stretch>
            <a:fillRect/>
          </a:stretch>
        </p:blipFill>
        <p:spPr>
          <a:xfrm>
            <a:off x="5638800" y="5562600"/>
            <a:ext cx="1097280" cy="1097280"/>
          </a:xfrm>
          <a:prstGeom prst="rect">
            <a:avLst/>
          </a:prstGeom>
          <a:ln w="76200">
            <a:solidFill>
              <a:srgbClr val="000000"/>
            </a:solidFill>
          </a:ln>
        </p:spPr>
      </p:pic>
      <p:pic>
        <p:nvPicPr>
          <p:cNvPr id="27" name="Picture 26" descr="425_hilton_spears_083107.jpg"/>
          <p:cNvPicPr>
            <a:picLocks noChangeAspect="1"/>
          </p:cNvPicPr>
          <p:nvPr/>
        </p:nvPicPr>
        <p:blipFill>
          <a:blip r:embed="rId26" cstate="print"/>
          <a:stretch>
            <a:fillRect/>
          </a:stretch>
        </p:blipFill>
        <p:spPr>
          <a:xfrm>
            <a:off x="2514600" y="2362200"/>
            <a:ext cx="2097316" cy="1554480"/>
          </a:xfrm>
          <a:prstGeom prst="rect">
            <a:avLst/>
          </a:prstGeom>
          <a:ln w="76200">
            <a:solidFill>
              <a:srgbClr val="000000"/>
            </a:solidFill>
          </a:ln>
        </p:spPr>
      </p:pic>
      <p:pic>
        <p:nvPicPr>
          <p:cNvPr id="28" name="Picture 27" descr="princess-diana-2.jpg"/>
          <p:cNvPicPr>
            <a:picLocks noChangeAspect="1"/>
          </p:cNvPicPr>
          <p:nvPr/>
        </p:nvPicPr>
        <p:blipFill>
          <a:blip r:embed="rId27" cstate="print"/>
          <a:stretch>
            <a:fillRect/>
          </a:stretch>
        </p:blipFill>
        <p:spPr>
          <a:xfrm>
            <a:off x="1447800" y="1219200"/>
            <a:ext cx="1390134" cy="1097280"/>
          </a:xfrm>
          <a:prstGeom prst="rect">
            <a:avLst/>
          </a:prstGeom>
          <a:ln w="76200">
            <a:solidFill>
              <a:srgbClr val="000000"/>
            </a:solidFill>
          </a:ln>
        </p:spPr>
      </p:pic>
    </p:spTree>
    <p:extLst>
      <p:ext uri="{BB962C8B-B14F-4D97-AF65-F5344CB8AC3E}">
        <p14:creationId xmlns:p14="http://schemas.microsoft.com/office/powerpoint/2010/main" val="366669806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3"/>
          <p:cNvSpPr>
            <a:spLocks noGrp="1" noChangeArrowheads="1"/>
          </p:cNvSpPr>
          <p:nvPr>
            <p:ph sz="quarter" idx="13"/>
          </p:nvPr>
        </p:nvSpPr>
        <p:spPr>
          <a:xfrm>
            <a:off x="4191000" y="990600"/>
            <a:ext cx="4038600" cy="5135563"/>
          </a:xfrm>
          <a:ln w="76200">
            <a:solidFill>
              <a:schemeClr val="bg2">
                <a:lumMod val="75000"/>
              </a:schemeClr>
            </a:solidFill>
          </a:ln>
        </p:spPr>
        <p:txBody>
          <a:bodyPr>
            <a:normAutofit fontScale="92500" lnSpcReduction="10000"/>
          </a:bodyPr>
          <a:lstStyle/>
          <a:p>
            <a:pPr eaLnBrk="1" hangingPunct="1">
              <a:buFont typeface="Wingdings" pitchFamily="2" charset="2"/>
              <a:buNone/>
              <a:defRPr/>
            </a:pPr>
            <a:r>
              <a:rPr lang="en-US" sz="4800" dirty="0" smtClean="0"/>
              <a:t> …..these people with psychiatric illnesses have all led creative, productive lives.</a:t>
            </a:r>
            <a:r>
              <a:rPr lang="en-US" dirty="0" smtClean="0"/>
              <a:t> </a:t>
            </a:r>
          </a:p>
        </p:txBody>
      </p:sp>
      <p:pic>
        <p:nvPicPr>
          <p:cNvPr id="28675" name="Picture 4" descr="poppy-21"/>
          <p:cNvPicPr>
            <a:picLocks noChangeAspect="1" noChangeArrowheads="1"/>
          </p:cNvPicPr>
          <p:nvPr/>
        </p:nvPicPr>
        <p:blipFill>
          <a:blip r:embed="rId2" cstate="print"/>
          <a:srcRect/>
          <a:stretch>
            <a:fillRect/>
          </a:stretch>
        </p:blipFill>
        <p:spPr bwMode="auto">
          <a:xfrm>
            <a:off x="685800" y="990600"/>
            <a:ext cx="3411066" cy="2286000"/>
          </a:xfrm>
          <a:prstGeom prst="rect">
            <a:avLst/>
          </a:prstGeom>
          <a:noFill/>
          <a:ln w="76200">
            <a:solidFill>
              <a:schemeClr val="bg2">
                <a:lumMod val="75000"/>
              </a:schemeClr>
            </a:solidFill>
            <a:miter lim="800000"/>
            <a:headEnd/>
            <a:tailEnd/>
          </a:ln>
        </p:spPr>
      </p:pic>
    </p:spTree>
    <p:extLst>
      <p:ext uri="{BB962C8B-B14F-4D97-AF65-F5344CB8AC3E}">
        <p14:creationId xmlns:p14="http://schemas.microsoft.com/office/powerpoint/2010/main" val="211721344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962400" y="1905000"/>
            <a:ext cx="1493649" cy="1164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pPr algn="ctr"/>
            <a:r>
              <a:rPr lang="en-US" dirty="0" smtClean="0"/>
              <a:t>Discussion:</a:t>
            </a:r>
            <a:endParaRPr lang="en-US" dirty="0"/>
          </a:p>
        </p:txBody>
      </p:sp>
    </p:spTree>
    <p:extLst>
      <p:ext uri="{BB962C8B-B14F-4D97-AF65-F5344CB8AC3E}">
        <p14:creationId xmlns:p14="http://schemas.microsoft.com/office/powerpoint/2010/main" val="30188506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7" name="Rectangle 5"/>
          <p:cNvSpPr>
            <a:spLocks noGrp="1" noChangeArrowheads="1"/>
          </p:cNvSpPr>
          <p:nvPr>
            <p:ph sz="quarter" idx="13"/>
          </p:nvPr>
        </p:nvSpPr>
        <p:spPr>
          <a:xfrm>
            <a:off x="1828800" y="990600"/>
            <a:ext cx="4114800" cy="4525963"/>
          </a:xfrm>
          <a:ln w="76200">
            <a:solidFill>
              <a:schemeClr val="bg2">
                <a:lumMod val="75000"/>
              </a:schemeClr>
            </a:solidFill>
          </a:ln>
        </p:spPr>
        <p:txBody>
          <a:bodyPr>
            <a:normAutofit lnSpcReduction="10000"/>
          </a:bodyPr>
          <a:lstStyle/>
          <a:p>
            <a:pPr eaLnBrk="1" hangingPunct="1">
              <a:lnSpc>
                <a:spcPct val="80000"/>
              </a:lnSpc>
              <a:buFont typeface="Wingdings" pitchFamily="2" charset="2"/>
              <a:buNone/>
              <a:defRPr/>
            </a:pPr>
            <a:r>
              <a:rPr lang="en-US" sz="3200" dirty="0" smtClean="0"/>
              <a:t>  </a:t>
            </a:r>
            <a:r>
              <a:rPr lang="en-US" sz="4400" dirty="0" smtClean="0"/>
              <a:t> Fear and uncertainty about mental illness can lead to assuming things that are not true, or stigma.</a:t>
            </a:r>
          </a:p>
        </p:txBody>
      </p:sp>
      <p:pic>
        <p:nvPicPr>
          <p:cNvPr id="5123" name="Picture 8" descr="lavender-loneliness"/>
          <p:cNvPicPr>
            <a:picLocks noChangeAspect="1" noChangeArrowheads="1"/>
          </p:cNvPicPr>
          <p:nvPr/>
        </p:nvPicPr>
        <p:blipFill>
          <a:blip r:embed="rId2" cstate="print"/>
          <a:srcRect/>
          <a:stretch>
            <a:fillRect/>
          </a:stretch>
        </p:blipFill>
        <p:spPr bwMode="auto">
          <a:xfrm>
            <a:off x="5638800" y="2209800"/>
            <a:ext cx="2194560" cy="3291840"/>
          </a:xfrm>
          <a:prstGeom prst="rect">
            <a:avLst/>
          </a:prstGeom>
          <a:noFill/>
          <a:ln w="76200">
            <a:solidFill>
              <a:schemeClr val="bg2">
                <a:lumMod val="75000"/>
              </a:schemeClr>
            </a:solidFill>
            <a:miter lim="800000"/>
            <a:headEnd/>
            <a:tailEnd/>
          </a:ln>
          <a:effectLst>
            <a:softEdge rad="317500"/>
          </a:effectLst>
        </p:spPr>
      </p:pic>
    </p:spTree>
    <p:extLst>
      <p:ext uri="{BB962C8B-B14F-4D97-AF65-F5344CB8AC3E}">
        <p14:creationId xmlns:p14="http://schemas.microsoft.com/office/powerpoint/2010/main" val="415424715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rrowheads="1"/>
          </p:cNvSpPr>
          <p:nvPr>
            <p:ph type="title"/>
          </p:nvPr>
        </p:nvSpPr>
        <p:spPr>
          <a:xfrm>
            <a:off x="2986088" y="1066800"/>
            <a:ext cx="3490912" cy="1143000"/>
          </a:xfrm>
          <a:ln w="76200">
            <a:solidFill>
              <a:schemeClr val="bg2">
                <a:lumMod val="75000"/>
              </a:schemeClr>
            </a:solidFill>
          </a:ln>
        </p:spPr>
        <p:txBody>
          <a:bodyPr/>
          <a:lstStyle/>
          <a:p>
            <a:pPr eaLnBrk="1" hangingPunct="1">
              <a:defRPr/>
            </a:pPr>
            <a:r>
              <a:rPr lang="en-US" dirty="0" smtClean="0">
                <a:solidFill>
                  <a:schemeClr val="accent2"/>
                </a:solidFill>
              </a:rPr>
              <a:t>MYTH</a:t>
            </a:r>
          </a:p>
        </p:txBody>
      </p:sp>
      <p:sp>
        <p:nvSpPr>
          <p:cNvPr id="64515" name="Rectangle 3"/>
          <p:cNvSpPr>
            <a:spLocks noGrp="1" noChangeArrowheads="1"/>
          </p:cNvSpPr>
          <p:nvPr>
            <p:ph sz="quarter" idx="13"/>
          </p:nvPr>
        </p:nvSpPr>
        <p:spPr>
          <a:xfrm>
            <a:off x="685800" y="2971800"/>
            <a:ext cx="7848600" cy="1905000"/>
          </a:xfrm>
          <a:ln w="76200">
            <a:solidFill>
              <a:schemeClr val="bg2">
                <a:lumMod val="75000"/>
              </a:schemeClr>
            </a:solidFill>
          </a:ln>
        </p:spPr>
        <p:txBody>
          <a:bodyPr/>
          <a:lstStyle/>
          <a:p>
            <a:pPr eaLnBrk="1" hangingPunct="1">
              <a:buFont typeface="Wingdings" pitchFamily="2" charset="2"/>
              <a:buNone/>
              <a:defRPr/>
            </a:pPr>
            <a:r>
              <a:rPr lang="en-US" dirty="0" smtClean="0"/>
              <a:t>   </a:t>
            </a:r>
            <a:r>
              <a:rPr lang="en-US" sz="4800" dirty="0" smtClean="0"/>
              <a:t>All mentally ill are violent and unpredictable.</a:t>
            </a:r>
          </a:p>
        </p:txBody>
      </p:sp>
      <p:pic>
        <p:nvPicPr>
          <p:cNvPr id="29700" name="Picture 4" descr="310068797_09f3d19162"/>
          <p:cNvPicPr>
            <a:picLocks noChangeAspect="1" noChangeArrowheads="1"/>
          </p:cNvPicPr>
          <p:nvPr/>
        </p:nvPicPr>
        <p:blipFill>
          <a:blip r:embed="rId2" cstate="print"/>
          <a:srcRect/>
          <a:stretch>
            <a:fillRect/>
          </a:stretch>
        </p:blipFill>
        <p:spPr bwMode="auto">
          <a:xfrm>
            <a:off x="1524000" y="685800"/>
            <a:ext cx="1462088" cy="1798638"/>
          </a:xfrm>
          <a:prstGeom prst="rect">
            <a:avLst/>
          </a:prstGeom>
          <a:noFill/>
          <a:ln w="76200">
            <a:solidFill>
              <a:schemeClr val="bg2">
                <a:lumMod val="75000"/>
              </a:schemeClr>
            </a:solidFill>
            <a:miter lim="800000"/>
            <a:headEnd/>
            <a:tailEnd/>
          </a:ln>
        </p:spPr>
      </p:pic>
    </p:spTree>
    <p:extLst>
      <p:ext uri="{BB962C8B-B14F-4D97-AF65-F5344CB8AC3E}">
        <p14:creationId xmlns:p14="http://schemas.microsoft.com/office/powerpoint/2010/main" val="191125461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3"/>
          <p:cNvSpPr>
            <a:spLocks noGrp="1" noChangeArrowheads="1"/>
          </p:cNvSpPr>
          <p:nvPr>
            <p:ph sz="quarter" idx="13"/>
          </p:nvPr>
        </p:nvSpPr>
        <p:spPr>
          <a:xfrm>
            <a:off x="685800" y="2590800"/>
            <a:ext cx="8001000" cy="3535363"/>
          </a:xfrm>
          <a:ln w="76200">
            <a:solidFill>
              <a:schemeClr val="bg2">
                <a:lumMod val="75000"/>
              </a:schemeClr>
            </a:solidFill>
          </a:ln>
        </p:spPr>
        <p:txBody>
          <a:bodyPr/>
          <a:lstStyle/>
          <a:p>
            <a:pPr eaLnBrk="1" hangingPunct="1">
              <a:buFont typeface="Wingdings" pitchFamily="2" charset="2"/>
              <a:buNone/>
              <a:defRPr/>
            </a:pPr>
            <a:r>
              <a:rPr lang="en-US" sz="2000" dirty="0" smtClean="0"/>
              <a:t>   </a:t>
            </a:r>
            <a:r>
              <a:rPr lang="en-US" sz="4000" dirty="0" smtClean="0"/>
              <a:t>Mentally ill persons are no more violent than any other “group” of people.</a:t>
            </a:r>
          </a:p>
          <a:p>
            <a:pPr eaLnBrk="1" hangingPunct="1">
              <a:buFont typeface="Wingdings" pitchFamily="2" charset="2"/>
              <a:buNone/>
              <a:defRPr/>
            </a:pPr>
            <a:r>
              <a:rPr lang="en-US" sz="4000" dirty="0" smtClean="0"/>
              <a:t>  In fact, they are more likely to be victims of violence.</a:t>
            </a:r>
          </a:p>
        </p:txBody>
      </p:sp>
      <p:pic>
        <p:nvPicPr>
          <p:cNvPr id="30723" name="Picture 4" descr="0609052158501purple_daisy_thumbnail1_t"/>
          <p:cNvPicPr>
            <a:picLocks noChangeAspect="1" noChangeArrowheads="1"/>
          </p:cNvPicPr>
          <p:nvPr/>
        </p:nvPicPr>
        <p:blipFill>
          <a:blip r:embed="rId2" cstate="print"/>
          <a:srcRect/>
          <a:stretch>
            <a:fillRect/>
          </a:stretch>
        </p:blipFill>
        <p:spPr bwMode="auto">
          <a:xfrm>
            <a:off x="1828800" y="762000"/>
            <a:ext cx="2000250" cy="1590675"/>
          </a:xfrm>
          <a:prstGeom prst="rect">
            <a:avLst/>
          </a:prstGeom>
          <a:noFill/>
          <a:ln w="76200">
            <a:solidFill>
              <a:schemeClr val="bg2">
                <a:lumMod val="75000"/>
              </a:schemeClr>
            </a:solidFill>
            <a:miter lim="800000"/>
            <a:headEnd/>
            <a:tailEnd/>
          </a:ln>
        </p:spPr>
      </p:pic>
      <p:sp>
        <p:nvSpPr>
          <p:cNvPr id="65541" name="Rectangle 5"/>
          <p:cNvSpPr>
            <a:spLocks noRot="1" noChangeArrowheads="1"/>
          </p:cNvSpPr>
          <p:nvPr/>
        </p:nvSpPr>
        <p:spPr bwMode="auto">
          <a:xfrm>
            <a:off x="3886200" y="990600"/>
            <a:ext cx="3048000" cy="1143000"/>
          </a:xfrm>
          <a:prstGeom prst="rect">
            <a:avLst/>
          </a:prstGeom>
          <a:noFill/>
          <a:ln w="76200">
            <a:solidFill>
              <a:schemeClr val="bg2">
                <a:lumMod val="75000"/>
              </a:schemeClr>
            </a:solidFill>
            <a:miter lim="800000"/>
            <a:headEnd/>
            <a:tailEnd/>
          </a:ln>
          <a:effectLst/>
        </p:spPr>
        <p:txBody>
          <a:bodyPr anchor="ctr"/>
          <a:lstStyle/>
          <a:p>
            <a:pPr eaLnBrk="1" hangingPunct="1">
              <a:defRPr/>
            </a:pPr>
            <a:r>
              <a:rPr lang="en-US" sz="4800" b="1" dirty="0">
                <a:solidFill>
                  <a:schemeClr val="tx2"/>
                </a:solidFill>
                <a:effectLst>
                  <a:outerShdw blurRad="38100" dist="38100" dir="2700000" algn="tl">
                    <a:srgbClr val="000000"/>
                  </a:outerShdw>
                </a:effectLst>
              </a:rPr>
              <a:t>FACT</a:t>
            </a:r>
          </a:p>
        </p:txBody>
      </p:sp>
    </p:spTree>
    <p:extLst>
      <p:ext uri="{BB962C8B-B14F-4D97-AF65-F5344CB8AC3E}">
        <p14:creationId xmlns:p14="http://schemas.microsoft.com/office/powerpoint/2010/main" val="213697459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idx="1"/>
          </p:nvPr>
        </p:nvSpPr>
        <p:spPr>
          <a:xfrm>
            <a:off x="381000" y="1692274"/>
            <a:ext cx="8229600" cy="4525963"/>
          </a:xfrm>
          <a:ln w="76200">
            <a:solidFill>
              <a:schemeClr val="bg2">
                <a:lumMod val="75000"/>
              </a:schemeClr>
            </a:solidFill>
          </a:ln>
        </p:spPr>
        <p:txBody>
          <a:bodyPr/>
          <a:lstStyle/>
          <a:p>
            <a:pPr eaLnBrk="1" hangingPunct="1">
              <a:lnSpc>
                <a:spcPct val="90000"/>
              </a:lnSpc>
              <a:defRPr/>
            </a:pPr>
            <a:r>
              <a:rPr lang="en-US" sz="3000" dirty="0" smtClean="0"/>
              <a:t>There are a lot of myths, misunderstandings negative attitudes about mental illness. </a:t>
            </a:r>
          </a:p>
          <a:p>
            <a:pPr eaLnBrk="1" hangingPunct="1">
              <a:lnSpc>
                <a:spcPct val="90000"/>
              </a:lnSpc>
              <a:defRPr/>
            </a:pPr>
            <a:r>
              <a:rPr lang="en-US" sz="3000" dirty="0" smtClean="0"/>
              <a:t>A main source of information about mental illness comes from movies and television. This is often a distorted and inaccurate way to describe mental illness.</a:t>
            </a:r>
          </a:p>
          <a:p>
            <a:pPr eaLnBrk="1" hangingPunct="1">
              <a:lnSpc>
                <a:spcPct val="90000"/>
              </a:lnSpc>
              <a:defRPr/>
            </a:pPr>
            <a:r>
              <a:rPr lang="en-US" sz="3000" dirty="0" smtClean="0"/>
              <a:t>News stories have only focused on the high profile, dramatic …..random cases linked to people with mental illness.</a:t>
            </a:r>
          </a:p>
        </p:txBody>
      </p:sp>
      <p:sp>
        <p:nvSpPr>
          <p:cNvPr id="6" name="Rectangle 2"/>
          <p:cNvSpPr txBox="1">
            <a:spLocks noRot="1" noChangeArrowheads="1"/>
          </p:cNvSpPr>
          <p:nvPr/>
        </p:nvSpPr>
        <p:spPr>
          <a:xfrm>
            <a:off x="381000" y="533400"/>
            <a:ext cx="6934200" cy="1143000"/>
          </a:xfrm>
          <a:prstGeom prst="rect">
            <a:avLst/>
          </a:prstGeom>
        </p:spPr>
        <p:txBody>
          <a:bodyPr vert="horz" lIns="91440" tIns="45720" rIns="91440" bIns="45720" rtlCol="0" anchor="b">
            <a:noAutofit/>
          </a:bodyPr>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n-US" sz="4000" dirty="0" smtClean="0"/>
              <a:t>Our knowledge of mental illness has been limited</a:t>
            </a:r>
          </a:p>
        </p:txBody>
      </p:sp>
      <p:pic>
        <p:nvPicPr>
          <p:cNvPr id="7" name="Picture 5" descr="1QR8000A"/>
          <p:cNvPicPr>
            <a:picLocks noChangeAspect="1" noChangeArrowheads="1"/>
          </p:cNvPicPr>
          <p:nvPr/>
        </p:nvPicPr>
        <p:blipFill>
          <a:blip r:embed="rId2" cstate="print"/>
          <a:srcRect/>
          <a:stretch>
            <a:fillRect/>
          </a:stretch>
        </p:blipFill>
        <p:spPr bwMode="auto">
          <a:xfrm>
            <a:off x="7543800" y="489985"/>
            <a:ext cx="1339850" cy="1006475"/>
          </a:xfrm>
          <a:prstGeom prst="rect">
            <a:avLst/>
          </a:prstGeom>
          <a:noFill/>
          <a:ln w="76200">
            <a:solidFill>
              <a:schemeClr val="bg1"/>
            </a:solidFill>
            <a:miter lim="800000"/>
            <a:headEnd/>
            <a:tailEnd/>
          </a:ln>
        </p:spPr>
      </p:pic>
    </p:spTree>
    <p:extLst>
      <p:ext uri="{BB962C8B-B14F-4D97-AF65-F5344CB8AC3E}">
        <p14:creationId xmlns:p14="http://schemas.microsoft.com/office/powerpoint/2010/main" val="412496840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3"/>
          <p:cNvSpPr>
            <a:spLocks noGrp="1" noChangeArrowheads="1"/>
          </p:cNvSpPr>
          <p:nvPr>
            <p:ph idx="1"/>
          </p:nvPr>
        </p:nvSpPr>
        <p:spPr>
          <a:xfrm>
            <a:off x="609600" y="2971800"/>
            <a:ext cx="7924800" cy="2620963"/>
          </a:xfrm>
          <a:ln w="76200">
            <a:solidFill>
              <a:schemeClr val="bg2">
                <a:lumMod val="75000"/>
              </a:schemeClr>
            </a:solidFill>
          </a:ln>
        </p:spPr>
        <p:txBody>
          <a:bodyPr/>
          <a:lstStyle/>
          <a:p>
            <a:pPr eaLnBrk="1" hangingPunct="1">
              <a:buFont typeface="Wingdings" pitchFamily="2" charset="2"/>
              <a:buNone/>
              <a:defRPr/>
            </a:pPr>
            <a:r>
              <a:rPr lang="en-US" dirty="0" smtClean="0"/>
              <a:t>   </a:t>
            </a:r>
            <a:r>
              <a:rPr lang="en-US" sz="4400" dirty="0" smtClean="0"/>
              <a:t>Mental Illness happens because of a personal weakness or “character flaw”. </a:t>
            </a:r>
          </a:p>
        </p:txBody>
      </p:sp>
      <p:pic>
        <p:nvPicPr>
          <p:cNvPr id="32771" name="Picture 4" descr="310068797_09f3d19162"/>
          <p:cNvPicPr>
            <a:picLocks noChangeAspect="1" noChangeArrowheads="1"/>
          </p:cNvPicPr>
          <p:nvPr/>
        </p:nvPicPr>
        <p:blipFill>
          <a:blip r:embed="rId2" cstate="print"/>
          <a:srcRect/>
          <a:stretch>
            <a:fillRect/>
          </a:stretch>
        </p:blipFill>
        <p:spPr bwMode="auto">
          <a:xfrm>
            <a:off x="2057400" y="685800"/>
            <a:ext cx="1462088" cy="1800225"/>
          </a:xfrm>
          <a:prstGeom prst="rect">
            <a:avLst/>
          </a:prstGeom>
          <a:noFill/>
          <a:ln w="76200">
            <a:solidFill>
              <a:schemeClr val="bg2">
                <a:lumMod val="75000"/>
              </a:schemeClr>
            </a:solidFill>
            <a:miter lim="800000"/>
            <a:headEnd/>
            <a:tailEnd/>
          </a:ln>
        </p:spPr>
      </p:pic>
      <p:sp>
        <p:nvSpPr>
          <p:cNvPr id="66565" name="Rectangle 5"/>
          <p:cNvSpPr>
            <a:spLocks noRot="1" noChangeArrowheads="1"/>
          </p:cNvSpPr>
          <p:nvPr/>
        </p:nvSpPr>
        <p:spPr bwMode="auto">
          <a:xfrm>
            <a:off x="3581400" y="1066800"/>
            <a:ext cx="3733800" cy="1143000"/>
          </a:xfrm>
          <a:prstGeom prst="rect">
            <a:avLst/>
          </a:prstGeom>
          <a:noFill/>
          <a:ln w="76200">
            <a:solidFill>
              <a:schemeClr val="bg2">
                <a:lumMod val="75000"/>
              </a:schemeClr>
            </a:solidFill>
            <a:miter lim="800000"/>
            <a:headEnd/>
            <a:tailEnd/>
          </a:ln>
          <a:effectLst/>
        </p:spPr>
        <p:txBody>
          <a:bodyPr anchor="ctr"/>
          <a:lstStyle/>
          <a:p>
            <a:pPr eaLnBrk="1" hangingPunct="1">
              <a:defRPr/>
            </a:pPr>
            <a:r>
              <a:rPr lang="en-US" sz="4800" b="1" dirty="0">
                <a:solidFill>
                  <a:schemeClr val="accent2"/>
                </a:solidFill>
                <a:effectLst>
                  <a:outerShdw blurRad="38100" dist="38100" dir="2700000" algn="tl">
                    <a:srgbClr val="000000"/>
                  </a:outerShdw>
                </a:effectLst>
              </a:rPr>
              <a:t>MYTH</a:t>
            </a:r>
          </a:p>
        </p:txBody>
      </p:sp>
    </p:spTree>
    <p:extLst>
      <p:ext uri="{BB962C8B-B14F-4D97-AF65-F5344CB8AC3E}">
        <p14:creationId xmlns:p14="http://schemas.microsoft.com/office/powerpoint/2010/main" val="366356104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Rectangle 3"/>
          <p:cNvSpPr>
            <a:spLocks noGrp="1" noChangeArrowheads="1"/>
          </p:cNvSpPr>
          <p:nvPr>
            <p:ph idx="1"/>
          </p:nvPr>
        </p:nvSpPr>
        <p:spPr>
          <a:xfrm>
            <a:off x="457200" y="2590800"/>
            <a:ext cx="8229600" cy="3535363"/>
          </a:xfrm>
          <a:ln w="76200">
            <a:solidFill>
              <a:schemeClr val="bg2">
                <a:lumMod val="75000"/>
              </a:schemeClr>
            </a:solidFill>
          </a:ln>
        </p:spPr>
        <p:txBody>
          <a:bodyPr>
            <a:normAutofit fontScale="92500" lnSpcReduction="10000"/>
          </a:bodyPr>
          <a:lstStyle/>
          <a:p>
            <a:pPr eaLnBrk="1" hangingPunct="1">
              <a:buFont typeface="Wingdings" pitchFamily="2" charset="2"/>
              <a:buNone/>
              <a:defRPr/>
            </a:pPr>
            <a:r>
              <a:rPr lang="en-US" sz="4200" dirty="0" smtClean="0"/>
              <a:t>  Mental illnesses have very complex causes.  A mix of genetics (family history), biology and life experiences can contribute.  Most of these are beyond a person’s control.</a:t>
            </a:r>
          </a:p>
        </p:txBody>
      </p:sp>
      <p:pic>
        <p:nvPicPr>
          <p:cNvPr id="33795" name="Picture 4" descr="0609052158501purple_daisy_thumbnail1_t"/>
          <p:cNvPicPr>
            <a:picLocks noChangeAspect="1" noChangeArrowheads="1"/>
          </p:cNvPicPr>
          <p:nvPr/>
        </p:nvPicPr>
        <p:blipFill>
          <a:blip r:embed="rId2" cstate="print"/>
          <a:srcRect/>
          <a:stretch>
            <a:fillRect/>
          </a:stretch>
        </p:blipFill>
        <p:spPr bwMode="auto">
          <a:xfrm>
            <a:off x="1676400" y="762000"/>
            <a:ext cx="2000250" cy="1590675"/>
          </a:xfrm>
          <a:prstGeom prst="rect">
            <a:avLst/>
          </a:prstGeom>
          <a:noFill/>
          <a:ln w="76200">
            <a:solidFill>
              <a:schemeClr val="bg2">
                <a:lumMod val="75000"/>
              </a:schemeClr>
            </a:solidFill>
            <a:miter lim="800000"/>
            <a:headEnd/>
            <a:tailEnd/>
          </a:ln>
        </p:spPr>
      </p:pic>
      <p:sp>
        <p:nvSpPr>
          <p:cNvPr id="67589" name="Rectangle 5"/>
          <p:cNvSpPr>
            <a:spLocks noRot="1" noChangeArrowheads="1"/>
          </p:cNvSpPr>
          <p:nvPr/>
        </p:nvSpPr>
        <p:spPr bwMode="auto">
          <a:xfrm>
            <a:off x="3733800" y="1066800"/>
            <a:ext cx="3048000" cy="1143000"/>
          </a:xfrm>
          <a:prstGeom prst="rect">
            <a:avLst/>
          </a:prstGeom>
          <a:noFill/>
          <a:ln w="76200">
            <a:solidFill>
              <a:schemeClr val="bg2">
                <a:lumMod val="75000"/>
              </a:schemeClr>
            </a:solidFill>
            <a:miter lim="800000"/>
            <a:headEnd/>
            <a:tailEnd/>
          </a:ln>
          <a:effectLst/>
        </p:spPr>
        <p:txBody>
          <a:bodyPr anchor="ctr"/>
          <a:lstStyle/>
          <a:p>
            <a:pPr eaLnBrk="1" hangingPunct="1">
              <a:defRPr/>
            </a:pPr>
            <a:r>
              <a:rPr lang="en-US" sz="4800" b="1" dirty="0">
                <a:solidFill>
                  <a:schemeClr val="tx2"/>
                </a:solidFill>
                <a:effectLst>
                  <a:outerShdw blurRad="38100" dist="38100" dir="2700000" algn="tl">
                    <a:srgbClr val="000000"/>
                  </a:outerShdw>
                </a:effectLst>
              </a:rPr>
              <a:t>FACT</a:t>
            </a:r>
          </a:p>
        </p:txBody>
      </p:sp>
    </p:spTree>
    <p:extLst>
      <p:ext uri="{BB962C8B-B14F-4D97-AF65-F5344CB8AC3E}">
        <p14:creationId xmlns:p14="http://schemas.microsoft.com/office/powerpoint/2010/main" val="106184150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3"/>
          </p:nvPr>
        </p:nvSpPr>
        <p:spPr>
          <a:xfrm>
            <a:off x="457200" y="533400"/>
            <a:ext cx="5105400" cy="5592763"/>
          </a:xfrm>
          <a:ln w="76200">
            <a:solidFill>
              <a:schemeClr val="bg2">
                <a:lumMod val="75000"/>
              </a:schemeClr>
            </a:solidFill>
          </a:ln>
        </p:spPr>
        <p:txBody>
          <a:bodyPr/>
          <a:lstStyle/>
          <a:p>
            <a:pPr>
              <a:buNone/>
              <a:defRPr/>
            </a:pPr>
            <a:r>
              <a:rPr lang="en-US" sz="3600" dirty="0" smtClean="0"/>
              <a:t>    It’s an illness!  It has nothing to do with being weak or lacking will power.  People with mental illness do not choose to become ill.  They are not lazy and they can not “just snap out of it”.</a:t>
            </a:r>
          </a:p>
        </p:txBody>
      </p:sp>
      <p:pic>
        <p:nvPicPr>
          <p:cNvPr id="34819" name="Content Placeholder 8" descr="imagesCA3HYOII.jpg"/>
          <p:cNvPicPr>
            <a:picLocks noGrp="1" noChangeAspect="1"/>
          </p:cNvPicPr>
          <p:nvPr>
            <p:ph sz="quarter" idx="14"/>
          </p:nvPr>
        </p:nvPicPr>
        <p:blipFill>
          <a:blip r:embed="rId2" cstate="print"/>
          <a:stretch>
            <a:fillRect/>
          </a:stretch>
        </p:blipFill>
        <p:spPr>
          <a:xfrm>
            <a:off x="5638800" y="1524000"/>
            <a:ext cx="2657475" cy="1724025"/>
          </a:xfrm>
          <a:ln w="76200">
            <a:solidFill>
              <a:schemeClr val="bg2">
                <a:lumMod val="75000"/>
              </a:schemeClr>
            </a:solidFill>
          </a:ln>
        </p:spPr>
      </p:pic>
    </p:spTree>
    <p:extLst>
      <p:ext uri="{BB962C8B-B14F-4D97-AF65-F5344CB8AC3E}">
        <p14:creationId xmlns:p14="http://schemas.microsoft.com/office/powerpoint/2010/main" val="185538296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sz="quarter" idx="13"/>
          </p:nvPr>
        </p:nvSpPr>
        <p:spPr>
          <a:xfrm>
            <a:off x="533400" y="609600"/>
            <a:ext cx="5257800" cy="5562600"/>
          </a:xfrm>
          <a:ln w="76200">
            <a:solidFill>
              <a:schemeClr val="bg2">
                <a:lumMod val="75000"/>
              </a:schemeClr>
            </a:solidFill>
          </a:ln>
        </p:spPr>
        <p:txBody>
          <a:bodyPr>
            <a:noAutofit/>
          </a:bodyPr>
          <a:lstStyle/>
          <a:p>
            <a:pPr eaLnBrk="1" hangingPunct="1">
              <a:buFont typeface="Wingdings" pitchFamily="2" charset="2"/>
              <a:buNone/>
              <a:defRPr/>
            </a:pPr>
            <a:r>
              <a:rPr lang="en-US" sz="3200" dirty="0" smtClean="0"/>
              <a:t>    Could you imagine thinking or telling someone with cancer or a heart condition that they should “just snap out of it” ? </a:t>
            </a:r>
          </a:p>
          <a:p>
            <a:pPr eaLnBrk="1" hangingPunct="1">
              <a:buFont typeface="Wingdings" pitchFamily="2" charset="2"/>
              <a:buNone/>
              <a:defRPr/>
            </a:pPr>
            <a:endParaRPr lang="en-US" sz="800" dirty="0" smtClean="0"/>
          </a:p>
          <a:p>
            <a:pPr eaLnBrk="1" hangingPunct="1">
              <a:buFont typeface="Wingdings" pitchFamily="2" charset="2"/>
              <a:buNone/>
              <a:defRPr/>
            </a:pPr>
            <a:r>
              <a:rPr lang="en-US" sz="3200" dirty="0" smtClean="0"/>
              <a:t>   Do you think they can they just get rid of their condition instantly by wanting to?</a:t>
            </a:r>
          </a:p>
        </p:txBody>
      </p:sp>
      <p:pic>
        <p:nvPicPr>
          <p:cNvPr id="5" name="Content Placeholder 4" descr="Pink%20And%20Purple%20Flowers.jpg"/>
          <p:cNvPicPr>
            <a:picLocks noGrp="1" noChangeAspect="1"/>
          </p:cNvPicPr>
          <p:nvPr>
            <p:ph sz="quarter" idx="14"/>
          </p:nvPr>
        </p:nvPicPr>
        <p:blipFill>
          <a:blip r:embed="rId2" cstate="print"/>
          <a:stretch>
            <a:fillRect/>
          </a:stretch>
        </p:blipFill>
        <p:spPr>
          <a:xfrm>
            <a:off x="5638800" y="3505200"/>
            <a:ext cx="3352800" cy="2514600"/>
          </a:xfrm>
          <a:ln w="76200">
            <a:solidFill>
              <a:schemeClr val="bg2">
                <a:lumMod val="75000"/>
              </a:schemeClr>
            </a:solidFill>
          </a:ln>
          <a:effectLst>
            <a:softEdge rad="635000"/>
          </a:effectLst>
        </p:spPr>
      </p:pic>
    </p:spTree>
    <p:extLst>
      <p:ext uri="{BB962C8B-B14F-4D97-AF65-F5344CB8AC3E}">
        <p14:creationId xmlns:p14="http://schemas.microsoft.com/office/powerpoint/2010/main" val="286800066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endParaRPr lang="en-US" dirty="0"/>
          </a:p>
        </p:txBody>
      </p:sp>
      <p:sp>
        <p:nvSpPr>
          <p:cNvPr id="3" name="Content Placeholder 2"/>
          <p:cNvSpPr>
            <a:spLocks noGrp="1"/>
          </p:cNvSpPr>
          <p:nvPr>
            <p:ph sz="quarter" idx="13"/>
          </p:nvPr>
        </p:nvSpPr>
        <p:spPr>
          <a:xfrm>
            <a:off x="457200" y="1295400"/>
            <a:ext cx="8305800" cy="4267200"/>
          </a:xfrm>
        </p:spPr>
        <p:txBody>
          <a:bodyPr>
            <a:noAutofit/>
          </a:bodyPr>
          <a:lstStyle/>
          <a:p>
            <a:r>
              <a:rPr lang="en-US" sz="3200" dirty="0" smtClean="0"/>
              <a:t>Of course not! - People with illnesses can’t snap their fingers and make it all go away, and they can’t simply “pull themselves up by their bootstraps” and suddenly be well.</a:t>
            </a:r>
          </a:p>
          <a:p>
            <a:r>
              <a:rPr lang="en-US" sz="3200" dirty="0" smtClean="0"/>
              <a:t>It is the same with psychiatric illnesses – It usually takes some time to recover.</a:t>
            </a:r>
          </a:p>
        </p:txBody>
      </p:sp>
    </p:spTree>
    <p:extLst>
      <p:ext uri="{BB962C8B-B14F-4D97-AF65-F5344CB8AC3E}">
        <p14:creationId xmlns:p14="http://schemas.microsoft.com/office/powerpoint/2010/main" val="258900344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3"/>
          <p:cNvSpPr>
            <a:spLocks noGrp="1" noChangeArrowheads="1"/>
          </p:cNvSpPr>
          <p:nvPr>
            <p:ph idx="1"/>
          </p:nvPr>
        </p:nvSpPr>
        <p:spPr>
          <a:xfrm>
            <a:off x="762000" y="2971800"/>
            <a:ext cx="7772400" cy="2620963"/>
          </a:xfrm>
          <a:ln w="76200">
            <a:solidFill>
              <a:schemeClr val="bg2">
                <a:lumMod val="75000"/>
              </a:schemeClr>
            </a:solidFill>
          </a:ln>
        </p:spPr>
        <p:txBody>
          <a:bodyPr/>
          <a:lstStyle/>
          <a:p>
            <a:pPr eaLnBrk="1" hangingPunct="1">
              <a:buFont typeface="Wingdings" pitchFamily="2" charset="2"/>
              <a:buNone/>
              <a:defRPr/>
            </a:pPr>
            <a:r>
              <a:rPr lang="en-US" dirty="0" smtClean="0"/>
              <a:t>   </a:t>
            </a:r>
            <a:r>
              <a:rPr lang="en-US" sz="4400" dirty="0" smtClean="0"/>
              <a:t>Young people and children don’t suffer from mental health problems.</a:t>
            </a:r>
            <a:r>
              <a:rPr lang="en-US" dirty="0" smtClean="0"/>
              <a:t> </a:t>
            </a:r>
          </a:p>
        </p:txBody>
      </p:sp>
      <p:pic>
        <p:nvPicPr>
          <p:cNvPr id="36867" name="Picture 4" descr="310068797_09f3d19162"/>
          <p:cNvPicPr>
            <a:picLocks noChangeAspect="1" noChangeArrowheads="1"/>
          </p:cNvPicPr>
          <p:nvPr/>
        </p:nvPicPr>
        <p:blipFill>
          <a:blip r:embed="rId2" cstate="print"/>
          <a:srcRect/>
          <a:stretch>
            <a:fillRect/>
          </a:stretch>
        </p:blipFill>
        <p:spPr bwMode="auto">
          <a:xfrm>
            <a:off x="2133600" y="762000"/>
            <a:ext cx="1462088" cy="1800225"/>
          </a:xfrm>
          <a:prstGeom prst="rect">
            <a:avLst/>
          </a:prstGeom>
          <a:noFill/>
          <a:ln w="76200">
            <a:solidFill>
              <a:schemeClr val="bg2">
                <a:lumMod val="75000"/>
              </a:schemeClr>
            </a:solidFill>
            <a:miter lim="800000"/>
            <a:headEnd/>
            <a:tailEnd/>
          </a:ln>
        </p:spPr>
      </p:pic>
      <p:sp>
        <p:nvSpPr>
          <p:cNvPr id="50181" name="Rectangle 5"/>
          <p:cNvSpPr>
            <a:spLocks noRot="1" noChangeArrowheads="1"/>
          </p:cNvSpPr>
          <p:nvPr/>
        </p:nvSpPr>
        <p:spPr bwMode="auto">
          <a:xfrm>
            <a:off x="3657600" y="1219200"/>
            <a:ext cx="3733800" cy="1143000"/>
          </a:xfrm>
          <a:prstGeom prst="rect">
            <a:avLst/>
          </a:prstGeom>
          <a:noFill/>
          <a:ln w="76200">
            <a:solidFill>
              <a:schemeClr val="bg2">
                <a:lumMod val="75000"/>
              </a:schemeClr>
            </a:solidFill>
            <a:miter lim="800000"/>
            <a:headEnd/>
            <a:tailEnd/>
          </a:ln>
          <a:effectLst/>
        </p:spPr>
        <p:txBody>
          <a:bodyPr anchor="ctr"/>
          <a:lstStyle/>
          <a:p>
            <a:pPr eaLnBrk="1" hangingPunct="1">
              <a:defRPr/>
            </a:pPr>
            <a:r>
              <a:rPr lang="en-US" sz="4800" b="1" dirty="0">
                <a:solidFill>
                  <a:schemeClr val="accent2"/>
                </a:solidFill>
                <a:effectLst>
                  <a:outerShdw blurRad="38100" dist="38100" dir="2700000" algn="tl">
                    <a:srgbClr val="000000"/>
                  </a:outerShdw>
                </a:effectLst>
              </a:rPr>
              <a:t>MYTH</a:t>
            </a:r>
          </a:p>
        </p:txBody>
      </p:sp>
    </p:spTree>
    <p:extLst>
      <p:ext uri="{BB962C8B-B14F-4D97-AF65-F5344CB8AC3E}">
        <p14:creationId xmlns:p14="http://schemas.microsoft.com/office/powerpoint/2010/main" val="384379943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3"/>
          <p:cNvSpPr>
            <a:spLocks noGrp="1" noChangeArrowheads="1"/>
          </p:cNvSpPr>
          <p:nvPr>
            <p:ph idx="1"/>
          </p:nvPr>
        </p:nvSpPr>
        <p:spPr>
          <a:xfrm>
            <a:off x="457200" y="2743200"/>
            <a:ext cx="8229600" cy="3382963"/>
          </a:xfrm>
          <a:ln w="76200">
            <a:solidFill>
              <a:schemeClr val="bg2">
                <a:lumMod val="75000"/>
              </a:schemeClr>
            </a:solidFill>
          </a:ln>
        </p:spPr>
        <p:txBody>
          <a:bodyPr>
            <a:normAutofit fontScale="92500" lnSpcReduction="10000"/>
          </a:bodyPr>
          <a:lstStyle/>
          <a:p>
            <a:pPr eaLnBrk="1" hangingPunct="1">
              <a:buFont typeface="Wingdings" pitchFamily="2" charset="2"/>
              <a:buNone/>
              <a:defRPr/>
            </a:pPr>
            <a:r>
              <a:rPr lang="en-US" sz="4000" dirty="0" smtClean="0"/>
              <a:t>  More than 6 million young people in America may suffer from a mental health disorder. Those illnesses can severely disrupt their ability to function at home, in school, or in their community. </a:t>
            </a:r>
          </a:p>
        </p:txBody>
      </p:sp>
      <p:pic>
        <p:nvPicPr>
          <p:cNvPr id="37891" name="Picture 4" descr="0609052158501purple_daisy_thumbnail1_t"/>
          <p:cNvPicPr>
            <a:picLocks noChangeAspect="1" noChangeArrowheads="1"/>
          </p:cNvPicPr>
          <p:nvPr/>
        </p:nvPicPr>
        <p:blipFill>
          <a:blip r:embed="rId2" cstate="print"/>
          <a:srcRect/>
          <a:stretch>
            <a:fillRect/>
          </a:stretch>
        </p:blipFill>
        <p:spPr bwMode="auto">
          <a:xfrm>
            <a:off x="1828800" y="838200"/>
            <a:ext cx="2000250" cy="1590675"/>
          </a:xfrm>
          <a:prstGeom prst="rect">
            <a:avLst/>
          </a:prstGeom>
          <a:noFill/>
          <a:ln w="76200">
            <a:solidFill>
              <a:schemeClr val="bg2">
                <a:lumMod val="75000"/>
              </a:schemeClr>
            </a:solidFill>
            <a:miter lim="800000"/>
            <a:headEnd/>
            <a:tailEnd/>
          </a:ln>
        </p:spPr>
      </p:pic>
      <p:sp>
        <p:nvSpPr>
          <p:cNvPr id="71685" name="Rectangle 5"/>
          <p:cNvSpPr>
            <a:spLocks noRot="1" noChangeArrowheads="1"/>
          </p:cNvSpPr>
          <p:nvPr/>
        </p:nvSpPr>
        <p:spPr bwMode="auto">
          <a:xfrm>
            <a:off x="3886200" y="1066800"/>
            <a:ext cx="3048000" cy="1143000"/>
          </a:xfrm>
          <a:prstGeom prst="rect">
            <a:avLst/>
          </a:prstGeom>
          <a:noFill/>
          <a:ln w="76200">
            <a:solidFill>
              <a:schemeClr val="bg2">
                <a:lumMod val="75000"/>
              </a:schemeClr>
            </a:solidFill>
            <a:miter lim="800000"/>
            <a:headEnd/>
            <a:tailEnd/>
          </a:ln>
          <a:effectLst/>
        </p:spPr>
        <p:txBody>
          <a:bodyPr anchor="ctr"/>
          <a:lstStyle/>
          <a:p>
            <a:pPr eaLnBrk="1" hangingPunct="1">
              <a:defRPr/>
            </a:pPr>
            <a:r>
              <a:rPr lang="en-US" sz="4800" b="1" dirty="0">
                <a:solidFill>
                  <a:schemeClr val="tx2"/>
                </a:solidFill>
                <a:effectLst>
                  <a:outerShdw blurRad="38100" dist="38100" dir="2700000" algn="tl">
                    <a:srgbClr val="000000"/>
                  </a:outerShdw>
                </a:effectLst>
              </a:rPr>
              <a:t>FACT</a:t>
            </a:r>
          </a:p>
        </p:txBody>
      </p:sp>
    </p:spTree>
    <p:extLst>
      <p:ext uri="{BB962C8B-B14F-4D97-AF65-F5344CB8AC3E}">
        <p14:creationId xmlns:p14="http://schemas.microsoft.com/office/powerpoint/2010/main" val="37869840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rrowheads="1"/>
          </p:cNvSpPr>
          <p:nvPr>
            <p:ph type="title"/>
          </p:nvPr>
        </p:nvSpPr>
        <p:spPr>
          <a:xfrm>
            <a:off x="4114800" y="609600"/>
            <a:ext cx="4495800" cy="5410200"/>
          </a:xfrm>
          <a:ln w="76200">
            <a:solidFill>
              <a:schemeClr val="bg2">
                <a:lumMod val="75000"/>
              </a:schemeClr>
            </a:solidFill>
          </a:ln>
        </p:spPr>
        <p:txBody>
          <a:bodyPr/>
          <a:lstStyle/>
          <a:p>
            <a:pPr eaLnBrk="1" hangingPunct="1">
              <a:defRPr/>
            </a:pPr>
            <a:r>
              <a:rPr lang="en-US" sz="4400" b="0" dirty="0" smtClean="0">
                <a:solidFill>
                  <a:schemeClr val="tx1"/>
                </a:solidFill>
                <a:latin typeface="+mn-lt"/>
              </a:rPr>
              <a:t>Although progress is being made to remove the negative stigma many people have about mental </a:t>
            </a:r>
            <a:r>
              <a:rPr lang="en-US" sz="4400" dirty="0">
                <a:latin typeface="+mn-lt"/>
              </a:rPr>
              <a:t>i</a:t>
            </a:r>
            <a:r>
              <a:rPr lang="en-US" sz="4400" b="0" dirty="0" smtClean="0">
                <a:solidFill>
                  <a:schemeClr val="tx1"/>
                </a:solidFill>
                <a:latin typeface="+mn-lt"/>
              </a:rPr>
              <a:t>llness…….</a:t>
            </a:r>
          </a:p>
        </p:txBody>
      </p:sp>
      <p:pic>
        <p:nvPicPr>
          <p:cNvPr id="6147" name="Picture 6" descr="purple-flower"/>
          <p:cNvPicPr>
            <a:picLocks noChangeAspect="1" noChangeArrowheads="1"/>
          </p:cNvPicPr>
          <p:nvPr/>
        </p:nvPicPr>
        <p:blipFill>
          <a:blip r:embed="rId2" cstate="print"/>
          <a:srcRect/>
          <a:stretch>
            <a:fillRect/>
          </a:stretch>
        </p:blipFill>
        <p:spPr bwMode="auto">
          <a:xfrm>
            <a:off x="816077" y="2819400"/>
            <a:ext cx="3519488" cy="3148013"/>
          </a:xfrm>
          <a:prstGeom prst="rect">
            <a:avLst/>
          </a:prstGeom>
          <a:noFill/>
          <a:ln w="76200">
            <a:solidFill>
              <a:schemeClr val="bg2">
                <a:lumMod val="75000"/>
              </a:schemeClr>
            </a:solidFill>
            <a:miter lim="800000"/>
            <a:headEnd/>
            <a:tailEnd/>
          </a:ln>
          <a:effectLst>
            <a:softEdge rad="635000"/>
          </a:effectLst>
        </p:spPr>
      </p:pic>
    </p:spTree>
    <p:extLst>
      <p:ext uri="{BB962C8B-B14F-4D97-AF65-F5344CB8AC3E}">
        <p14:creationId xmlns:p14="http://schemas.microsoft.com/office/powerpoint/2010/main" val="275713719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Rectangle 3"/>
          <p:cNvSpPr>
            <a:spLocks noGrp="1" noChangeArrowheads="1"/>
          </p:cNvSpPr>
          <p:nvPr>
            <p:ph idx="1"/>
          </p:nvPr>
        </p:nvSpPr>
        <p:spPr>
          <a:xfrm>
            <a:off x="533400" y="2971800"/>
            <a:ext cx="7772400" cy="2468563"/>
          </a:xfrm>
          <a:ln w="76200">
            <a:solidFill>
              <a:schemeClr val="bg2">
                <a:lumMod val="75000"/>
              </a:schemeClr>
            </a:solidFill>
          </a:ln>
        </p:spPr>
        <p:txBody>
          <a:bodyPr/>
          <a:lstStyle/>
          <a:p>
            <a:pPr eaLnBrk="1" hangingPunct="1">
              <a:buFont typeface="Wingdings" pitchFamily="2" charset="2"/>
              <a:buNone/>
              <a:defRPr/>
            </a:pPr>
            <a:r>
              <a:rPr lang="en-US" sz="4400" dirty="0" smtClean="0"/>
              <a:t>   If a person has a mental illness, it is a sign of weakness – it’s their fault.</a:t>
            </a:r>
          </a:p>
        </p:txBody>
      </p:sp>
      <p:pic>
        <p:nvPicPr>
          <p:cNvPr id="38915" name="Picture 4" descr="310068797_09f3d19162"/>
          <p:cNvPicPr>
            <a:picLocks noChangeAspect="1" noChangeArrowheads="1"/>
          </p:cNvPicPr>
          <p:nvPr/>
        </p:nvPicPr>
        <p:blipFill>
          <a:blip r:embed="rId2" cstate="print"/>
          <a:srcRect/>
          <a:stretch>
            <a:fillRect/>
          </a:stretch>
        </p:blipFill>
        <p:spPr bwMode="auto">
          <a:xfrm>
            <a:off x="2057400" y="762000"/>
            <a:ext cx="1462088" cy="1800225"/>
          </a:xfrm>
          <a:prstGeom prst="rect">
            <a:avLst/>
          </a:prstGeom>
          <a:noFill/>
          <a:ln w="76200">
            <a:solidFill>
              <a:schemeClr val="bg2">
                <a:lumMod val="75000"/>
              </a:schemeClr>
            </a:solidFill>
            <a:miter lim="800000"/>
            <a:headEnd/>
            <a:tailEnd/>
          </a:ln>
        </p:spPr>
      </p:pic>
      <p:sp>
        <p:nvSpPr>
          <p:cNvPr id="72709" name="Rectangle 5"/>
          <p:cNvSpPr>
            <a:spLocks noRot="1" noChangeArrowheads="1"/>
          </p:cNvSpPr>
          <p:nvPr/>
        </p:nvSpPr>
        <p:spPr bwMode="auto">
          <a:xfrm>
            <a:off x="3581400" y="1219200"/>
            <a:ext cx="3733800" cy="1143000"/>
          </a:xfrm>
          <a:prstGeom prst="rect">
            <a:avLst/>
          </a:prstGeom>
          <a:noFill/>
          <a:ln w="76200">
            <a:solidFill>
              <a:schemeClr val="bg2">
                <a:lumMod val="75000"/>
              </a:schemeClr>
            </a:solidFill>
            <a:miter lim="800000"/>
            <a:headEnd/>
            <a:tailEnd/>
          </a:ln>
          <a:effectLst/>
        </p:spPr>
        <p:txBody>
          <a:bodyPr anchor="ctr"/>
          <a:lstStyle/>
          <a:p>
            <a:pPr eaLnBrk="1" hangingPunct="1">
              <a:defRPr/>
            </a:pPr>
            <a:r>
              <a:rPr lang="en-US" sz="4800" b="1" dirty="0">
                <a:solidFill>
                  <a:schemeClr val="accent2"/>
                </a:solidFill>
                <a:effectLst>
                  <a:outerShdw blurRad="38100" dist="38100" dir="2700000" algn="tl">
                    <a:srgbClr val="000000"/>
                  </a:outerShdw>
                </a:effectLst>
              </a:rPr>
              <a:t>MYTH</a:t>
            </a:r>
          </a:p>
        </p:txBody>
      </p:sp>
    </p:spTree>
    <p:extLst>
      <p:ext uri="{BB962C8B-B14F-4D97-AF65-F5344CB8AC3E}">
        <p14:creationId xmlns:p14="http://schemas.microsoft.com/office/powerpoint/2010/main" val="146072962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Rectangle 3"/>
          <p:cNvSpPr>
            <a:spLocks noGrp="1" noChangeArrowheads="1"/>
          </p:cNvSpPr>
          <p:nvPr>
            <p:ph idx="1"/>
          </p:nvPr>
        </p:nvSpPr>
        <p:spPr>
          <a:xfrm>
            <a:off x="457200" y="2286000"/>
            <a:ext cx="8229600" cy="4191000"/>
          </a:xfrm>
          <a:ln w="76200">
            <a:solidFill>
              <a:schemeClr val="bg2">
                <a:lumMod val="75000"/>
              </a:schemeClr>
            </a:solidFill>
          </a:ln>
        </p:spPr>
        <p:txBody>
          <a:bodyPr>
            <a:noAutofit/>
          </a:bodyPr>
          <a:lstStyle/>
          <a:p>
            <a:pPr eaLnBrk="1" hangingPunct="1">
              <a:lnSpc>
                <a:spcPct val="90000"/>
              </a:lnSpc>
              <a:defRPr/>
            </a:pPr>
            <a:r>
              <a:rPr lang="en-US" sz="3200" dirty="0" smtClean="0"/>
              <a:t>Psychiatric illness is no one’s fault, anymore than heart disease or diabetes is a person’s fault.  </a:t>
            </a:r>
          </a:p>
          <a:p>
            <a:pPr eaLnBrk="1" hangingPunct="1">
              <a:lnSpc>
                <a:spcPct val="90000"/>
              </a:lnSpc>
              <a:defRPr/>
            </a:pPr>
            <a:r>
              <a:rPr lang="en-US" sz="3200" dirty="0" smtClean="0"/>
              <a:t>Mental illnesses are NOT conditions that people choose to have or not have.  </a:t>
            </a:r>
          </a:p>
          <a:p>
            <a:pPr eaLnBrk="1" hangingPunct="1">
              <a:lnSpc>
                <a:spcPct val="90000"/>
              </a:lnSpc>
              <a:defRPr/>
            </a:pPr>
            <a:r>
              <a:rPr lang="en-US" sz="3200" dirty="0" smtClean="0"/>
              <a:t>Mental illnesses are  not a choice.  No one should have to feel ashamed of this condition any more than any other medical condition. </a:t>
            </a:r>
          </a:p>
        </p:txBody>
      </p:sp>
      <p:pic>
        <p:nvPicPr>
          <p:cNvPr id="39939" name="Picture 4" descr="0609052158501purple_daisy_thumbnail1_t"/>
          <p:cNvPicPr>
            <a:picLocks noChangeAspect="1" noChangeArrowheads="1"/>
          </p:cNvPicPr>
          <p:nvPr/>
        </p:nvPicPr>
        <p:blipFill>
          <a:blip r:embed="rId2" cstate="print"/>
          <a:srcRect/>
          <a:stretch>
            <a:fillRect/>
          </a:stretch>
        </p:blipFill>
        <p:spPr bwMode="auto">
          <a:xfrm>
            <a:off x="2209800" y="381000"/>
            <a:ext cx="2000250" cy="1590675"/>
          </a:xfrm>
          <a:prstGeom prst="rect">
            <a:avLst/>
          </a:prstGeom>
          <a:noFill/>
          <a:ln w="76200">
            <a:solidFill>
              <a:schemeClr val="bg2">
                <a:lumMod val="75000"/>
              </a:schemeClr>
            </a:solidFill>
            <a:miter lim="800000"/>
            <a:headEnd/>
            <a:tailEnd/>
          </a:ln>
        </p:spPr>
      </p:pic>
      <p:sp>
        <p:nvSpPr>
          <p:cNvPr id="74757" name="Rectangle 5"/>
          <p:cNvSpPr>
            <a:spLocks noRot="1" noChangeArrowheads="1"/>
          </p:cNvSpPr>
          <p:nvPr/>
        </p:nvSpPr>
        <p:spPr bwMode="auto">
          <a:xfrm>
            <a:off x="4267200" y="685800"/>
            <a:ext cx="3048000" cy="1143000"/>
          </a:xfrm>
          <a:prstGeom prst="rect">
            <a:avLst/>
          </a:prstGeom>
          <a:noFill/>
          <a:ln w="76200">
            <a:solidFill>
              <a:schemeClr val="bg2">
                <a:lumMod val="75000"/>
              </a:schemeClr>
            </a:solidFill>
            <a:miter lim="800000"/>
            <a:headEnd/>
            <a:tailEnd/>
          </a:ln>
          <a:effectLst/>
        </p:spPr>
        <p:txBody>
          <a:bodyPr anchor="ctr"/>
          <a:lstStyle/>
          <a:p>
            <a:pPr eaLnBrk="1" hangingPunct="1">
              <a:defRPr/>
            </a:pPr>
            <a:r>
              <a:rPr lang="en-US" sz="4800" b="1" dirty="0">
                <a:solidFill>
                  <a:schemeClr val="tx2"/>
                </a:solidFill>
                <a:effectLst>
                  <a:outerShdw blurRad="38100" dist="38100" dir="2700000" algn="tl">
                    <a:srgbClr val="000000"/>
                  </a:outerShdw>
                </a:effectLst>
              </a:rPr>
              <a:t>FACT</a:t>
            </a:r>
          </a:p>
        </p:txBody>
      </p:sp>
    </p:spTree>
    <p:extLst>
      <p:ext uri="{BB962C8B-B14F-4D97-AF65-F5344CB8AC3E}">
        <p14:creationId xmlns:p14="http://schemas.microsoft.com/office/powerpoint/2010/main" val="310355497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Rectangle 3"/>
          <p:cNvSpPr>
            <a:spLocks noGrp="1" noChangeArrowheads="1"/>
          </p:cNvSpPr>
          <p:nvPr>
            <p:ph idx="1"/>
          </p:nvPr>
        </p:nvSpPr>
        <p:spPr>
          <a:xfrm>
            <a:off x="685800" y="2971800"/>
            <a:ext cx="7848600" cy="2925763"/>
          </a:xfrm>
          <a:ln w="76200">
            <a:solidFill>
              <a:schemeClr val="bg2">
                <a:lumMod val="75000"/>
              </a:schemeClr>
            </a:solidFill>
          </a:ln>
        </p:spPr>
        <p:txBody>
          <a:bodyPr/>
          <a:lstStyle/>
          <a:p>
            <a:pPr eaLnBrk="1" hangingPunct="1">
              <a:buFont typeface="Wingdings" pitchFamily="2" charset="2"/>
              <a:buNone/>
              <a:defRPr/>
            </a:pPr>
            <a:r>
              <a:rPr lang="en-US" sz="4400" dirty="0" smtClean="0"/>
              <a:t>  If a person seeks help for their mental health problem, others will think they are “crazy.”</a:t>
            </a:r>
            <a:r>
              <a:rPr lang="en-US" sz="4000" dirty="0" smtClean="0"/>
              <a:t>  </a:t>
            </a:r>
          </a:p>
        </p:txBody>
      </p:sp>
      <p:pic>
        <p:nvPicPr>
          <p:cNvPr id="40963" name="Picture 4" descr="310068797_09f3d19162"/>
          <p:cNvPicPr>
            <a:picLocks noChangeAspect="1" noChangeArrowheads="1"/>
          </p:cNvPicPr>
          <p:nvPr/>
        </p:nvPicPr>
        <p:blipFill>
          <a:blip r:embed="rId2" cstate="print"/>
          <a:srcRect/>
          <a:stretch>
            <a:fillRect/>
          </a:stretch>
        </p:blipFill>
        <p:spPr bwMode="auto">
          <a:xfrm>
            <a:off x="1905000" y="838200"/>
            <a:ext cx="1462088" cy="1800225"/>
          </a:xfrm>
          <a:prstGeom prst="rect">
            <a:avLst/>
          </a:prstGeom>
          <a:noFill/>
          <a:ln w="76200">
            <a:solidFill>
              <a:schemeClr val="bg2">
                <a:lumMod val="75000"/>
              </a:schemeClr>
            </a:solidFill>
            <a:miter lim="800000"/>
            <a:headEnd/>
            <a:tailEnd/>
          </a:ln>
        </p:spPr>
      </p:pic>
      <p:sp>
        <p:nvSpPr>
          <p:cNvPr id="75781" name="Rectangle 5"/>
          <p:cNvSpPr>
            <a:spLocks noRot="1" noChangeArrowheads="1"/>
          </p:cNvSpPr>
          <p:nvPr/>
        </p:nvSpPr>
        <p:spPr bwMode="auto">
          <a:xfrm>
            <a:off x="3429000" y="1143000"/>
            <a:ext cx="3733800" cy="1143000"/>
          </a:xfrm>
          <a:prstGeom prst="rect">
            <a:avLst/>
          </a:prstGeom>
          <a:noFill/>
          <a:ln w="76200">
            <a:solidFill>
              <a:schemeClr val="bg2">
                <a:lumMod val="75000"/>
              </a:schemeClr>
            </a:solidFill>
            <a:miter lim="800000"/>
            <a:headEnd/>
            <a:tailEnd/>
          </a:ln>
          <a:effectLst/>
        </p:spPr>
        <p:txBody>
          <a:bodyPr anchor="ctr"/>
          <a:lstStyle/>
          <a:p>
            <a:pPr eaLnBrk="1" hangingPunct="1">
              <a:defRPr/>
            </a:pPr>
            <a:r>
              <a:rPr lang="en-US" sz="4800" b="1" dirty="0">
                <a:solidFill>
                  <a:schemeClr val="accent2"/>
                </a:solidFill>
                <a:effectLst>
                  <a:outerShdw blurRad="38100" dist="38100" dir="2700000" algn="tl">
                    <a:srgbClr val="000000"/>
                  </a:outerShdw>
                </a:effectLst>
              </a:rPr>
              <a:t>MYTH</a:t>
            </a:r>
          </a:p>
        </p:txBody>
      </p:sp>
    </p:spTree>
    <p:extLst>
      <p:ext uri="{BB962C8B-B14F-4D97-AF65-F5344CB8AC3E}">
        <p14:creationId xmlns:p14="http://schemas.microsoft.com/office/powerpoint/2010/main" val="272594046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Rectangle 3"/>
          <p:cNvSpPr>
            <a:spLocks noGrp="1" noChangeArrowheads="1"/>
          </p:cNvSpPr>
          <p:nvPr>
            <p:ph idx="1"/>
          </p:nvPr>
        </p:nvSpPr>
        <p:spPr>
          <a:xfrm>
            <a:off x="457200" y="2819400"/>
            <a:ext cx="8229600" cy="3733800"/>
          </a:xfrm>
        </p:spPr>
        <p:txBody>
          <a:bodyPr>
            <a:normAutofit/>
          </a:bodyPr>
          <a:lstStyle/>
          <a:p>
            <a:pPr eaLnBrk="1" hangingPunct="1">
              <a:lnSpc>
                <a:spcPct val="80000"/>
              </a:lnSpc>
              <a:defRPr/>
            </a:pPr>
            <a:r>
              <a:rPr lang="en-US" sz="3200" dirty="0" smtClean="0"/>
              <a:t>No one should delay getting treatment for a mental health problem. </a:t>
            </a:r>
          </a:p>
          <a:p>
            <a:pPr eaLnBrk="1" hangingPunct="1">
              <a:lnSpc>
                <a:spcPct val="80000"/>
              </a:lnSpc>
              <a:defRPr/>
            </a:pPr>
            <a:r>
              <a:rPr lang="en-US" sz="3200" dirty="0" smtClean="0"/>
              <a:t>Some people worry that others will avoid them if they seek treatment for their mental illness.</a:t>
            </a:r>
          </a:p>
          <a:p>
            <a:pPr eaLnBrk="1" hangingPunct="1">
              <a:lnSpc>
                <a:spcPct val="80000"/>
              </a:lnSpc>
              <a:defRPr/>
            </a:pPr>
            <a:r>
              <a:rPr lang="en-US" sz="3200" dirty="0" smtClean="0"/>
              <a:t>Early treatment can produce better results.</a:t>
            </a:r>
          </a:p>
          <a:p>
            <a:pPr eaLnBrk="1" hangingPunct="1">
              <a:lnSpc>
                <a:spcPct val="80000"/>
              </a:lnSpc>
              <a:defRPr/>
            </a:pPr>
            <a:r>
              <a:rPr lang="en-US" sz="3200" dirty="0" smtClean="0"/>
              <a:t>Seeking help is a sign of strength, not weakness. </a:t>
            </a:r>
          </a:p>
        </p:txBody>
      </p:sp>
      <p:sp>
        <p:nvSpPr>
          <p:cNvPr id="76802" name="Rectangle 2"/>
          <p:cNvSpPr>
            <a:spLocks noGrp="1" noRot="1" noChangeArrowheads="1"/>
          </p:cNvSpPr>
          <p:nvPr>
            <p:ph type="title"/>
          </p:nvPr>
        </p:nvSpPr>
        <p:spPr>
          <a:xfrm>
            <a:off x="2895600" y="1143000"/>
            <a:ext cx="2667000" cy="1143000"/>
          </a:xfrm>
          <a:ln w="76200">
            <a:solidFill>
              <a:schemeClr val="bg1"/>
            </a:solidFill>
          </a:ln>
        </p:spPr>
        <p:txBody>
          <a:bodyPr/>
          <a:lstStyle/>
          <a:p>
            <a:pPr eaLnBrk="1" hangingPunct="1">
              <a:defRPr/>
            </a:pPr>
            <a:r>
              <a:rPr lang="en-US" smtClean="0"/>
              <a:t>FACT</a:t>
            </a:r>
          </a:p>
        </p:txBody>
      </p:sp>
      <p:pic>
        <p:nvPicPr>
          <p:cNvPr id="41988" name="Picture 4" descr="0609052158501purple_daisy_thumbnail1_t"/>
          <p:cNvPicPr>
            <a:picLocks noChangeAspect="1" noChangeArrowheads="1"/>
          </p:cNvPicPr>
          <p:nvPr/>
        </p:nvPicPr>
        <p:blipFill>
          <a:blip r:embed="rId2" cstate="print"/>
          <a:srcRect/>
          <a:stretch>
            <a:fillRect/>
          </a:stretch>
        </p:blipFill>
        <p:spPr bwMode="auto">
          <a:xfrm>
            <a:off x="762000" y="609600"/>
            <a:ext cx="2000250" cy="1590675"/>
          </a:xfrm>
          <a:prstGeom prst="rect">
            <a:avLst/>
          </a:prstGeom>
          <a:noFill/>
          <a:ln w="76200">
            <a:solidFill>
              <a:schemeClr val="bg1"/>
            </a:solidFill>
            <a:miter lim="800000"/>
            <a:headEnd/>
            <a:tailEnd/>
          </a:ln>
        </p:spPr>
      </p:pic>
    </p:spTree>
    <p:extLst>
      <p:ext uri="{BB962C8B-B14F-4D97-AF65-F5344CB8AC3E}">
        <p14:creationId xmlns:p14="http://schemas.microsoft.com/office/powerpoint/2010/main" val="366746514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Rectangle 3"/>
          <p:cNvSpPr>
            <a:spLocks noGrp="1" noChangeArrowheads="1"/>
          </p:cNvSpPr>
          <p:nvPr>
            <p:ph idx="1"/>
          </p:nvPr>
        </p:nvSpPr>
        <p:spPr>
          <a:xfrm>
            <a:off x="609600" y="2895600"/>
            <a:ext cx="8229600" cy="2590800"/>
          </a:xfrm>
          <a:ln w="76200">
            <a:solidFill>
              <a:schemeClr val="bg2">
                <a:lumMod val="75000"/>
              </a:schemeClr>
            </a:solidFill>
          </a:ln>
        </p:spPr>
        <p:txBody>
          <a:bodyPr/>
          <a:lstStyle/>
          <a:p>
            <a:pPr eaLnBrk="1" hangingPunct="1">
              <a:lnSpc>
                <a:spcPct val="90000"/>
              </a:lnSpc>
              <a:defRPr/>
            </a:pPr>
            <a:endParaRPr lang="en-US" sz="2800" dirty="0" smtClean="0"/>
          </a:p>
          <a:p>
            <a:pPr eaLnBrk="1" hangingPunct="1">
              <a:lnSpc>
                <a:spcPct val="90000"/>
              </a:lnSpc>
              <a:buFont typeface="Wingdings" pitchFamily="2" charset="2"/>
              <a:buNone/>
              <a:defRPr/>
            </a:pPr>
            <a:r>
              <a:rPr lang="en-US" sz="4400" dirty="0" smtClean="0"/>
              <a:t>   Most people with mental illness are homeless or in mental hospitals. </a:t>
            </a:r>
          </a:p>
        </p:txBody>
      </p:sp>
      <p:pic>
        <p:nvPicPr>
          <p:cNvPr id="43011" name="Picture 4" descr="310068797_09f3d19162"/>
          <p:cNvPicPr>
            <a:picLocks noChangeAspect="1" noChangeArrowheads="1"/>
          </p:cNvPicPr>
          <p:nvPr/>
        </p:nvPicPr>
        <p:blipFill>
          <a:blip r:embed="rId2" cstate="print"/>
          <a:srcRect/>
          <a:stretch>
            <a:fillRect/>
          </a:stretch>
        </p:blipFill>
        <p:spPr bwMode="auto">
          <a:xfrm>
            <a:off x="1752600" y="762000"/>
            <a:ext cx="1462088" cy="1800225"/>
          </a:xfrm>
          <a:prstGeom prst="rect">
            <a:avLst/>
          </a:prstGeom>
          <a:noFill/>
          <a:ln w="76200">
            <a:solidFill>
              <a:schemeClr val="bg2">
                <a:lumMod val="75000"/>
              </a:schemeClr>
            </a:solidFill>
            <a:miter lim="800000"/>
            <a:headEnd/>
            <a:tailEnd/>
          </a:ln>
        </p:spPr>
      </p:pic>
      <p:sp>
        <p:nvSpPr>
          <p:cNvPr id="77829" name="Rectangle 5"/>
          <p:cNvSpPr>
            <a:spLocks noRot="1" noChangeArrowheads="1"/>
          </p:cNvSpPr>
          <p:nvPr/>
        </p:nvSpPr>
        <p:spPr bwMode="auto">
          <a:xfrm>
            <a:off x="3276600" y="1143000"/>
            <a:ext cx="3733800" cy="1143000"/>
          </a:xfrm>
          <a:prstGeom prst="rect">
            <a:avLst/>
          </a:prstGeom>
          <a:noFill/>
          <a:ln w="76200">
            <a:solidFill>
              <a:schemeClr val="bg2">
                <a:lumMod val="75000"/>
              </a:schemeClr>
            </a:solidFill>
            <a:miter lim="800000"/>
            <a:headEnd/>
            <a:tailEnd/>
          </a:ln>
          <a:effectLst/>
        </p:spPr>
        <p:txBody>
          <a:bodyPr anchor="ctr"/>
          <a:lstStyle/>
          <a:p>
            <a:pPr eaLnBrk="1" hangingPunct="1">
              <a:defRPr/>
            </a:pPr>
            <a:r>
              <a:rPr lang="en-US" sz="4800" b="1" dirty="0">
                <a:solidFill>
                  <a:schemeClr val="accent2"/>
                </a:solidFill>
                <a:effectLst>
                  <a:outerShdw blurRad="38100" dist="38100" dir="2700000" algn="tl">
                    <a:srgbClr val="000000"/>
                  </a:outerShdw>
                </a:effectLst>
              </a:rPr>
              <a:t>MYTH</a:t>
            </a:r>
          </a:p>
        </p:txBody>
      </p:sp>
    </p:spTree>
    <p:extLst>
      <p:ext uri="{BB962C8B-B14F-4D97-AF65-F5344CB8AC3E}">
        <p14:creationId xmlns:p14="http://schemas.microsoft.com/office/powerpoint/2010/main" val="263533834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Rectangle 3"/>
          <p:cNvSpPr>
            <a:spLocks noGrp="1" noChangeArrowheads="1"/>
          </p:cNvSpPr>
          <p:nvPr>
            <p:ph idx="1"/>
          </p:nvPr>
        </p:nvSpPr>
        <p:spPr>
          <a:xfrm>
            <a:off x="457200" y="2743200"/>
            <a:ext cx="8229600" cy="3810000"/>
          </a:xfrm>
          <a:ln w="76200">
            <a:solidFill>
              <a:schemeClr val="bg2">
                <a:lumMod val="75000"/>
              </a:schemeClr>
            </a:solidFill>
          </a:ln>
        </p:spPr>
        <p:txBody>
          <a:bodyPr>
            <a:noAutofit/>
          </a:bodyPr>
          <a:lstStyle/>
          <a:p>
            <a:pPr eaLnBrk="1" hangingPunct="1">
              <a:defRPr/>
            </a:pPr>
            <a:r>
              <a:rPr lang="en-US" sz="3200" dirty="0" smtClean="0"/>
              <a:t>Over two-thirds of Americans who have a mental illness live in the community and lead productive lives.  </a:t>
            </a:r>
          </a:p>
          <a:p>
            <a:pPr eaLnBrk="1" hangingPunct="1">
              <a:defRPr/>
            </a:pPr>
            <a:r>
              <a:rPr lang="en-US" sz="3200" dirty="0" smtClean="0"/>
              <a:t>Most people who need hospitalization for a mental illness are only there for brief times to get treatment and are then able to return home…….</a:t>
            </a:r>
          </a:p>
        </p:txBody>
      </p:sp>
      <p:sp>
        <p:nvSpPr>
          <p:cNvPr id="78850" name="Rectangle 2"/>
          <p:cNvSpPr>
            <a:spLocks noGrp="1" noRot="1" noChangeArrowheads="1"/>
          </p:cNvSpPr>
          <p:nvPr>
            <p:ph type="title"/>
          </p:nvPr>
        </p:nvSpPr>
        <p:spPr>
          <a:xfrm>
            <a:off x="3962400" y="1143000"/>
            <a:ext cx="2819400" cy="1143000"/>
          </a:xfrm>
          <a:ln w="76200">
            <a:solidFill>
              <a:schemeClr val="bg2">
                <a:lumMod val="75000"/>
              </a:schemeClr>
            </a:solidFill>
          </a:ln>
        </p:spPr>
        <p:txBody>
          <a:bodyPr/>
          <a:lstStyle/>
          <a:p>
            <a:pPr eaLnBrk="1" hangingPunct="1">
              <a:defRPr/>
            </a:pPr>
            <a:r>
              <a:rPr lang="en-US" dirty="0" smtClean="0"/>
              <a:t>FACT</a:t>
            </a:r>
          </a:p>
        </p:txBody>
      </p:sp>
      <p:pic>
        <p:nvPicPr>
          <p:cNvPr id="44036" name="Picture 4" descr="0609052158501purple_daisy_thumbnail1_t"/>
          <p:cNvPicPr>
            <a:picLocks noChangeAspect="1" noChangeArrowheads="1"/>
          </p:cNvPicPr>
          <p:nvPr/>
        </p:nvPicPr>
        <p:blipFill>
          <a:blip r:embed="rId2" cstate="print"/>
          <a:srcRect/>
          <a:stretch>
            <a:fillRect/>
          </a:stretch>
        </p:blipFill>
        <p:spPr bwMode="auto">
          <a:xfrm>
            <a:off x="1905000" y="914400"/>
            <a:ext cx="2000250" cy="1590675"/>
          </a:xfrm>
          <a:prstGeom prst="rect">
            <a:avLst/>
          </a:prstGeom>
          <a:noFill/>
          <a:ln w="76200">
            <a:solidFill>
              <a:schemeClr val="bg2">
                <a:lumMod val="75000"/>
              </a:schemeClr>
            </a:solidFill>
            <a:miter lim="800000"/>
            <a:headEnd/>
            <a:tailEnd/>
          </a:ln>
        </p:spPr>
      </p:pic>
    </p:spTree>
    <p:extLst>
      <p:ext uri="{BB962C8B-B14F-4D97-AF65-F5344CB8AC3E}">
        <p14:creationId xmlns:p14="http://schemas.microsoft.com/office/powerpoint/2010/main" val="402289532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3"/>
          <p:cNvSpPr>
            <a:spLocks noGrp="1" noChangeArrowheads="1"/>
          </p:cNvSpPr>
          <p:nvPr>
            <p:ph idx="1"/>
          </p:nvPr>
        </p:nvSpPr>
        <p:spPr>
          <a:xfrm>
            <a:off x="1905000" y="685801"/>
            <a:ext cx="6324600" cy="3657599"/>
          </a:xfrm>
          <a:ln w="76200">
            <a:solidFill>
              <a:schemeClr val="bg2">
                <a:lumMod val="75000"/>
              </a:schemeClr>
            </a:solidFill>
          </a:ln>
        </p:spPr>
        <p:txBody>
          <a:bodyPr>
            <a:noAutofit/>
          </a:bodyPr>
          <a:lstStyle/>
          <a:p>
            <a:pPr eaLnBrk="1" hangingPunct="1">
              <a:defRPr/>
            </a:pPr>
            <a:r>
              <a:rPr lang="en-US" sz="3200" dirty="0" smtClean="0"/>
              <a:t>Now is the time to get educated about mental illness.</a:t>
            </a:r>
          </a:p>
          <a:p>
            <a:pPr eaLnBrk="1" hangingPunct="1">
              <a:defRPr/>
            </a:pPr>
            <a:r>
              <a:rPr lang="en-US" sz="3200" dirty="0" smtClean="0"/>
              <a:t>With discussion and education, fears and misconceptions disappear.</a:t>
            </a:r>
          </a:p>
          <a:p>
            <a:pPr eaLnBrk="1" hangingPunct="1">
              <a:defRPr/>
            </a:pPr>
            <a:r>
              <a:rPr lang="en-US" sz="3200" dirty="0" smtClean="0"/>
              <a:t>Education….Creates Understanding. </a:t>
            </a:r>
          </a:p>
        </p:txBody>
      </p:sp>
      <p:sp>
        <p:nvSpPr>
          <p:cNvPr id="51202" name="Rectangle 2"/>
          <p:cNvSpPr>
            <a:spLocks noGrp="1" noRot="1" noChangeArrowheads="1"/>
          </p:cNvSpPr>
          <p:nvPr>
            <p:ph type="title"/>
          </p:nvPr>
        </p:nvSpPr>
        <p:spPr/>
        <p:txBody>
          <a:bodyPr/>
          <a:lstStyle/>
          <a:p>
            <a:pPr algn="l" eaLnBrk="1" hangingPunct="1">
              <a:defRPr/>
            </a:pPr>
            <a:r>
              <a:rPr lang="en-US" sz="4000" dirty="0" smtClean="0"/>
              <a:t>Education is essential</a:t>
            </a:r>
          </a:p>
        </p:txBody>
      </p:sp>
      <p:pic>
        <p:nvPicPr>
          <p:cNvPr id="45060" name="Picture 3" descr="Purple_Petals_by_Aukon.jpg"/>
          <p:cNvPicPr>
            <a:picLocks noChangeAspect="1"/>
          </p:cNvPicPr>
          <p:nvPr/>
        </p:nvPicPr>
        <p:blipFill>
          <a:blip r:embed="rId2" cstate="print"/>
          <a:srcRect/>
          <a:stretch>
            <a:fillRect/>
          </a:stretch>
        </p:blipFill>
        <p:spPr bwMode="auto">
          <a:xfrm>
            <a:off x="6553200" y="4724400"/>
            <a:ext cx="1905000" cy="1905000"/>
          </a:xfrm>
          <a:prstGeom prst="rect">
            <a:avLst/>
          </a:prstGeom>
          <a:noFill/>
          <a:ln w="76200">
            <a:solidFill>
              <a:schemeClr val="bg2">
                <a:lumMod val="75000"/>
              </a:schemeClr>
            </a:solidFill>
            <a:miter lim="800000"/>
            <a:headEnd/>
            <a:tailEnd/>
          </a:ln>
        </p:spPr>
      </p:pic>
    </p:spTree>
    <p:extLst>
      <p:ext uri="{BB962C8B-B14F-4D97-AF65-F5344CB8AC3E}">
        <p14:creationId xmlns:p14="http://schemas.microsoft.com/office/powerpoint/2010/main" val="157932509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Rectangle 3"/>
          <p:cNvSpPr>
            <a:spLocks noGrp="1" noChangeArrowheads="1"/>
          </p:cNvSpPr>
          <p:nvPr>
            <p:ph idx="1"/>
          </p:nvPr>
        </p:nvSpPr>
        <p:spPr>
          <a:xfrm>
            <a:off x="457200" y="1600200"/>
            <a:ext cx="7162800" cy="4134332"/>
          </a:xfrm>
          <a:ln w="76200">
            <a:solidFill>
              <a:schemeClr val="bg2">
                <a:lumMod val="75000"/>
              </a:schemeClr>
            </a:solidFill>
          </a:ln>
        </p:spPr>
        <p:txBody>
          <a:bodyPr>
            <a:noAutofit/>
          </a:bodyPr>
          <a:lstStyle/>
          <a:p>
            <a:pPr eaLnBrk="1" hangingPunct="1">
              <a:defRPr/>
            </a:pPr>
            <a:r>
              <a:rPr lang="en-US" sz="3200" dirty="0" smtClean="0"/>
              <a:t>There is a need for a change in thinking – an understanding that recovery from mental illness is not only possible, it happens all the time.</a:t>
            </a:r>
          </a:p>
          <a:p>
            <a:pPr eaLnBrk="1" hangingPunct="1">
              <a:defRPr/>
            </a:pPr>
            <a:r>
              <a:rPr lang="en-US" sz="3200" dirty="0" smtClean="0"/>
              <a:t>Stigmatizing mental illness undermines recovery from it. </a:t>
            </a:r>
          </a:p>
          <a:p>
            <a:pPr eaLnBrk="1" hangingPunct="1">
              <a:defRPr/>
            </a:pPr>
            <a:r>
              <a:rPr lang="en-US" sz="3200" dirty="0" smtClean="0"/>
              <a:t>A shift in emphasis from mental illness to mental health is needed.</a:t>
            </a:r>
          </a:p>
        </p:txBody>
      </p:sp>
      <p:sp>
        <p:nvSpPr>
          <p:cNvPr id="3" name="Title 2"/>
          <p:cNvSpPr>
            <a:spLocks noGrp="1"/>
          </p:cNvSpPr>
          <p:nvPr>
            <p:ph type="title"/>
          </p:nvPr>
        </p:nvSpPr>
        <p:spPr>
          <a:xfrm>
            <a:off x="304800" y="533400"/>
            <a:ext cx="8458200" cy="914400"/>
          </a:xfrm>
        </p:spPr>
        <p:txBody>
          <a:bodyPr/>
          <a:lstStyle/>
          <a:p>
            <a:pPr>
              <a:defRPr/>
            </a:pPr>
            <a:r>
              <a:rPr lang="en-US" dirty="0" smtClean="0"/>
              <a:t>Recovery and Mental Health</a:t>
            </a:r>
            <a:endParaRPr lang="en-US" dirty="0"/>
          </a:p>
        </p:txBody>
      </p:sp>
      <p:pic>
        <p:nvPicPr>
          <p:cNvPr id="4" name="Picture 5" descr="1QR8000A"/>
          <p:cNvPicPr>
            <a:picLocks noChangeAspect="1" noChangeArrowheads="1"/>
          </p:cNvPicPr>
          <p:nvPr/>
        </p:nvPicPr>
        <p:blipFill>
          <a:blip r:embed="rId2" cstate="print"/>
          <a:srcRect/>
          <a:stretch>
            <a:fillRect/>
          </a:stretch>
        </p:blipFill>
        <p:spPr bwMode="auto">
          <a:xfrm>
            <a:off x="7315200" y="4191000"/>
            <a:ext cx="1339850" cy="1006475"/>
          </a:xfrm>
          <a:prstGeom prst="rect">
            <a:avLst/>
          </a:prstGeom>
          <a:noFill/>
          <a:ln w="76200">
            <a:solidFill>
              <a:schemeClr val="bg1"/>
            </a:solidFill>
            <a:miter lim="800000"/>
            <a:headEnd/>
            <a:tailEnd/>
          </a:ln>
        </p:spPr>
      </p:pic>
    </p:spTree>
    <p:extLst>
      <p:ext uri="{BB962C8B-B14F-4D97-AF65-F5344CB8AC3E}">
        <p14:creationId xmlns:p14="http://schemas.microsoft.com/office/powerpoint/2010/main" val="110320564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Rectangle 3"/>
          <p:cNvSpPr>
            <a:spLocks noGrp="1" noChangeArrowheads="1"/>
          </p:cNvSpPr>
          <p:nvPr>
            <p:ph idx="1"/>
          </p:nvPr>
        </p:nvSpPr>
        <p:spPr>
          <a:xfrm>
            <a:off x="457200" y="990601"/>
            <a:ext cx="8229600" cy="3581400"/>
          </a:xfrm>
          <a:ln w="76200">
            <a:solidFill>
              <a:schemeClr val="bg2">
                <a:lumMod val="75000"/>
              </a:schemeClr>
            </a:solidFill>
          </a:ln>
        </p:spPr>
        <p:txBody>
          <a:bodyPr>
            <a:normAutofit/>
          </a:bodyPr>
          <a:lstStyle/>
          <a:p>
            <a:pPr eaLnBrk="1" hangingPunct="1">
              <a:defRPr/>
            </a:pPr>
            <a:r>
              <a:rPr lang="en-US" sz="3200" dirty="0" smtClean="0"/>
              <a:t>Many organizations are committed to helping people with mental illness, being an advocate for mental health issues, promoting awareness, and providing safe, supportive and compassionate places for treatment.</a:t>
            </a:r>
          </a:p>
        </p:txBody>
      </p:sp>
      <p:pic>
        <p:nvPicPr>
          <p:cNvPr id="47108" name="Picture 3" descr="imagesCA9YLZPT.jpg"/>
          <p:cNvPicPr>
            <a:picLocks noChangeAspect="1"/>
          </p:cNvPicPr>
          <p:nvPr/>
        </p:nvPicPr>
        <p:blipFill>
          <a:blip r:embed="rId2" cstate="print"/>
          <a:srcRect/>
          <a:stretch>
            <a:fillRect/>
          </a:stretch>
        </p:blipFill>
        <p:spPr bwMode="auto">
          <a:xfrm>
            <a:off x="6096000" y="4267200"/>
            <a:ext cx="2562225" cy="1790700"/>
          </a:xfrm>
          <a:prstGeom prst="rect">
            <a:avLst/>
          </a:prstGeom>
          <a:noFill/>
          <a:ln w="76200">
            <a:solidFill>
              <a:schemeClr val="bg2">
                <a:lumMod val="75000"/>
              </a:schemeClr>
            </a:solidFill>
            <a:miter lim="800000"/>
            <a:headEnd/>
            <a:tailEnd/>
          </a:ln>
          <a:effectLst>
            <a:softEdge rad="317500"/>
          </a:effectLst>
        </p:spPr>
      </p:pic>
    </p:spTree>
    <p:extLst>
      <p:ext uri="{BB962C8B-B14F-4D97-AF65-F5344CB8AC3E}">
        <p14:creationId xmlns:p14="http://schemas.microsoft.com/office/powerpoint/2010/main" val="134766526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7" descr="purpleflower50x60"/>
          <p:cNvPicPr>
            <a:picLocks noGrp="1" noChangeAspect="1" noChangeArrowheads="1"/>
          </p:cNvPicPr>
          <p:nvPr>
            <p:ph sz="quarter" idx="13"/>
          </p:nvPr>
        </p:nvPicPr>
        <p:blipFill>
          <a:blip r:embed="rId2" cstate="print"/>
          <a:stretch>
            <a:fillRect/>
          </a:stretch>
        </p:blipFill>
        <p:spPr>
          <a:xfrm>
            <a:off x="1344613" y="991928"/>
            <a:ext cx="3273425" cy="2762770"/>
          </a:xfrm>
          <a:noFill/>
          <a:ln w="76200">
            <a:solidFill>
              <a:schemeClr val="bg2">
                <a:lumMod val="75000"/>
              </a:schemeClr>
            </a:solidFill>
          </a:ln>
          <a:effectLst>
            <a:softEdge rad="635000"/>
          </a:effectLst>
        </p:spPr>
      </p:pic>
      <p:sp>
        <p:nvSpPr>
          <p:cNvPr id="56326" name="Rectangle 6"/>
          <p:cNvSpPr>
            <a:spLocks noGrp="1" noChangeArrowheads="1"/>
          </p:cNvSpPr>
          <p:nvPr>
            <p:ph sz="quarter" idx="14"/>
          </p:nvPr>
        </p:nvSpPr>
        <p:spPr>
          <a:xfrm>
            <a:off x="4800600" y="685800"/>
            <a:ext cx="4038600" cy="4724400"/>
          </a:xfrm>
          <a:ln w="76200">
            <a:solidFill>
              <a:schemeClr val="bg2">
                <a:lumMod val="75000"/>
              </a:schemeClr>
            </a:solidFill>
          </a:ln>
        </p:spPr>
        <p:txBody>
          <a:bodyPr>
            <a:normAutofit/>
          </a:bodyPr>
          <a:lstStyle/>
          <a:p>
            <a:pPr eaLnBrk="1" hangingPunct="1">
              <a:lnSpc>
                <a:spcPct val="90000"/>
              </a:lnSpc>
              <a:buFont typeface="Wingdings" pitchFamily="2" charset="2"/>
              <a:buNone/>
              <a:defRPr/>
            </a:pPr>
            <a:r>
              <a:rPr lang="en-US" sz="6000" dirty="0" smtClean="0"/>
              <a:t>  </a:t>
            </a:r>
            <a:r>
              <a:rPr lang="en-US" sz="4400" dirty="0" smtClean="0"/>
              <a:t>It is time to remove the stigma of mental illness… take the barriers down!</a:t>
            </a:r>
          </a:p>
        </p:txBody>
      </p:sp>
    </p:spTree>
    <p:extLst>
      <p:ext uri="{BB962C8B-B14F-4D97-AF65-F5344CB8AC3E}">
        <p14:creationId xmlns:p14="http://schemas.microsoft.com/office/powerpoint/2010/main" val="38640767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idx="1"/>
          </p:nvPr>
        </p:nvSpPr>
        <p:spPr>
          <a:xfrm>
            <a:off x="685800" y="1066800"/>
            <a:ext cx="7543800" cy="3581400"/>
          </a:xfrm>
          <a:ln w="76200">
            <a:solidFill>
              <a:schemeClr val="bg2">
                <a:lumMod val="75000"/>
              </a:schemeClr>
            </a:solidFill>
          </a:ln>
        </p:spPr>
        <p:txBody>
          <a:bodyPr>
            <a:normAutofit lnSpcReduction="10000"/>
          </a:bodyPr>
          <a:lstStyle/>
          <a:p>
            <a:pPr eaLnBrk="1" hangingPunct="1">
              <a:buFont typeface="Wingdings" pitchFamily="2" charset="2"/>
              <a:buNone/>
              <a:defRPr/>
            </a:pPr>
            <a:r>
              <a:rPr lang="en-US" dirty="0" smtClean="0"/>
              <a:t>   </a:t>
            </a:r>
          </a:p>
          <a:p>
            <a:pPr eaLnBrk="1" hangingPunct="1">
              <a:buFont typeface="Wingdings" pitchFamily="2" charset="2"/>
              <a:buNone/>
              <a:defRPr/>
            </a:pPr>
            <a:r>
              <a:rPr lang="en-US" sz="3600" b="1" dirty="0" smtClean="0"/>
              <a:t>   </a:t>
            </a:r>
            <a:r>
              <a:rPr lang="en-US" sz="4400" dirty="0" smtClean="0"/>
              <a:t>We still have a long way to go to overcome the mistaken beliefs, fears, and prejudices created by these attitudes.</a:t>
            </a:r>
            <a:r>
              <a:rPr lang="en-US" sz="3600" dirty="0" smtClean="0"/>
              <a:t>  </a:t>
            </a:r>
          </a:p>
          <a:p>
            <a:pPr eaLnBrk="1" hangingPunct="1">
              <a:defRPr/>
            </a:pPr>
            <a:endParaRPr lang="en-US" sz="3600" dirty="0" smtClean="0"/>
          </a:p>
        </p:txBody>
      </p:sp>
      <p:pic>
        <p:nvPicPr>
          <p:cNvPr id="7171" name="Picture 5" descr="purple-flower-1-jennifer-englehardt"/>
          <p:cNvPicPr>
            <a:picLocks noChangeAspect="1" noChangeArrowheads="1"/>
          </p:cNvPicPr>
          <p:nvPr/>
        </p:nvPicPr>
        <p:blipFill>
          <a:blip r:embed="rId2" cstate="print"/>
          <a:srcRect/>
          <a:stretch>
            <a:fillRect/>
          </a:stretch>
        </p:blipFill>
        <p:spPr bwMode="auto">
          <a:xfrm>
            <a:off x="5410200" y="4419600"/>
            <a:ext cx="2605088" cy="1689100"/>
          </a:xfrm>
          <a:prstGeom prst="rect">
            <a:avLst/>
          </a:prstGeom>
          <a:noFill/>
          <a:ln w="76200">
            <a:solidFill>
              <a:schemeClr val="bg2">
                <a:lumMod val="75000"/>
              </a:schemeClr>
            </a:solidFill>
            <a:miter lim="800000"/>
            <a:headEnd/>
            <a:tailEnd/>
          </a:ln>
        </p:spPr>
      </p:pic>
    </p:spTree>
    <p:extLst>
      <p:ext uri="{BB962C8B-B14F-4D97-AF65-F5344CB8AC3E}">
        <p14:creationId xmlns:p14="http://schemas.microsoft.com/office/powerpoint/2010/main" val="364804094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p:cNvSpPr>
            <a:spLocks noGrp="1" noChangeArrowheads="1"/>
          </p:cNvSpPr>
          <p:nvPr>
            <p:ph idx="1"/>
          </p:nvPr>
        </p:nvSpPr>
        <p:spPr>
          <a:xfrm>
            <a:off x="381000" y="1447800"/>
            <a:ext cx="8458200" cy="4953000"/>
          </a:xfrm>
        </p:spPr>
        <p:txBody>
          <a:bodyPr>
            <a:normAutofit/>
          </a:bodyPr>
          <a:lstStyle/>
          <a:p>
            <a:r>
              <a:rPr lang="en-US" sz="2000" dirty="0" smtClean="0"/>
              <a:t>Schwartz Allan, PH.D. (2011). Mental Help.net. </a:t>
            </a:r>
            <a:r>
              <a:rPr lang="en-US" sz="2000" i="1" dirty="0" smtClean="0"/>
              <a:t>The Stigma of Mental Illness Persists.</a:t>
            </a:r>
            <a:r>
              <a:rPr lang="en-US" sz="2000" dirty="0" smtClean="0"/>
              <a:t>  Retrieved on February 21, 2011, from </a:t>
            </a:r>
            <a:r>
              <a:rPr lang="en-US" sz="2000" dirty="0" smtClean="0">
                <a:hlinkClick r:id="rId2"/>
              </a:rPr>
              <a:t>http://www.mentalhelp.net/poc/view_doc.php?type=doc&amp;id=35536</a:t>
            </a:r>
            <a:r>
              <a:rPr lang="en-US" sz="2000" dirty="0" smtClean="0"/>
              <a:t> </a:t>
            </a:r>
          </a:p>
          <a:p>
            <a:r>
              <a:rPr lang="en-US" sz="2000" dirty="0" smtClean="0"/>
              <a:t>Washington State Department of Social and Health Services. (2007). Mental Health Transformation Grant Archive from </a:t>
            </a:r>
            <a:r>
              <a:rPr lang="en-US" sz="2000" dirty="0" smtClean="0">
                <a:hlinkClick r:id="rId3"/>
              </a:rPr>
              <a:t>http</a:t>
            </a:r>
            <a:r>
              <a:rPr lang="en-US" sz="2000" dirty="0">
                <a:hlinkClick r:id="rId3"/>
              </a:rPr>
              <a:t>://</a:t>
            </a:r>
            <a:r>
              <a:rPr lang="en-US" sz="2000" dirty="0" smtClean="0">
                <a:hlinkClick r:id="rId3"/>
              </a:rPr>
              <a:t>mhtransformation.wa.gov/MHTG/stopstigma.shtml</a:t>
            </a:r>
            <a:r>
              <a:rPr lang="en-US" sz="2000" dirty="0"/>
              <a:t> or </a:t>
            </a:r>
            <a:r>
              <a:rPr lang="en-US" sz="2000" dirty="0">
                <a:hlinkClick r:id="rId4"/>
              </a:rPr>
              <a:t>http://</a:t>
            </a:r>
            <a:r>
              <a:rPr lang="en-US" sz="2000" dirty="0" smtClean="0">
                <a:hlinkClick r:id="rId4"/>
              </a:rPr>
              <a:t>www.dshs.wa.gov/dbhr/mhtransgrant.shtml</a:t>
            </a:r>
            <a:r>
              <a:rPr lang="en-US" sz="2000" dirty="0" smtClean="0"/>
              <a:t> </a:t>
            </a:r>
            <a:endParaRPr lang="en-US" sz="2000" dirty="0"/>
          </a:p>
          <a:p>
            <a:pPr marL="18288" indent="0" eaLnBrk="1" hangingPunct="1">
              <a:buNone/>
              <a:defRPr/>
            </a:pPr>
            <a:endParaRPr lang="en-US" sz="2800" dirty="0" smtClean="0"/>
          </a:p>
          <a:p>
            <a:pPr marL="18288" indent="0" eaLnBrk="1" hangingPunct="1">
              <a:buNone/>
              <a:defRPr/>
            </a:pPr>
            <a:endParaRPr lang="en-US" sz="2800" dirty="0" smtClean="0"/>
          </a:p>
          <a:p>
            <a:pPr eaLnBrk="1" hangingPunct="1">
              <a:defRPr/>
            </a:pPr>
            <a:endParaRPr lang="en-US" sz="2800" dirty="0"/>
          </a:p>
          <a:p>
            <a:pPr eaLnBrk="1" hangingPunct="1">
              <a:defRPr/>
            </a:pPr>
            <a:r>
              <a:rPr lang="en-US" sz="2800" dirty="0" smtClean="0"/>
              <a:t>By Shari </a:t>
            </a:r>
            <a:r>
              <a:rPr lang="en-US" sz="2800" dirty="0" err="1" smtClean="0"/>
              <a:t>Cavadini</a:t>
            </a:r>
            <a:r>
              <a:rPr lang="en-US" sz="2800" dirty="0" smtClean="0"/>
              <a:t>, </a:t>
            </a:r>
            <a:r>
              <a:rPr lang="en-US" sz="2800" dirty="0" smtClean="0"/>
              <a:t>RN (2011). </a:t>
            </a:r>
            <a:r>
              <a:rPr lang="en-US" sz="2800" dirty="0" smtClean="0"/>
              <a:t>Edited by Mary Knutson RN. Revised 4-24-15</a:t>
            </a:r>
            <a:endParaRPr lang="en-US" sz="2800" dirty="0" smtClean="0"/>
          </a:p>
          <a:p>
            <a:pPr eaLnBrk="1" hangingPunct="1">
              <a:defRPr/>
            </a:pPr>
            <a:endParaRPr lang="en-US" dirty="0" smtClean="0"/>
          </a:p>
        </p:txBody>
      </p:sp>
      <p:sp>
        <p:nvSpPr>
          <p:cNvPr id="40962" name="Rectangle 2"/>
          <p:cNvSpPr>
            <a:spLocks noGrp="1" noRot="1" noChangeArrowheads="1"/>
          </p:cNvSpPr>
          <p:nvPr>
            <p:ph type="title"/>
          </p:nvPr>
        </p:nvSpPr>
        <p:spPr>
          <a:xfrm>
            <a:off x="457200" y="274638"/>
            <a:ext cx="8229600" cy="868362"/>
          </a:xfrm>
        </p:spPr>
        <p:txBody>
          <a:bodyPr/>
          <a:lstStyle/>
          <a:p>
            <a:pPr eaLnBrk="1" hangingPunct="1">
              <a:defRPr/>
            </a:pPr>
            <a:r>
              <a:rPr lang="en-US" dirty="0" smtClean="0"/>
              <a:t>References</a:t>
            </a:r>
          </a:p>
        </p:txBody>
      </p:sp>
    </p:spTree>
    <p:extLst>
      <p:ext uri="{BB962C8B-B14F-4D97-AF65-F5344CB8AC3E}">
        <p14:creationId xmlns:p14="http://schemas.microsoft.com/office/powerpoint/2010/main" val="4343325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3"/>
          <p:cNvSpPr>
            <a:spLocks noGrp="1" noChangeArrowheads="1"/>
          </p:cNvSpPr>
          <p:nvPr>
            <p:ph idx="1"/>
          </p:nvPr>
        </p:nvSpPr>
        <p:spPr>
          <a:xfrm>
            <a:off x="304800" y="685800"/>
            <a:ext cx="6400800" cy="5440363"/>
          </a:xfrm>
          <a:ln w="76200">
            <a:solidFill>
              <a:schemeClr val="bg2">
                <a:lumMod val="75000"/>
              </a:schemeClr>
            </a:solidFill>
          </a:ln>
        </p:spPr>
        <p:txBody>
          <a:bodyPr>
            <a:normAutofit/>
          </a:bodyPr>
          <a:lstStyle/>
          <a:p>
            <a:pPr eaLnBrk="1" hangingPunct="1">
              <a:lnSpc>
                <a:spcPct val="90000"/>
              </a:lnSpc>
              <a:buFont typeface="Wingdings" pitchFamily="2" charset="2"/>
              <a:buNone/>
              <a:defRPr/>
            </a:pPr>
            <a:r>
              <a:rPr lang="en-US" sz="2800" dirty="0" smtClean="0"/>
              <a:t>   </a:t>
            </a:r>
            <a:r>
              <a:rPr lang="en-US" sz="3200" dirty="0" smtClean="0"/>
              <a:t>A stigma is a behavior, trait, or reputation that is socially unacceptable. </a:t>
            </a:r>
          </a:p>
          <a:p>
            <a:pPr eaLnBrk="1" hangingPunct="1">
              <a:lnSpc>
                <a:spcPct val="90000"/>
              </a:lnSpc>
              <a:buFont typeface="Wingdings" pitchFamily="2" charset="2"/>
              <a:buNone/>
              <a:defRPr/>
            </a:pPr>
            <a:r>
              <a:rPr lang="en-US" sz="3200" dirty="0" smtClean="0"/>
              <a:t>   That “mark” could cause others to viewed people as undesirable or reject them based on assumptions instead of accepting them for who they are.</a:t>
            </a:r>
            <a:br>
              <a:rPr lang="en-US" sz="3200" dirty="0" smtClean="0"/>
            </a:br>
            <a:endParaRPr lang="en-US" sz="3200" dirty="0" smtClean="0"/>
          </a:p>
        </p:txBody>
      </p:sp>
      <p:sp>
        <p:nvSpPr>
          <p:cNvPr id="54274" name="Rectangle 2"/>
          <p:cNvSpPr>
            <a:spLocks noGrp="1" noRot="1" noChangeArrowheads="1"/>
          </p:cNvSpPr>
          <p:nvPr>
            <p:ph type="title"/>
          </p:nvPr>
        </p:nvSpPr>
        <p:spPr>
          <a:xfrm>
            <a:off x="457200" y="5334000"/>
            <a:ext cx="7863840" cy="914400"/>
          </a:xfrm>
        </p:spPr>
        <p:txBody>
          <a:bodyPr/>
          <a:lstStyle/>
          <a:p>
            <a:pPr eaLnBrk="1" hangingPunct="1">
              <a:defRPr/>
            </a:pPr>
            <a:r>
              <a:rPr lang="en-US" sz="4800" dirty="0" smtClean="0">
                <a:solidFill>
                  <a:schemeClr val="tx1"/>
                </a:solidFill>
              </a:rPr>
              <a:t>Definition of Stigma….</a:t>
            </a:r>
          </a:p>
        </p:txBody>
      </p:sp>
      <p:pic>
        <p:nvPicPr>
          <p:cNvPr id="8196" name="Picture 5" descr="stigma"/>
          <p:cNvPicPr>
            <a:picLocks noChangeAspect="1" noChangeArrowheads="1"/>
          </p:cNvPicPr>
          <p:nvPr/>
        </p:nvPicPr>
        <p:blipFill>
          <a:blip r:embed="rId2" cstate="print">
            <a:lum bright="-32000" contrast="-32000"/>
          </a:blip>
          <a:srcRect/>
          <a:stretch>
            <a:fillRect/>
          </a:stretch>
        </p:blipFill>
        <p:spPr bwMode="auto">
          <a:xfrm>
            <a:off x="6324600" y="762000"/>
            <a:ext cx="2705100" cy="3505200"/>
          </a:xfrm>
          <a:prstGeom prst="rect">
            <a:avLst/>
          </a:prstGeom>
          <a:noFill/>
          <a:ln w="76200">
            <a:solidFill>
              <a:schemeClr val="bg2">
                <a:lumMod val="75000"/>
              </a:schemeClr>
            </a:solidFill>
            <a:miter lim="800000"/>
            <a:headEnd/>
            <a:tailEnd/>
          </a:ln>
          <a:effectLst>
            <a:softEdge rad="635000"/>
          </a:effectLst>
        </p:spPr>
      </p:pic>
    </p:spTree>
    <p:extLst>
      <p:ext uri="{BB962C8B-B14F-4D97-AF65-F5344CB8AC3E}">
        <p14:creationId xmlns:p14="http://schemas.microsoft.com/office/powerpoint/2010/main" val="29513120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5" name="Rectangle 5"/>
          <p:cNvSpPr>
            <a:spLocks noGrp="1" noChangeArrowheads="1"/>
          </p:cNvSpPr>
          <p:nvPr>
            <p:ph sz="quarter" idx="13"/>
          </p:nvPr>
        </p:nvSpPr>
        <p:spPr>
          <a:xfrm>
            <a:off x="457200" y="609600"/>
            <a:ext cx="6096000" cy="5516563"/>
          </a:xfrm>
          <a:ln w="76200">
            <a:solidFill>
              <a:schemeClr val="bg2">
                <a:lumMod val="75000"/>
              </a:schemeClr>
            </a:solidFill>
          </a:ln>
        </p:spPr>
        <p:txBody>
          <a:bodyPr>
            <a:normAutofit/>
          </a:bodyPr>
          <a:lstStyle/>
          <a:p>
            <a:pPr eaLnBrk="1" hangingPunct="1">
              <a:buFont typeface="Wingdings" pitchFamily="2" charset="2"/>
              <a:buNone/>
              <a:defRPr/>
            </a:pPr>
            <a:r>
              <a:rPr lang="en-US" sz="4400" dirty="0" smtClean="0"/>
              <a:t>    Because </a:t>
            </a:r>
            <a:r>
              <a:rPr lang="en-US" sz="4400" b="1" i="1" u="sng" dirty="0" smtClean="0"/>
              <a:t>stigmas</a:t>
            </a:r>
            <a:r>
              <a:rPr lang="en-US" sz="4400" u="sng" dirty="0" smtClean="0"/>
              <a:t> </a:t>
            </a:r>
            <a:r>
              <a:rPr lang="en-US" sz="4400" dirty="0" smtClean="0"/>
              <a:t>are based on myths and misunderstandings…… they can be negative, hurtful, and dangerous. </a:t>
            </a:r>
          </a:p>
        </p:txBody>
      </p:sp>
      <p:pic>
        <p:nvPicPr>
          <p:cNvPr id="9219" name="Picture 8" descr="ANd9GcS_hxRYPVUI-eCn9kkXLE5DLcD9Szi3YNcj9oqMvQnq34VwcckW&amp;t=1"/>
          <p:cNvPicPr>
            <a:picLocks noChangeAspect="1" noChangeArrowheads="1"/>
          </p:cNvPicPr>
          <p:nvPr/>
        </p:nvPicPr>
        <p:blipFill>
          <a:blip r:embed="rId2" cstate="print"/>
          <a:srcRect/>
          <a:stretch>
            <a:fillRect/>
          </a:stretch>
        </p:blipFill>
        <p:spPr bwMode="auto">
          <a:xfrm>
            <a:off x="6324600" y="3200399"/>
            <a:ext cx="2616856" cy="3017520"/>
          </a:xfrm>
          <a:prstGeom prst="rect">
            <a:avLst/>
          </a:prstGeom>
          <a:noFill/>
          <a:ln w="76200">
            <a:solidFill>
              <a:schemeClr val="bg2">
                <a:lumMod val="75000"/>
              </a:schemeClr>
            </a:solidFill>
            <a:miter lim="800000"/>
            <a:headEnd/>
            <a:tailEnd/>
          </a:ln>
          <a:effectLst>
            <a:softEdge rad="317500"/>
          </a:effectLst>
        </p:spPr>
      </p:pic>
    </p:spTree>
    <p:extLst>
      <p:ext uri="{BB962C8B-B14F-4D97-AF65-F5344CB8AC3E}">
        <p14:creationId xmlns:p14="http://schemas.microsoft.com/office/powerpoint/2010/main" val="9263176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3" name="Rectangle 5"/>
          <p:cNvSpPr>
            <a:spLocks noGrp="1" noChangeArrowheads="1"/>
          </p:cNvSpPr>
          <p:nvPr>
            <p:ph sz="quarter" idx="13"/>
          </p:nvPr>
        </p:nvSpPr>
        <p:spPr>
          <a:xfrm>
            <a:off x="685800" y="533400"/>
            <a:ext cx="4876800" cy="5897563"/>
          </a:xfrm>
          <a:ln w="76200">
            <a:solidFill>
              <a:schemeClr val="bg2">
                <a:lumMod val="75000"/>
              </a:schemeClr>
            </a:solidFill>
          </a:ln>
        </p:spPr>
        <p:txBody>
          <a:bodyPr>
            <a:normAutofit lnSpcReduction="10000"/>
          </a:bodyPr>
          <a:lstStyle/>
          <a:p>
            <a:pPr eaLnBrk="1" hangingPunct="1">
              <a:buFont typeface="Wingdings" pitchFamily="2" charset="2"/>
              <a:buNone/>
              <a:defRPr/>
            </a:pPr>
            <a:r>
              <a:rPr lang="en-US" sz="3200" dirty="0" smtClean="0"/>
              <a:t>    Stigma is more than the use of harmful words or actions…..</a:t>
            </a:r>
          </a:p>
          <a:p>
            <a:pPr eaLnBrk="1" hangingPunct="1">
              <a:buFont typeface="Wingdings" pitchFamily="2" charset="2"/>
              <a:buNone/>
              <a:defRPr/>
            </a:pPr>
            <a:r>
              <a:rPr lang="en-US" sz="3200" dirty="0" smtClean="0"/>
              <a:t>    Stigmas can be a  barrier between people…. </a:t>
            </a:r>
          </a:p>
          <a:p>
            <a:pPr eaLnBrk="1" hangingPunct="1">
              <a:buFont typeface="Wingdings" pitchFamily="2" charset="2"/>
              <a:buNone/>
              <a:defRPr/>
            </a:pPr>
            <a:r>
              <a:rPr lang="en-US" sz="3200" dirty="0" smtClean="0"/>
              <a:t>   Stigmas can keep people and their families from getting the help they need if they are afraid of discrimination….</a:t>
            </a:r>
          </a:p>
          <a:p>
            <a:pPr eaLnBrk="1" hangingPunct="1">
              <a:defRPr/>
            </a:pPr>
            <a:endParaRPr lang="en-US" dirty="0" smtClean="0"/>
          </a:p>
        </p:txBody>
      </p:sp>
      <p:pic>
        <p:nvPicPr>
          <p:cNvPr id="10243" name="Picture 10" descr="flower-flowers-rose-purple-colours"/>
          <p:cNvPicPr>
            <a:picLocks noChangeAspect="1" noChangeArrowheads="1"/>
          </p:cNvPicPr>
          <p:nvPr/>
        </p:nvPicPr>
        <p:blipFill>
          <a:blip r:embed="rId2" cstate="print"/>
          <a:srcRect/>
          <a:stretch>
            <a:fillRect/>
          </a:stretch>
        </p:blipFill>
        <p:spPr bwMode="auto">
          <a:xfrm>
            <a:off x="5715000" y="3200400"/>
            <a:ext cx="3062288" cy="2297113"/>
          </a:xfrm>
          <a:prstGeom prst="rect">
            <a:avLst/>
          </a:prstGeom>
          <a:noFill/>
          <a:ln w="76200">
            <a:solidFill>
              <a:schemeClr val="bg2">
                <a:lumMod val="75000"/>
              </a:schemeClr>
            </a:solidFill>
            <a:miter lim="800000"/>
            <a:headEnd/>
            <a:tailEnd/>
          </a:ln>
          <a:effectLst>
            <a:softEdge rad="127000"/>
          </a:effectLst>
        </p:spPr>
      </p:pic>
    </p:spTree>
    <p:extLst>
      <p:ext uri="{BB962C8B-B14F-4D97-AF65-F5344CB8AC3E}">
        <p14:creationId xmlns:p14="http://schemas.microsoft.com/office/powerpoint/2010/main" val="16353922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7" name="Rectangle 5"/>
          <p:cNvSpPr>
            <a:spLocks noGrp="1" noChangeArrowheads="1"/>
          </p:cNvSpPr>
          <p:nvPr>
            <p:ph sz="quarter" idx="13"/>
          </p:nvPr>
        </p:nvSpPr>
        <p:spPr>
          <a:xfrm>
            <a:off x="1066800" y="533400"/>
            <a:ext cx="4038600" cy="5257800"/>
          </a:xfrm>
          <a:ln w="76200">
            <a:solidFill>
              <a:schemeClr val="bg2">
                <a:lumMod val="75000"/>
              </a:schemeClr>
            </a:solidFill>
          </a:ln>
        </p:spPr>
        <p:txBody>
          <a:bodyPr>
            <a:normAutofit/>
          </a:bodyPr>
          <a:lstStyle/>
          <a:p>
            <a:pPr eaLnBrk="1" hangingPunct="1">
              <a:buFont typeface="Wingdings" pitchFamily="2" charset="2"/>
              <a:buNone/>
              <a:defRPr/>
            </a:pPr>
            <a:r>
              <a:rPr lang="en-US" dirty="0" smtClean="0"/>
              <a:t>    </a:t>
            </a:r>
            <a:r>
              <a:rPr lang="en-US" sz="4000" dirty="0" smtClean="0"/>
              <a:t>Stigma of  mental illness can make it harder to get insurance coverage for mental health services.</a:t>
            </a:r>
          </a:p>
        </p:txBody>
      </p:sp>
      <p:pic>
        <p:nvPicPr>
          <p:cNvPr id="11267" name="Picture 8" descr="morning-dew-is-caught-in-the-delicate-trap-of-a-da1"/>
          <p:cNvPicPr>
            <a:picLocks noChangeAspect="1" noChangeArrowheads="1"/>
          </p:cNvPicPr>
          <p:nvPr/>
        </p:nvPicPr>
        <p:blipFill>
          <a:blip r:embed="rId2" cstate="print"/>
          <a:srcRect/>
          <a:stretch>
            <a:fillRect/>
          </a:stretch>
        </p:blipFill>
        <p:spPr bwMode="auto">
          <a:xfrm>
            <a:off x="4953000" y="2895600"/>
            <a:ext cx="2998788" cy="2809875"/>
          </a:xfrm>
          <a:prstGeom prst="rect">
            <a:avLst/>
          </a:prstGeom>
          <a:noFill/>
          <a:ln w="76200">
            <a:solidFill>
              <a:schemeClr val="bg2">
                <a:lumMod val="75000"/>
              </a:schemeClr>
            </a:solidFill>
            <a:miter lim="800000"/>
            <a:headEnd/>
            <a:tailEnd/>
          </a:ln>
          <a:effectLst>
            <a:softEdge rad="317500"/>
          </a:effectLst>
        </p:spPr>
      </p:pic>
    </p:spTree>
    <p:extLst>
      <p:ext uri="{BB962C8B-B14F-4D97-AF65-F5344CB8AC3E}">
        <p14:creationId xmlns:p14="http://schemas.microsoft.com/office/powerpoint/2010/main" val="319175329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lemental">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emplate>
  <TotalTime>76</TotalTime>
  <Words>1353</Words>
  <Application>Microsoft Office PowerPoint</Application>
  <PresentationFormat>On-screen Show (4:3)</PresentationFormat>
  <Paragraphs>130</Paragraphs>
  <Slides>50</Slides>
  <Notes>0</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Elemental</vt:lpstr>
      <vt:lpstr> Find Hope for Recovery from Psychiatric Illness</vt:lpstr>
      <vt:lpstr>PowerPoint Presentation</vt:lpstr>
      <vt:lpstr>PowerPoint Presentation</vt:lpstr>
      <vt:lpstr>Although progress is being made to remove the negative stigma many people have about mental illness…….</vt:lpstr>
      <vt:lpstr>PowerPoint Presentation</vt:lpstr>
      <vt:lpstr>Definition of Stigma….</vt:lpstr>
      <vt:lpstr>PowerPoint Presentation</vt:lpstr>
      <vt:lpstr>PowerPoint Presentation</vt:lpstr>
      <vt:lpstr>PowerPoint Presentation</vt:lpstr>
      <vt:lpstr>PowerPoint Presentation</vt:lpstr>
      <vt:lpstr>PowerPoint Presentation</vt:lpstr>
      <vt:lpstr>PowerPoint Presentation</vt:lpstr>
      <vt:lpstr>What are Mental Illnesses?</vt:lpstr>
      <vt:lpstr>So, the real question is…..</vt:lpstr>
      <vt:lpstr>Is There Stigma with these Disorders?</vt:lpstr>
      <vt:lpstr>Is There Stigma with These Disorders? </vt:lpstr>
      <vt:lpstr>Is There Stigma with These Disorders? </vt:lpstr>
      <vt:lpstr>PowerPoint Presentation</vt:lpstr>
      <vt:lpstr>PowerPoint Presentation</vt:lpstr>
      <vt:lpstr>PowerPoint Presentation</vt:lpstr>
      <vt:lpstr>Discussion:</vt:lpstr>
      <vt:lpstr>PowerPoint Presentation</vt:lpstr>
      <vt:lpstr>Stigma: Revealing the Facts and  Busting the Myths</vt:lpstr>
      <vt:lpstr>MYTH</vt:lpstr>
      <vt:lpstr>FACT</vt:lpstr>
      <vt:lpstr>PowerPoint Presentation</vt:lpstr>
      <vt:lpstr>Faces of Mental Illness </vt:lpstr>
      <vt:lpstr>PowerPoint Presentation</vt:lpstr>
      <vt:lpstr>Discussion:</vt:lpstr>
      <vt:lpstr>MYTH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FACT</vt:lpstr>
      <vt:lpstr>PowerPoint Presentation</vt:lpstr>
      <vt:lpstr>FACT</vt:lpstr>
      <vt:lpstr>Education is essential</vt:lpstr>
      <vt:lpstr>Recovery and Mental Health</vt:lpstr>
      <vt:lpstr>PowerPoint Presentation</vt:lpstr>
      <vt:lpstr>PowerPoint Presentation</vt:lpstr>
      <vt:lpstr>References</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Finding Hope for Recovery from Psychiatric Illness</dc:title>
  <dc:creator>Mary</dc:creator>
  <cp:lastModifiedBy>Mary</cp:lastModifiedBy>
  <cp:revision>9</cp:revision>
  <dcterms:created xsi:type="dcterms:W3CDTF">2015-04-24T21:48:59Z</dcterms:created>
  <dcterms:modified xsi:type="dcterms:W3CDTF">2015-04-25T01:25:48Z</dcterms:modified>
</cp:coreProperties>
</file>