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8"/>
  </p:handoutMasterIdLst>
  <p:sldIdLst>
    <p:sldId id="256" r:id="rId2"/>
    <p:sldId id="257" r:id="rId3"/>
    <p:sldId id="258" r:id="rId4"/>
    <p:sldId id="259" r:id="rId5"/>
    <p:sldId id="260" r:id="rId6"/>
    <p:sldId id="276" r:id="rId7"/>
    <p:sldId id="268" r:id="rId8"/>
    <p:sldId id="261" r:id="rId9"/>
    <p:sldId id="277" r:id="rId10"/>
    <p:sldId id="262" r:id="rId11"/>
    <p:sldId id="263" r:id="rId12"/>
    <p:sldId id="280" r:id="rId13"/>
    <p:sldId id="282" r:id="rId14"/>
    <p:sldId id="281" r:id="rId15"/>
    <p:sldId id="273" r:id="rId16"/>
    <p:sldId id="283" r:id="rId17"/>
    <p:sldId id="278" r:id="rId18"/>
    <p:sldId id="279" r:id="rId19"/>
    <p:sldId id="264" r:id="rId20"/>
    <p:sldId id="265" r:id="rId21"/>
    <p:sldId id="266" r:id="rId22"/>
    <p:sldId id="270" r:id="rId23"/>
    <p:sldId id="271" r:id="rId24"/>
    <p:sldId id="272" r:id="rId25"/>
    <p:sldId id="274" r:id="rId26"/>
    <p:sldId id="275" r:id="rId27"/>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86" d="100"/>
          <a:sy n="86" d="100"/>
        </p:scale>
        <p:origin x="-5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BECE467-13AE-4057-87AB-DED74B058742}" type="slidenum">
              <a:rPr lang="en-US"/>
              <a:pPr/>
              <a:t>‹#›</a:t>
            </a:fld>
            <a:endParaRPr lang="en-US"/>
          </a:p>
        </p:txBody>
      </p:sp>
    </p:spTree>
    <p:extLst>
      <p:ext uri="{BB962C8B-B14F-4D97-AF65-F5344CB8AC3E}">
        <p14:creationId xmlns:p14="http://schemas.microsoft.com/office/powerpoint/2010/main" val="3376442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1026"/>
          <p:cNvGrpSpPr>
            <a:grpSpLocks/>
          </p:cNvGrpSpPr>
          <p:nvPr/>
        </p:nvGrpSpPr>
        <p:grpSpPr bwMode="auto">
          <a:xfrm>
            <a:off x="-9525" y="-20638"/>
            <a:ext cx="9153525" cy="6878638"/>
            <a:chOff x="-6" y="-13"/>
            <a:chExt cx="5766" cy="4333"/>
          </a:xfrm>
        </p:grpSpPr>
        <p:sp>
          <p:nvSpPr>
            <p:cNvPr id="4099" name="Rectangle 1027"/>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00" name="Freeform 1028"/>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1" name="Freeform 1029"/>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Freeform 1030"/>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Freeform 1031"/>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1032"/>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Freeform 1033"/>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Freeform 1034"/>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Freeform 1035"/>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8" name="Rectangle 1036"/>
          <p:cNvSpPr>
            <a:spLocks noGrp="1" noChangeArrowheads="1"/>
          </p:cNvSpPr>
          <p:nvPr>
            <p:ph type="ctrTitle" sz="quarter"/>
          </p:nvPr>
        </p:nvSpPr>
        <p:spPr>
          <a:xfrm>
            <a:off x="685800" y="2057400"/>
            <a:ext cx="7772400" cy="1143000"/>
          </a:xfrm>
        </p:spPr>
        <p:txBody>
          <a:bodyPr/>
          <a:lstStyle>
            <a:lvl1pPr>
              <a:defRPr/>
            </a:lvl1pPr>
          </a:lstStyle>
          <a:p>
            <a:pPr lvl="0"/>
            <a:r>
              <a:rPr lang="en-US" noProof="0" smtClean="0"/>
              <a:t>Click to edit Master title style</a:t>
            </a:r>
          </a:p>
        </p:txBody>
      </p:sp>
      <p:sp>
        <p:nvSpPr>
          <p:cNvPr id="4109" name="Rectangle 103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110" name="Rectangle 1038"/>
          <p:cNvSpPr>
            <a:spLocks noGrp="1" noChangeArrowheads="1"/>
          </p:cNvSpPr>
          <p:nvPr>
            <p:ph type="dt" sz="quarter" idx="2"/>
          </p:nvPr>
        </p:nvSpPr>
        <p:spPr/>
        <p:txBody>
          <a:bodyPr/>
          <a:lstStyle>
            <a:lvl1pPr>
              <a:defRPr/>
            </a:lvl1pPr>
          </a:lstStyle>
          <a:p>
            <a:endParaRPr lang="en-US"/>
          </a:p>
        </p:txBody>
      </p:sp>
      <p:sp>
        <p:nvSpPr>
          <p:cNvPr id="4111" name="Rectangle 1039"/>
          <p:cNvSpPr>
            <a:spLocks noGrp="1" noChangeArrowheads="1"/>
          </p:cNvSpPr>
          <p:nvPr>
            <p:ph type="ftr" sz="quarter" idx="3"/>
          </p:nvPr>
        </p:nvSpPr>
        <p:spPr/>
        <p:txBody>
          <a:bodyPr/>
          <a:lstStyle>
            <a:lvl1pPr>
              <a:defRPr/>
            </a:lvl1pPr>
          </a:lstStyle>
          <a:p>
            <a:endParaRPr lang="en-US"/>
          </a:p>
        </p:txBody>
      </p:sp>
      <p:sp>
        <p:nvSpPr>
          <p:cNvPr id="4112" name="Rectangle 1040"/>
          <p:cNvSpPr>
            <a:spLocks noGrp="1" noChangeArrowheads="1"/>
          </p:cNvSpPr>
          <p:nvPr>
            <p:ph type="sldNum" sz="quarter" idx="4"/>
          </p:nvPr>
        </p:nvSpPr>
        <p:spPr/>
        <p:txBody>
          <a:bodyPr/>
          <a:lstStyle>
            <a:lvl1pPr>
              <a:defRPr/>
            </a:lvl1pPr>
          </a:lstStyle>
          <a:p>
            <a:fld id="{B61BD396-08C7-44FE-A022-5CAB13ADFC1A}"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FF8331-8D12-40D1-BE34-CDED5C9783A1}" type="slidenum">
              <a:rPr lang="en-US"/>
              <a:pPr/>
              <a:t>‹#›</a:t>
            </a:fld>
            <a:endParaRPr lang="en-US"/>
          </a:p>
        </p:txBody>
      </p:sp>
    </p:spTree>
    <p:extLst>
      <p:ext uri="{BB962C8B-B14F-4D97-AF65-F5344CB8AC3E}">
        <p14:creationId xmlns:p14="http://schemas.microsoft.com/office/powerpoint/2010/main" val="693873681"/>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B321AC-7FF8-473C-BB67-CFD7F39E1D6F}" type="slidenum">
              <a:rPr lang="en-US"/>
              <a:pPr/>
              <a:t>‹#›</a:t>
            </a:fld>
            <a:endParaRPr lang="en-US"/>
          </a:p>
        </p:txBody>
      </p:sp>
    </p:spTree>
    <p:extLst>
      <p:ext uri="{BB962C8B-B14F-4D97-AF65-F5344CB8AC3E}">
        <p14:creationId xmlns:p14="http://schemas.microsoft.com/office/powerpoint/2010/main" val="2737577151"/>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4EDCD9EE-DE64-4417-B01C-F2F7C4AFA4BA}" type="slidenum">
              <a:rPr lang="en-US"/>
              <a:pPr/>
              <a:t>‹#›</a:t>
            </a:fld>
            <a:endParaRPr lang="en-US"/>
          </a:p>
        </p:txBody>
      </p:sp>
    </p:spTree>
    <p:extLst>
      <p:ext uri="{BB962C8B-B14F-4D97-AF65-F5344CB8AC3E}">
        <p14:creationId xmlns:p14="http://schemas.microsoft.com/office/powerpoint/2010/main" val="1684201518"/>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7849F29-FC89-4642-8A91-FF9639809BC3}" type="slidenum">
              <a:rPr lang="en-US"/>
              <a:pPr/>
              <a:t>‹#›</a:t>
            </a:fld>
            <a:endParaRPr lang="en-US"/>
          </a:p>
        </p:txBody>
      </p:sp>
    </p:spTree>
    <p:extLst>
      <p:ext uri="{BB962C8B-B14F-4D97-AF65-F5344CB8AC3E}">
        <p14:creationId xmlns:p14="http://schemas.microsoft.com/office/powerpoint/2010/main" val="113418794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2C9EE4-E804-41FD-B584-544AA2208E8B}" type="slidenum">
              <a:rPr lang="en-US"/>
              <a:pPr/>
              <a:t>‹#›</a:t>
            </a:fld>
            <a:endParaRPr lang="en-US"/>
          </a:p>
        </p:txBody>
      </p:sp>
    </p:spTree>
    <p:extLst>
      <p:ext uri="{BB962C8B-B14F-4D97-AF65-F5344CB8AC3E}">
        <p14:creationId xmlns:p14="http://schemas.microsoft.com/office/powerpoint/2010/main" val="222621189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750BA2-2447-4873-84F9-9534FF15D300}" type="slidenum">
              <a:rPr lang="en-US"/>
              <a:pPr/>
              <a:t>‹#›</a:t>
            </a:fld>
            <a:endParaRPr lang="en-US"/>
          </a:p>
        </p:txBody>
      </p:sp>
    </p:spTree>
    <p:extLst>
      <p:ext uri="{BB962C8B-B14F-4D97-AF65-F5344CB8AC3E}">
        <p14:creationId xmlns:p14="http://schemas.microsoft.com/office/powerpoint/2010/main" val="281584865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45D586-4709-4E91-A835-6BA4F6B41F49}" type="slidenum">
              <a:rPr lang="en-US"/>
              <a:pPr/>
              <a:t>‹#›</a:t>
            </a:fld>
            <a:endParaRPr lang="en-US"/>
          </a:p>
        </p:txBody>
      </p:sp>
    </p:spTree>
    <p:extLst>
      <p:ext uri="{BB962C8B-B14F-4D97-AF65-F5344CB8AC3E}">
        <p14:creationId xmlns:p14="http://schemas.microsoft.com/office/powerpoint/2010/main" val="3064214317"/>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7B7074-D135-450E-88B4-8304D9C9EBF0}" type="slidenum">
              <a:rPr lang="en-US"/>
              <a:pPr/>
              <a:t>‹#›</a:t>
            </a:fld>
            <a:endParaRPr lang="en-US"/>
          </a:p>
        </p:txBody>
      </p:sp>
    </p:spTree>
    <p:extLst>
      <p:ext uri="{BB962C8B-B14F-4D97-AF65-F5344CB8AC3E}">
        <p14:creationId xmlns:p14="http://schemas.microsoft.com/office/powerpoint/2010/main" val="411035910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3E3C2E-8C79-4FF0-9823-3AC3CB50DE22}" type="slidenum">
              <a:rPr lang="en-US"/>
              <a:pPr/>
              <a:t>‹#›</a:t>
            </a:fld>
            <a:endParaRPr lang="en-US"/>
          </a:p>
        </p:txBody>
      </p:sp>
    </p:spTree>
    <p:extLst>
      <p:ext uri="{BB962C8B-B14F-4D97-AF65-F5344CB8AC3E}">
        <p14:creationId xmlns:p14="http://schemas.microsoft.com/office/powerpoint/2010/main" val="330771329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CDCFBC-9B3E-4895-A880-18F23BE045A2}" type="slidenum">
              <a:rPr lang="en-US"/>
              <a:pPr/>
              <a:t>‹#›</a:t>
            </a:fld>
            <a:endParaRPr lang="en-US"/>
          </a:p>
        </p:txBody>
      </p:sp>
    </p:spTree>
    <p:extLst>
      <p:ext uri="{BB962C8B-B14F-4D97-AF65-F5344CB8AC3E}">
        <p14:creationId xmlns:p14="http://schemas.microsoft.com/office/powerpoint/2010/main" val="53341790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A7FDEE-63F9-4CD1-AF87-FF29EB158356}" type="slidenum">
              <a:rPr lang="en-US"/>
              <a:pPr/>
              <a:t>‹#›</a:t>
            </a:fld>
            <a:endParaRPr lang="en-US"/>
          </a:p>
        </p:txBody>
      </p:sp>
    </p:spTree>
    <p:extLst>
      <p:ext uri="{BB962C8B-B14F-4D97-AF65-F5344CB8AC3E}">
        <p14:creationId xmlns:p14="http://schemas.microsoft.com/office/powerpoint/2010/main" val="66495446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E9E95F-289B-49BD-9B14-318820404A57}" type="slidenum">
              <a:rPr lang="en-US"/>
              <a:pPr/>
              <a:t>‹#›</a:t>
            </a:fld>
            <a:endParaRPr lang="en-US"/>
          </a:p>
        </p:txBody>
      </p:sp>
    </p:spTree>
    <p:extLst>
      <p:ext uri="{BB962C8B-B14F-4D97-AF65-F5344CB8AC3E}">
        <p14:creationId xmlns:p14="http://schemas.microsoft.com/office/powerpoint/2010/main" val="119436850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9525" y="-20638"/>
            <a:ext cx="9153525" cy="6878638"/>
            <a:chOff x="-6" y="-13"/>
            <a:chExt cx="5766" cy="4333"/>
          </a:xfrm>
        </p:grpSpPr>
        <p:sp>
          <p:nvSpPr>
            <p:cNvPr id="307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6" name="Freeform 4"/>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Freeform 5"/>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Freeform 11"/>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4" name="Rectangle 1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5" name="Rectangle 1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087" name="Rectangle 1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088" name="Rectangle 1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E0BB90E2-D653-43EF-85C8-203984E1680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fade thruBlk="1"/>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End of Life Nursing Practice: Integrating Palliative Care </a:t>
            </a:r>
          </a:p>
        </p:txBody>
      </p:sp>
      <p:sp>
        <p:nvSpPr>
          <p:cNvPr id="2051" name="Rectangle 3"/>
          <p:cNvSpPr>
            <a:spLocks noGrp="1" noChangeArrowheads="1"/>
          </p:cNvSpPr>
          <p:nvPr>
            <p:ph type="subTitle" idx="1"/>
          </p:nvPr>
        </p:nvSpPr>
        <p:spPr>
          <a:xfrm>
            <a:off x="1371600" y="4267200"/>
            <a:ext cx="6400800" cy="1371600"/>
          </a:xfrm>
        </p:spPr>
        <p:txBody>
          <a:bodyPr/>
          <a:lstStyle/>
          <a:p>
            <a:r>
              <a:rPr lang="en-US" dirty="0"/>
              <a:t>By Mary Knutson R.N</a:t>
            </a:r>
            <a:r>
              <a:rPr lang="en-US" dirty="0" smtClean="0"/>
              <a:t>.</a:t>
            </a:r>
            <a:endParaRPr 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Challenges for Nurses:</a:t>
            </a:r>
          </a:p>
        </p:txBody>
      </p:sp>
      <p:sp>
        <p:nvSpPr>
          <p:cNvPr id="9220" name="Rectangle 4"/>
          <p:cNvSpPr>
            <a:spLocks noGrp="1" noChangeArrowheads="1"/>
          </p:cNvSpPr>
          <p:nvPr>
            <p:ph type="body" sz="half" idx="2"/>
          </p:nvPr>
        </p:nvSpPr>
        <p:spPr>
          <a:xfrm>
            <a:off x="2743200" y="1905000"/>
            <a:ext cx="5791200" cy="4343400"/>
          </a:xfrm>
        </p:spPr>
        <p:txBody>
          <a:bodyPr/>
          <a:lstStyle/>
          <a:p>
            <a:pPr>
              <a:lnSpc>
                <a:spcPct val="90000"/>
              </a:lnSpc>
            </a:pPr>
            <a:r>
              <a:rPr lang="en-US" sz="2800"/>
              <a:t>Difficulty in determining prognosis</a:t>
            </a:r>
          </a:p>
          <a:p>
            <a:pPr lvl="1">
              <a:lnSpc>
                <a:spcPct val="90000"/>
              </a:lnSpc>
            </a:pPr>
            <a:r>
              <a:rPr lang="en-US"/>
              <a:t>“All I need is a green light”</a:t>
            </a:r>
          </a:p>
          <a:p>
            <a:pPr>
              <a:lnSpc>
                <a:spcPct val="90000"/>
              </a:lnSpc>
            </a:pPr>
            <a:r>
              <a:rPr lang="en-US" sz="2800"/>
              <a:t>Interns hesitate to order palliative care when attending physician is unavailable</a:t>
            </a:r>
          </a:p>
          <a:p>
            <a:pPr lvl="1">
              <a:lnSpc>
                <a:spcPct val="90000"/>
              </a:lnSpc>
            </a:pPr>
            <a:r>
              <a:rPr lang="en-US"/>
              <a:t>But, “End stage should mean end stage, no matter what the disease”</a:t>
            </a:r>
          </a:p>
          <a:p>
            <a:pPr>
              <a:lnSpc>
                <a:spcPct val="90000"/>
              </a:lnSpc>
            </a:pPr>
            <a:r>
              <a:rPr lang="en-US" sz="2800"/>
              <a:t>Discussions about resuscitation  should be done prior to clinical emergencies</a:t>
            </a:r>
          </a:p>
        </p:txBody>
      </p:sp>
      <p:pic>
        <p:nvPicPr>
          <p:cNvPr id="9221" name="Picture 5" descr="C:\WINDOWS\Application Data\Microsoft\Media Catalog\Downloaded Clips\cl56\j0216061.jpg"/>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533400" y="2667000"/>
            <a:ext cx="1752600" cy="1158875"/>
          </a:xfrm>
        </p:spPr>
      </p:pic>
      <p:sp>
        <p:nvSpPr>
          <p:cNvPr id="9222" name="Text Box 6"/>
          <p:cNvSpPr txBox="1">
            <a:spLocks noChangeArrowheads="1"/>
          </p:cNvSpPr>
          <p:nvPr/>
        </p:nvSpPr>
        <p:spPr bwMode="auto">
          <a:xfrm>
            <a:off x="533400" y="3810000"/>
            <a:ext cx="1752600" cy="860425"/>
          </a:xfrm>
          <a:prstGeom prst="rect">
            <a:avLst/>
          </a:prstGeom>
          <a:solidFill>
            <a:schemeClr val="bg1"/>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20000"/>
              </a:spcBef>
            </a:pPr>
            <a:r>
              <a:rPr lang="en-US" sz="2800"/>
              <a:t>Ethical dilemmas</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220">
                                            <p:txEl>
                                              <p:pRg st="1" end="1"/>
                                            </p:txEl>
                                          </p:spTgt>
                                        </p:tgtEl>
                                        <p:attrNameLst>
                                          <p:attrName>style.visibility</p:attrName>
                                        </p:attrNameLst>
                                      </p:cBhvr>
                                      <p:to>
                                        <p:strVal val="visible"/>
                                      </p:to>
                                    </p:set>
                                    <p:anim calcmode="lin" valueType="num">
                                      <p:cBhvr additive="base">
                                        <p:cTn id="11"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22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220">
                                            <p:txEl>
                                              <p:pRg st="2" end="2"/>
                                            </p:txEl>
                                          </p:spTgt>
                                        </p:tgtEl>
                                        <p:attrNameLst>
                                          <p:attrName>style.visibility</p:attrName>
                                        </p:attrNameLst>
                                      </p:cBhvr>
                                      <p:to>
                                        <p:strVal val="visible"/>
                                      </p:to>
                                    </p:set>
                                    <p:anim calcmode="lin" valueType="num">
                                      <p:cBhvr additive="base">
                                        <p:cTn id="17" dur="500" fill="hold"/>
                                        <p:tgtEl>
                                          <p:spTgt spid="922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22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9220">
                                            <p:txEl>
                                              <p:pRg st="3" end="3"/>
                                            </p:txEl>
                                          </p:spTgt>
                                        </p:tgtEl>
                                        <p:attrNameLst>
                                          <p:attrName>style.visibility</p:attrName>
                                        </p:attrNameLst>
                                      </p:cBhvr>
                                      <p:to>
                                        <p:strVal val="visible"/>
                                      </p:to>
                                    </p:set>
                                    <p:anim calcmode="lin" valueType="num">
                                      <p:cBhvr additive="base">
                                        <p:cTn id="21" dur="500" fill="hold"/>
                                        <p:tgtEl>
                                          <p:spTgt spid="922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22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220">
                                            <p:txEl>
                                              <p:pRg st="4" end="4"/>
                                            </p:txEl>
                                          </p:spTgt>
                                        </p:tgtEl>
                                        <p:attrNameLst>
                                          <p:attrName>style.visibility</p:attrName>
                                        </p:attrNameLst>
                                      </p:cBhvr>
                                      <p:to>
                                        <p:strVal val="visible"/>
                                      </p:to>
                                    </p:set>
                                    <p:anim calcmode="lin" valueType="num">
                                      <p:cBhvr additive="base">
                                        <p:cTn id="27" dur="500" fill="hold"/>
                                        <p:tgtEl>
                                          <p:spTgt spid="9220">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2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Challenges (Continued):</a:t>
            </a:r>
          </a:p>
        </p:txBody>
      </p:sp>
      <p:sp>
        <p:nvSpPr>
          <p:cNvPr id="10243" name="Rectangle 3"/>
          <p:cNvSpPr>
            <a:spLocks noGrp="1" noChangeArrowheads="1"/>
          </p:cNvSpPr>
          <p:nvPr>
            <p:ph type="body" idx="1"/>
          </p:nvPr>
        </p:nvSpPr>
        <p:spPr>
          <a:xfrm>
            <a:off x="685800" y="1981200"/>
            <a:ext cx="7772400" cy="4419600"/>
          </a:xfrm>
        </p:spPr>
        <p:txBody>
          <a:bodyPr/>
          <a:lstStyle/>
          <a:p>
            <a:r>
              <a:rPr lang="en-US" sz="2800"/>
              <a:t>Nurses may be confused and frustrated about what the DNR order means</a:t>
            </a:r>
          </a:p>
          <a:p>
            <a:pPr lvl="1"/>
            <a:r>
              <a:rPr lang="en-US"/>
              <a:t>How far do you go with invasive treatments?</a:t>
            </a:r>
          </a:p>
          <a:p>
            <a:r>
              <a:rPr lang="en-US" sz="2800"/>
              <a:t>Patients must be given realistic expectations of prognosis and treatment outcomes </a:t>
            </a:r>
          </a:p>
          <a:p>
            <a:pPr lvl="1"/>
            <a:r>
              <a:rPr lang="en-US"/>
              <a:t>What are the patient’s current desires and wishes/advance directives?</a:t>
            </a:r>
          </a:p>
          <a:p>
            <a:r>
              <a:rPr lang="en-US" sz="2800"/>
              <a:t>Acute care and critical care areas may not be conducive to palliative care/comfort care</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r>
              <a:rPr lang="en-US"/>
              <a:t>How to “Shift the Picture”:</a:t>
            </a:r>
          </a:p>
        </p:txBody>
      </p:sp>
      <p:sp>
        <p:nvSpPr>
          <p:cNvPr id="31747" name="Rectangle 1027"/>
          <p:cNvSpPr>
            <a:spLocks noGrp="1" noChangeArrowheads="1"/>
          </p:cNvSpPr>
          <p:nvPr>
            <p:ph type="body" idx="1"/>
          </p:nvPr>
        </p:nvSpPr>
        <p:spPr/>
        <p:txBody>
          <a:bodyPr/>
          <a:lstStyle/>
          <a:p>
            <a:r>
              <a:rPr lang="en-US"/>
              <a:t>Work together</a:t>
            </a:r>
          </a:p>
          <a:p>
            <a:r>
              <a:rPr lang="en-US"/>
              <a:t>Hold family meetings</a:t>
            </a:r>
          </a:p>
          <a:p>
            <a:r>
              <a:rPr lang="en-US"/>
              <a:t>Create new expectations</a:t>
            </a:r>
          </a:p>
          <a:p>
            <a:r>
              <a:rPr lang="en-US"/>
              <a:t>Change scope of choice</a:t>
            </a:r>
          </a:p>
          <a:p>
            <a:r>
              <a:rPr lang="en-US"/>
              <a:t>Change the value of treatment options</a:t>
            </a:r>
          </a:p>
          <a:p>
            <a:r>
              <a:rPr lang="en-US"/>
              <a:t>Change indicators</a:t>
            </a:r>
          </a:p>
        </p:txBody>
      </p:sp>
      <p:pic>
        <p:nvPicPr>
          <p:cNvPr id="31750" name="Picture 1030" descr="D:\PFiles\MSOffice\Clipart\standard\stddir4\SO0142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905000"/>
            <a:ext cx="2819400" cy="1090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600200" y="1371600"/>
            <a:ext cx="5943600" cy="533400"/>
          </a:xfrm>
          <a:gradFill rotWithShape="0">
            <a:gsLst>
              <a:gs pos="0">
                <a:srgbClr val="FEE7F2"/>
              </a:gs>
              <a:gs pos="17999">
                <a:srgbClr val="FBD49C"/>
              </a:gs>
              <a:gs pos="39000">
                <a:srgbClr val="FBA97D"/>
              </a:gs>
              <a:gs pos="64000">
                <a:srgbClr val="FAC77D"/>
              </a:gs>
              <a:gs pos="82001">
                <a:srgbClr val="FEE7F2"/>
              </a:gs>
              <a:gs pos="100000">
                <a:srgbClr val="FBEAC7"/>
              </a:gs>
            </a:gsLst>
            <a:lin ang="18900000" scaled="1"/>
          </a:gradFill>
        </p:spPr>
        <p:txBody>
          <a:bodyPr/>
          <a:lstStyle/>
          <a:p>
            <a:r>
              <a:rPr lang="en-US">
                <a:solidFill>
                  <a:schemeClr val="bg1"/>
                </a:solidFill>
              </a:rPr>
              <a:t>A Nurse’s Quote:</a:t>
            </a:r>
            <a:endParaRPr lang="en-US"/>
          </a:p>
        </p:txBody>
      </p:sp>
      <p:sp>
        <p:nvSpPr>
          <p:cNvPr id="33795" name="Rectangle 3"/>
          <p:cNvSpPr>
            <a:spLocks noGrp="1" noChangeArrowheads="1"/>
          </p:cNvSpPr>
          <p:nvPr>
            <p:ph type="body" idx="1"/>
          </p:nvPr>
        </p:nvSpPr>
        <p:spPr>
          <a:xfrm>
            <a:off x="685800" y="2590800"/>
            <a:ext cx="7772400" cy="3505200"/>
          </a:xfrm>
        </p:spPr>
        <p:txBody>
          <a:bodyPr/>
          <a:lstStyle/>
          <a:p>
            <a:r>
              <a:rPr lang="en-US"/>
              <a:t>I’m very careful to work in concert with physicians in my setting so that the family isn’t hearing from the physician, “Press on, press on,” and from the nurse, “Why are we doing this?”  Because that creates incredible distress for families.</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How to Help Patient and Family Accept a “New Picture”:</a:t>
            </a:r>
          </a:p>
        </p:txBody>
      </p:sp>
      <p:sp>
        <p:nvSpPr>
          <p:cNvPr id="32771" name="Rectangle 3"/>
          <p:cNvSpPr>
            <a:spLocks noGrp="1" noChangeArrowheads="1"/>
          </p:cNvSpPr>
          <p:nvPr>
            <p:ph type="body" idx="1"/>
          </p:nvPr>
        </p:nvSpPr>
        <p:spPr>
          <a:xfrm>
            <a:off x="685800" y="2286000"/>
            <a:ext cx="7772400" cy="4038600"/>
          </a:xfrm>
        </p:spPr>
        <p:txBody>
          <a:bodyPr/>
          <a:lstStyle/>
          <a:p>
            <a:r>
              <a:rPr lang="en-US"/>
              <a:t>Involve others</a:t>
            </a:r>
          </a:p>
          <a:p>
            <a:r>
              <a:rPr lang="en-US"/>
              <a:t>Redirect hope</a:t>
            </a:r>
          </a:p>
          <a:p>
            <a:r>
              <a:rPr lang="en-US"/>
              <a:t>Repeat and reiterate information</a:t>
            </a:r>
          </a:p>
        </p:txBody>
      </p:sp>
      <p:sp>
        <p:nvSpPr>
          <p:cNvPr id="32772" name="Text Box 4"/>
          <p:cNvSpPr txBox="1">
            <a:spLocks noChangeArrowheads="1"/>
          </p:cNvSpPr>
          <p:nvPr/>
        </p:nvSpPr>
        <p:spPr bwMode="auto">
          <a:xfrm>
            <a:off x="1066800" y="4419600"/>
            <a:ext cx="6858000" cy="1838325"/>
          </a:xfrm>
          <a:prstGeom prst="rect">
            <a:avLst/>
          </a:prstGeom>
          <a:noFill/>
          <a:ln w="38100">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solidFill>
                  <a:schemeClr val="folHlink"/>
                </a:solidFill>
              </a:rPr>
              <a:t>Avoid  far-away relatives demanding aggressive treatment for patient by involving them in family meetings (with conference calls), and providing regular updates by phone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0-#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End of Life Discussions:</a:t>
            </a:r>
          </a:p>
        </p:txBody>
      </p:sp>
      <p:sp>
        <p:nvSpPr>
          <p:cNvPr id="21507" name="Rectangle 3"/>
          <p:cNvSpPr>
            <a:spLocks noGrp="1" noChangeArrowheads="1"/>
          </p:cNvSpPr>
          <p:nvPr>
            <p:ph type="body" idx="1"/>
          </p:nvPr>
        </p:nvSpPr>
        <p:spPr>
          <a:xfrm>
            <a:off x="762000" y="1981200"/>
            <a:ext cx="7696200" cy="4343400"/>
          </a:xfrm>
        </p:spPr>
        <p:txBody>
          <a:bodyPr/>
          <a:lstStyle/>
          <a:p>
            <a:pPr>
              <a:lnSpc>
                <a:spcPct val="90000"/>
              </a:lnSpc>
            </a:pPr>
            <a:r>
              <a:rPr lang="en-US" sz="2800"/>
              <a:t>Break bad news sensitively</a:t>
            </a:r>
          </a:p>
          <a:p>
            <a:pPr>
              <a:lnSpc>
                <a:spcPct val="90000"/>
              </a:lnSpc>
            </a:pPr>
            <a:r>
              <a:rPr lang="en-US" sz="2800"/>
              <a:t>Provide information as the patient wishes</a:t>
            </a:r>
          </a:p>
          <a:p>
            <a:pPr>
              <a:lnSpc>
                <a:spcPct val="90000"/>
              </a:lnSpc>
            </a:pPr>
            <a:r>
              <a:rPr lang="en-US" sz="2800"/>
              <a:t>Permit expression of emotion</a:t>
            </a:r>
          </a:p>
          <a:p>
            <a:pPr>
              <a:lnSpc>
                <a:spcPct val="90000"/>
              </a:lnSpc>
            </a:pPr>
            <a:r>
              <a:rPr lang="en-US" sz="2800"/>
              <a:t>Clarify concerns and problems</a:t>
            </a:r>
          </a:p>
          <a:p>
            <a:pPr>
              <a:lnSpc>
                <a:spcPct val="90000"/>
              </a:lnSpc>
            </a:pPr>
            <a:r>
              <a:rPr lang="en-US" sz="2800"/>
              <a:t>Involve patient and family in making decisions about treatment</a:t>
            </a:r>
          </a:p>
          <a:p>
            <a:pPr>
              <a:lnSpc>
                <a:spcPct val="90000"/>
              </a:lnSpc>
            </a:pPr>
            <a:r>
              <a:rPr lang="en-US" sz="2800"/>
              <a:t>Set realistic goals</a:t>
            </a:r>
          </a:p>
          <a:p>
            <a:pPr>
              <a:lnSpc>
                <a:spcPct val="90000"/>
              </a:lnSpc>
            </a:pPr>
            <a:r>
              <a:rPr lang="en-US" sz="2800"/>
              <a:t>Provide appropriate medical, psychological, and social care, and promote continuity of care</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“Lifting the Heart”:</a:t>
            </a:r>
          </a:p>
        </p:txBody>
      </p:sp>
      <p:sp>
        <p:nvSpPr>
          <p:cNvPr id="37891" name="Rectangle 3"/>
          <p:cNvSpPr>
            <a:spLocks noGrp="1" noChangeArrowheads="1"/>
          </p:cNvSpPr>
          <p:nvPr>
            <p:ph type="body" sz="half" idx="1"/>
          </p:nvPr>
        </p:nvSpPr>
        <p:spPr>
          <a:xfrm>
            <a:off x="685800" y="2057400"/>
            <a:ext cx="4495800" cy="4267200"/>
          </a:xfrm>
        </p:spPr>
        <p:txBody>
          <a:bodyPr/>
          <a:lstStyle/>
          <a:p>
            <a:pPr>
              <a:buFontTx/>
              <a:buNone/>
            </a:pPr>
            <a:r>
              <a:rPr lang="en-US" sz="2800"/>
              <a:t>A week ago nothing mattered</a:t>
            </a:r>
          </a:p>
          <a:p>
            <a:pPr>
              <a:buFontTx/>
              <a:buNone/>
            </a:pPr>
            <a:r>
              <a:rPr lang="en-US" sz="2800"/>
              <a:t>I didn’t want to do anything</a:t>
            </a:r>
          </a:p>
          <a:p>
            <a:pPr>
              <a:buFontTx/>
              <a:buNone/>
            </a:pPr>
            <a:r>
              <a:rPr lang="en-US" sz="2800"/>
              <a:t>I just wanted to die</a:t>
            </a:r>
          </a:p>
          <a:p>
            <a:pPr>
              <a:buFontTx/>
              <a:buNone/>
            </a:pPr>
            <a:r>
              <a:rPr lang="en-US" sz="2800"/>
              <a:t>Today something lifted my heart up</a:t>
            </a:r>
          </a:p>
          <a:p>
            <a:pPr>
              <a:buFontTx/>
              <a:buNone/>
            </a:pPr>
            <a:r>
              <a:rPr lang="en-US" sz="2800"/>
              <a:t>Somebody had built some flowers</a:t>
            </a:r>
          </a:p>
          <a:p>
            <a:pPr>
              <a:buFontTx/>
              <a:buNone/>
            </a:pPr>
            <a:r>
              <a:rPr lang="en-US" sz="2800"/>
              <a:t>The newness of new crocuses</a:t>
            </a:r>
          </a:p>
        </p:txBody>
      </p:sp>
      <p:pic>
        <p:nvPicPr>
          <p:cNvPr id="37892" name="Picture 4" descr="D:\PFiles\MSOffice\Clipart\standard\stddir4\PH01645J.jpg"/>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6348413" y="2286000"/>
            <a:ext cx="1206500" cy="1828800"/>
          </a:xfrm>
        </p:spPr>
      </p:pic>
      <p:sp>
        <p:nvSpPr>
          <p:cNvPr id="37893" name="Text Box 5"/>
          <p:cNvSpPr txBox="1">
            <a:spLocks noChangeArrowheads="1"/>
          </p:cNvSpPr>
          <p:nvPr/>
        </p:nvSpPr>
        <p:spPr bwMode="auto">
          <a:xfrm>
            <a:off x="5715000" y="4495800"/>
            <a:ext cx="2667000" cy="1558925"/>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Poem written by a man who had been diagnosed with a brain tumor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37892"/>
                                        </p:tgtEl>
                                        <p:attrNameLst>
                                          <p:attrName>style.visibility</p:attrName>
                                        </p:attrNameLst>
                                      </p:cBhvr>
                                      <p:to>
                                        <p:strVal val="visible"/>
                                      </p:to>
                                    </p:set>
                                    <p:anim calcmode="lin" valueType="num">
                                      <p:cBhvr additive="base">
                                        <p:cTn id="7" dur="500" fill="hold"/>
                                        <p:tgtEl>
                                          <p:spTgt spid="37892"/>
                                        </p:tgtEl>
                                        <p:attrNameLst>
                                          <p:attrName>ppt_x</p:attrName>
                                        </p:attrNameLst>
                                      </p:cBhvr>
                                      <p:tavLst>
                                        <p:tav tm="0">
                                          <p:val>
                                            <p:strVal val="0-#ppt_w/2"/>
                                          </p:val>
                                        </p:tav>
                                        <p:tav tm="100000">
                                          <p:val>
                                            <p:strVal val="#ppt_x"/>
                                          </p:val>
                                        </p:tav>
                                      </p:tavLst>
                                    </p:anim>
                                    <p:anim calcmode="lin" valueType="num">
                                      <p:cBhvr additive="base">
                                        <p:cTn id="8" dur="500" fill="hold"/>
                                        <p:tgtEl>
                                          <p:spTgt spid="378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gtEl>
                                        <p:attrNameLst>
                                          <p:attrName>style.visibility</p:attrName>
                                        </p:attrNameLst>
                                      </p:cBhvr>
                                      <p:to>
                                        <p:strVal val="visible"/>
                                      </p:to>
                                    </p:set>
                                    <p:anim calcmode="lin" valueType="num">
                                      <p:cBhvr additive="base">
                                        <p:cTn id="13" dur="500" fill="hold"/>
                                        <p:tgtEl>
                                          <p:spTgt spid="37891"/>
                                        </p:tgtEl>
                                        <p:attrNameLst>
                                          <p:attrName>ppt_x</p:attrName>
                                        </p:attrNameLst>
                                      </p:cBhvr>
                                      <p:tavLst>
                                        <p:tav tm="0">
                                          <p:val>
                                            <p:strVal val="0-#ppt_w/2"/>
                                          </p:val>
                                        </p:tav>
                                        <p:tav tm="100000">
                                          <p:val>
                                            <p:strVal val="#ppt_x"/>
                                          </p:val>
                                        </p:tav>
                                      </p:tavLst>
                                    </p:anim>
                                    <p:anim calcmode="lin" valueType="num">
                                      <p:cBhvr additive="base">
                                        <p:cTn id="14" dur="500" fill="hold"/>
                                        <p:tgtEl>
                                          <p:spTgt spid="37891"/>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1000"/>
                                  </p:stCondLst>
                                  <p:childTnLst>
                                    <p:set>
                                      <p:cBhvr>
                                        <p:cTn id="17" dur="1" fill="hold">
                                          <p:stCondLst>
                                            <p:cond delay="0"/>
                                          </p:stCondLst>
                                        </p:cTn>
                                        <p:tgtEl>
                                          <p:spTgt spid="37893"/>
                                        </p:tgtEl>
                                        <p:attrNameLst>
                                          <p:attrName>style.visibility</p:attrName>
                                        </p:attrNameLst>
                                      </p:cBhvr>
                                      <p:to>
                                        <p:strVal val="visible"/>
                                      </p:to>
                                    </p:set>
                                    <p:anim calcmode="lin" valueType="num">
                                      <p:cBhvr additive="base">
                                        <p:cTn id="18" dur="500" fill="hold"/>
                                        <p:tgtEl>
                                          <p:spTgt spid="37893"/>
                                        </p:tgtEl>
                                        <p:attrNameLst>
                                          <p:attrName>ppt_x</p:attrName>
                                        </p:attrNameLst>
                                      </p:cBhvr>
                                      <p:tavLst>
                                        <p:tav tm="0">
                                          <p:val>
                                            <p:strVal val="0-#ppt_w/2"/>
                                          </p:val>
                                        </p:tav>
                                        <p:tav tm="100000">
                                          <p:val>
                                            <p:strVal val="#ppt_x"/>
                                          </p:val>
                                        </p:tav>
                                      </p:tavLst>
                                    </p:anim>
                                    <p:anim calcmode="lin" valueType="num">
                                      <p:cBhvr additive="base">
                                        <p:cTn id="19" dur="500" fill="hold"/>
                                        <p:tgtEl>
                                          <p:spTgt spid="378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P spid="3789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Learning Palliative Care:</a:t>
            </a:r>
          </a:p>
        </p:txBody>
      </p:sp>
      <p:sp>
        <p:nvSpPr>
          <p:cNvPr id="28675" name="Rectangle 3"/>
          <p:cNvSpPr>
            <a:spLocks noGrp="1" noChangeArrowheads="1"/>
          </p:cNvSpPr>
          <p:nvPr>
            <p:ph type="body" idx="1"/>
          </p:nvPr>
        </p:nvSpPr>
        <p:spPr/>
        <p:txBody>
          <a:bodyPr/>
          <a:lstStyle/>
          <a:p>
            <a:r>
              <a:rPr lang="en-US" sz="2800"/>
              <a:t>Physicians and nurses want to learn: </a:t>
            </a:r>
          </a:p>
          <a:p>
            <a:pPr lvl="1"/>
            <a:r>
              <a:rPr lang="en-US"/>
              <a:t>How to talk to families and dying patients</a:t>
            </a:r>
          </a:p>
          <a:p>
            <a:pPr lvl="1"/>
            <a:r>
              <a:rPr lang="en-US"/>
              <a:t>How to effectively treat pain</a:t>
            </a:r>
          </a:p>
          <a:p>
            <a:r>
              <a:rPr lang="en-US" sz="2800"/>
              <a:t>Curriculums should be modified to include:</a:t>
            </a:r>
          </a:p>
          <a:p>
            <a:pPr lvl="1"/>
            <a:r>
              <a:rPr lang="en-US"/>
              <a:t>Interactive courses with role-playing</a:t>
            </a:r>
          </a:p>
          <a:p>
            <a:pPr lvl="1"/>
            <a:r>
              <a:rPr lang="en-US"/>
              <a:t>Less emphasis on </a:t>
            </a:r>
            <a:r>
              <a:rPr lang="en-US" i="1"/>
              <a:t>doing</a:t>
            </a:r>
            <a:r>
              <a:rPr lang="en-US"/>
              <a:t> something, and more on </a:t>
            </a:r>
            <a:r>
              <a:rPr lang="en-US" i="1"/>
              <a:t>being</a:t>
            </a:r>
            <a:r>
              <a:rPr lang="en-US"/>
              <a:t> with patients in palliative care</a:t>
            </a:r>
          </a:p>
          <a:p>
            <a:pPr lvl="1"/>
            <a:r>
              <a:rPr lang="en-US"/>
              <a:t>Discussion of “human” aspects of care</a:t>
            </a: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7772400" cy="533400"/>
          </a:xfrm>
        </p:spPr>
        <p:txBody>
          <a:bodyPr/>
          <a:lstStyle/>
          <a:p>
            <a:r>
              <a:rPr lang="en-US" sz="3600"/>
              <a:t>Learning Palliative Care (continued):</a:t>
            </a:r>
          </a:p>
        </p:txBody>
      </p:sp>
      <p:sp>
        <p:nvSpPr>
          <p:cNvPr id="29699" name="Rectangle 3"/>
          <p:cNvSpPr>
            <a:spLocks noGrp="1" noChangeArrowheads="1"/>
          </p:cNvSpPr>
          <p:nvPr>
            <p:ph type="body" idx="1"/>
          </p:nvPr>
        </p:nvSpPr>
        <p:spPr>
          <a:xfrm>
            <a:off x="762000" y="1447800"/>
            <a:ext cx="7696200" cy="4876800"/>
          </a:xfrm>
        </p:spPr>
        <p:txBody>
          <a:bodyPr/>
          <a:lstStyle/>
          <a:p>
            <a:r>
              <a:rPr lang="en-US" sz="2800"/>
              <a:t>Include clinical rotations in palliative care centers, if available</a:t>
            </a:r>
          </a:p>
          <a:p>
            <a:pPr lvl="1"/>
            <a:r>
              <a:rPr lang="en-US"/>
              <a:t>Observe nurse and physician role models</a:t>
            </a:r>
          </a:p>
          <a:p>
            <a:r>
              <a:rPr lang="en-US" sz="2800"/>
              <a:t>Use innovative education programs like e-mailed “Fast Facts”</a:t>
            </a:r>
          </a:p>
          <a:p>
            <a:r>
              <a:rPr lang="en-US" sz="2800"/>
              <a:t>Use palliative care content to combine teaching </a:t>
            </a:r>
          </a:p>
          <a:p>
            <a:pPr lvl="1"/>
            <a:r>
              <a:rPr lang="en-US"/>
              <a:t>Review charts for effective pain/symptom management</a:t>
            </a:r>
          </a:p>
          <a:p>
            <a:pPr lvl="1"/>
            <a:r>
              <a:rPr lang="en-US"/>
              <a:t>Practice related communication skills </a:t>
            </a:r>
          </a:p>
          <a:p>
            <a:pPr lvl="1"/>
            <a:r>
              <a:rPr lang="en-US"/>
              <a:t>Discuss medical ethics and health law cases</a:t>
            </a:r>
            <a:endParaRPr lang="en-US" sz="240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Palliative Care in Nursing Education:</a:t>
            </a:r>
          </a:p>
        </p:txBody>
      </p:sp>
      <p:sp>
        <p:nvSpPr>
          <p:cNvPr id="11267" name="Rectangle 3"/>
          <p:cNvSpPr>
            <a:spLocks noGrp="1" noChangeArrowheads="1"/>
          </p:cNvSpPr>
          <p:nvPr>
            <p:ph type="body" idx="1"/>
          </p:nvPr>
        </p:nvSpPr>
        <p:spPr>
          <a:xfrm>
            <a:off x="685800" y="2057400"/>
            <a:ext cx="7772400" cy="4038600"/>
          </a:xfrm>
        </p:spPr>
        <p:txBody>
          <a:bodyPr/>
          <a:lstStyle/>
          <a:p>
            <a:r>
              <a:rPr lang="en-US" sz="2800"/>
              <a:t>As the percentage of aging population increases, so will the need for competent end-of-life care</a:t>
            </a:r>
          </a:p>
          <a:p>
            <a:r>
              <a:rPr lang="en-US" sz="2800"/>
              <a:t>Students need clinical opportunities to care for dying individuals </a:t>
            </a:r>
          </a:p>
          <a:p>
            <a:r>
              <a:rPr lang="en-US" sz="2800"/>
              <a:t>Faculty knowledgeable in end of life care are needed in clinical education settings</a:t>
            </a:r>
          </a:p>
          <a:p>
            <a:pPr lvl="1"/>
            <a:r>
              <a:rPr lang="en-US"/>
              <a:t>Complex care management</a:t>
            </a:r>
          </a:p>
          <a:p>
            <a:pPr lvl="1"/>
            <a:r>
              <a:rPr lang="en-US"/>
              <a:t>Emotional support and ethical guidance needed</a:t>
            </a:r>
          </a:p>
        </p:txBody>
      </p:sp>
      <p:pic>
        <p:nvPicPr>
          <p:cNvPr id="11268" name="Picture 4" descr="C:\Program Files\Common Files\Microsoft Shared\Clipart\themes1\Lines\BD14538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096000"/>
            <a:ext cx="7086600" cy="236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heckerboard(across)">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Objectives:</a:t>
            </a:r>
          </a:p>
        </p:txBody>
      </p:sp>
      <p:sp>
        <p:nvSpPr>
          <p:cNvPr id="1027" name="Rectangle 3"/>
          <p:cNvSpPr>
            <a:spLocks noGrp="1" noChangeArrowheads="1"/>
          </p:cNvSpPr>
          <p:nvPr>
            <p:ph type="body" idx="1"/>
          </p:nvPr>
        </p:nvSpPr>
        <p:spPr/>
        <p:txBody>
          <a:bodyPr/>
          <a:lstStyle/>
          <a:p>
            <a:r>
              <a:rPr lang="en-US"/>
              <a:t>To identify three or more advantages to implementation of palliative care services</a:t>
            </a:r>
          </a:p>
          <a:p>
            <a:r>
              <a:rPr lang="en-US"/>
              <a:t>To describe two or more barriers to optimal end-of-life care for patients with non-malignant disease</a:t>
            </a:r>
          </a:p>
          <a:p>
            <a:r>
              <a:rPr lang="en-US"/>
              <a:t>To develop a strategy for implementing palliative care nursing in your workplace</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Nursing Students Need To Know:</a:t>
            </a:r>
          </a:p>
        </p:txBody>
      </p:sp>
      <p:sp>
        <p:nvSpPr>
          <p:cNvPr id="12291" name="Rectangle 3"/>
          <p:cNvSpPr>
            <a:spLocks noGrp="1" noChangeArrowheads="1"/>
          </p:cNvSpPr>
          <p:nvPr>
            <p:ph type="body" sz="half" idx="1"/>
          </p:nvPr>
        </p:nvSpPr>
        <p:spPr>
          <a:xfrm>
            <a:off x="609600" y="2133600"/>
            <a:ext cx="3886200" cy="4267200"/>
          </a:xfrm>
        </p:spPr>
        <p:txBody>
          <a:bodyPr/>
          <a:lstStyle/>
          <a:p>
            <a:pPr>
              <a:lnSpc>
                <a:spcPct val="90000"/>
              </a:lnSpc>
            </a:pPr>
            <a:r>
              <a:rPr lang="en-US"/>
              <a:t>Pain and symptom management </a:t>
            </a:r>
          </a:p>
          <a:p>
            <a:pPr>
              <a:lnSpc>
                <a:spcPct val="90000"/>
              </a:lnSpc>
            </a:pPr>
            <a:r>
              <a:rPr lang="en-US"/>
              <a:t>Grief, loss and bereavement issues</a:t>
            </a:r>
          </a:p>
          <a:p>
            <a:pPr>
              <a:lnSpc>
                <a:spcPct val="90000"/>
              </a:lnSpc>
            </a:pPr>
            <a:r>
              <a:rPr lang="en-US"/>
              <a:t>Communication skills</a:t>
            </a:r>
          </a:p>
          <a:p>
            <a:pPr>
              <a:lnSpc>
                <a:spcPct val="90000"/>
              </a:lnSpc>
            </a:pPr>
            <a:r>
              <a:rPr lang="en-US"/>
              <a:t>Cultural considerations</a:t>
            </a:r>
          </a:p>
          <a:p>
            <a:pPr>
              <a:lnSpc>
                <a:spcPct val="90000"/>
              </a:lnSpc>
            </a:pPr>
            <a:r>
              <a:rPr lang="en-US"/>
              <a:t> Ethical and legal issues</a:t>
            </a:r>
          </a:p>
          <a:p>
            <a:pPr>
              <a:lnSpc>
                <a:spcPct val="90000"/>
              </a:lnSpc>
            </a:pPr>
            <a:r>
              <a:rPr lang="en-US"/>
              <a:t>Quality end-of-life care</a:t>
            </a:r>
          </a:p>
        </p:txBody>
      </p:sp>
      <p:sp>
        <p:nvSpPr>
          <p:cNvPr id="12292" name="Rectangle 4"/>
          <p:cNvSpPr>
            <a:spLocks noGrp="1" noChangeArrowheads="1"/>
          </p:cNvSpPr>
          <p:nvPr>
            <p:ph type="body" sz="half" idx="2"/>
          </p:nvPr>
        </p:nvSpPr>
        <p:spPr>
          <a:xfrm>
            <a:off x="4800600" y="2133600"/>
            <a:ext cx="3810000" cy="4267200"/>
          </a:xfrm>
        </p:spPr>
        <p:txBody>
          <a:bodyPr/>
          <a:lstStyle/>
          <a:p>
            <a:pPr>
              <a:lnSpc>
                <a:spcPct val="90000"/>
              </a:lnSpc>
            </a:pPr>
            <a:r>
              <a:rPr lang="en-US"/>
              <a:t>Standards of practice for sound clinical judgment in pain management</a:t>
            </a:r>
          </a:p>
          <a:p>
            <a:pPr>
              <a:lnSpc>
                <a:spcPct val="90000"/>
              </a:lnSpc>
            </a:pPr>
            <a:r>
              <a:rPr lang="en-US"/>
              <a:t>Acute, chronic, and end-of-life pain issues</a:t>
            </a:r>
          </a:p>
          <a:p>
            <a:pPr>
              <a:lnSpc>
                <a:spcPct val="90000"/>
              </a:lnSpc>
            </a:pPr>
            <a:r>
              <a:rPr lang="en-US"/>
              <a:t>Assurance that nurses are supported for providing appropriate pain management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checkerboard(across)">
                                      <p:cBhvr>
                                        <p:cTn id="7" dur="5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checkerboard(across)">
                                      <p:cBhvr>
                                        <p:cTn id="12" dur="500"/>
                                        <p:tgtEl>
                                          <p:spTgt spid="122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checkerboard(across)">
                                      <p:cBhvr>
                                        <p:cTn id="17" dur="5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Integrating Palliative Care into Nursing Curriculum:</a:t>
            </a:r>
          </a:p>
        </p:txBody>
      </p:sp>
      <p:sp>
        <p:nvSpPr>
          <p:cNvPr id="13315" name="Rectangle 3"/>
          <p:cNvSpPr>
            <a:spLocks noGrp="1" noChangeArrowheads="1"/>
          </p:cNvSpPr>
          <p:nvPr>
            <p:ph type="body" sz="half" idx="1"/>
          </p:nvPr>
        </p:nvSpPr>
        <p:spPr>
          <a:xfrm>
            <a:off x="990600" y="2209800"/>
            <a:ext cx="4267200" cy="4191000"/>
          </a:xfrm>
        </p:spPr>
        <p:txBody>
          <a:bodyPr/>
          <a:lstStyle/>
          <a:p>
            <a:pPr>
              <a:lnSpc>
                <a:spcPct val="90000"/>
              </a:lnSpc>
            </a:pPr>
            <a:r>
              <a:rPr lang="en-US" sz="2800"/>
              <a:t>Education</a:t>
            </a:r>
          </a:p>
          <a:p>
            <a:pPr lvl="1">
              <a:lnSpc>
                <a:spcPct val="90000"/>
              </a:lnSpc>
            </a:pPr>
            <a:r>
              <a:rPr lang="en-US"/>
              <a:t>Knowledge and skills</a:t>
            </a:r>
          </a:p>
          <a:p>
            <a:pPr>
              <a:lnSpc>
                <a:spcPct val="90000"/>
              </a:lnSpc>
            </a:pPr>
            <a:r>
              <a:rPr lang="en-US" sz="2800"/>
              <a:t>Collaboration</a:t>
            </a:r>
          </a:p>
          <a:p>
            <a:pPr lvl="1">
              <a:lnSpc>
                <a:spcPct val="90000"/>
              </a:lnSpc>
            </a:pPr>
            <a:r>
              <a:rPr lang="en-US"/>
              <a:t>Interdisciplinary approach</a:t>
            </a:r>
          </a:p>
          <a:p>
            <a:pPr>
              <a:lnSpc>
                <a:spcPct val="90000"/>
              </a:lnSpc>
            </a:pPr>
            <a:r>
              <a:rPr lang="en-US" sz="2800"/>
              <a:t>Accountability</a:t>
            </a:r>
          </a:p>
          <a:p>
            <a:pPr lvl="1">
              <a:lnSpc>
                <a:spcPct val="90000"/>
              </a:lnSpc>
            </a:pPr>
            <a:r>
              <a:rPr lang="en-US"/>
              <a:t>Advocacy for all dying individuals and their families</a:t>
            </a:r>
          </a:p>
        </p:txBody>
      </p:sp>
      <p:pic>
        <p:nvPicPr>
          <p:cNvPr id="13317" name="Picture 5" descr="D:\PFiles\MSOffice\Clipart\standard\stddir4\PH01743J.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410200" y="2765425"/>
            <a:ext cx="3048000" cy="2011363"/>
          </a:xfrm>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Palliative Care Policy Issues:</a:t>
            </a:r>
          </a:p>
        </p:txBody>
      </p:sp>
      <p:sp>
        <p:nvSpPr>
          <p:cNvPr id="17411" name="Rectangle 3"/>
          <p:cNvSpPr>
            <a:spLocks noGrp="1" noChangeArrowheads="1"/>
          </p:cNvSpPr>
          <p:nvPr>
            <p:ph type="body" idx="1"/>
          </p:nvPr>
        </p:nvSpPr>
        <p:spPr>
          <a:xfrm>
            <a:off x="609600" y="1981200"/>
            <a:ext cx="7924800" cy="4419600"/>
          </a:xfrm>
        </p:spPr>
        <p:txBody>
          <a:bodyPr/>
          <a:lstStyle/>
          <a:p>
            <a:r>
              <a:rPr lang="en-US" sz="2800"/>
              <a:t>Nursing shortage and reimbursement barriers threaten access to palliative and end-of-life care</a:t>
            </a:r>
          </a:p>
          <a:p>
            <a:r>
              <a:rPr lang="en-US" sz="2800"/>
              <a:t>Palliative care is affected by various social, organizational, and economic policies</a:t>
            </a:r>
          </a:p>
          <a:p>
            <a:r>
              <a:rPr lang="en-US" sz="2800"/>
              <a:t>Key goals include the integration of palliative care </a:t>
            </a:r>
          </a:p>
          <a:p>
            <a:pPr lvl="1"/>
            <a:r>
              <a:rPr lang="en-US" sz="2400"/>
              <a:t>Throughout the course of illness </a:t>
            </a:r>
          </a:p>
          <a:p>
            <a:pPr lvl="1"/>
            <a:r>
              <a:rPr lang="en-US" sz="2400"/>
              <a:t>Promote earlier referral to palliative/hospice services</a:t>
            </a:r>
          </a:p>
          <a:p>
            <a:r>
              <a:rPr lang="en-US" sz="2800"/>
              <a:t>Advanced practice nurses are key to providing continuing education to practicing nurses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dissolve">
                                      <p:cBhvr>
                                        <p:cTn id="20" dur="500"/>
                                        <p:tgtEl>
                                          <p:spTgt spid="17411">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dissolve">
                                      <p:cBhvr>
                                        <p:cTn id="23" dur="500"/>
                                        <p:tgtEl>
                                          <p:spTgt spid="1741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7411">
                                            <p:txEl>
                                              <p:pRg st="5" end="5"/>
                                            </p:txEl>
                                          </p:spTgt>
                                        </p:tgtEl>
                                        <p:attrNameLst>
                                          <p:attrName>style.visibility</p:attrName>
                                        </p:attrNameLst>
                                      </p:cBhvr>
                                      <p:to>
                                        <p:strVal val="visible"/>
                                      </p:to>
                                    </p:set>
                                    <p:animEffect transition="in" filter="dissolve">
                                      <p:cBhvr>
                                        <p:cTn id="28"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Implications for Nursing:</a:t>
            </a:r>
          </a:p>
        </p:txBody>
      </p:sp>
      <p:sp>
        <p:nvSpPr>
          <p:cNvPr id="18435" name="Rectangle 3"/>
          <p:cNvSpPr>
            <a:spLocks noGrp="1" noChangeArrowheads="1"/>
          </p:cNvSpPr>
          <p:nvPr>
            <p:ph type="body" idx="1"/>
          </p:nvPr>
        </p:nvSpPr>
        <p:spPr>
          <a:xfrm>
            <a:off x="2209800" y="1828800"/>
            <a:ext cx="6400800" cy="4572000"/>
          </a:xfrm>
        </p:spPr>
        <p:txBody>
          <a:bodyPr/>
          <a:lstStyle/>
          <a:p>
            <a:pPr>
              <a:lnSpc>
                <a:spcPct val="90000"/>
              </a:lnSpc>
            </a:pPr>
            <a:r>
              <a:rPr lang="en-US" sz="2800"/>
              <a:t>Nurses advance improvements in palliative and end-of-life care </a:t>
            </a:r>
          </a:p>
          <a:p>
            <a:pPr lvl="1">
              <a:lnSpc>
                <a:spcPct val="90000"/>
              </a:lnSpc>
            </a:pPr>
            <a:r>
              <a:rPr lang="en-US"/>
              <a:t>Involvement in educational, quality improvement, research, and legislative initiatives</a:t>
            </a:r>
          </a:p>
          <a:p>
            <a:pPr>
              <a:lnSpc>
                <a:spcPct val="90000"/>
              </a:lnSpc>
            </a:pPr>
            <a:r>
              <a:rPr lang="en-US" sz="2800"/>
              <a:t>Nursing activities improve access, lower costs, and improve quality of care in advanced illness</a:t>
            </a:r>
          </a:p>
          <a:p>
            <a:pPr>
              <a:lnSpc>
                <a:spcPct val="90000"/>
              </a:lnSpc>
            </a:pPr>
            <a:r>
              <a:rPr lang="en-US" sz="2800"/>
              <a:t>Nurses initiate palliative care interventions with multidisciplinary approach</a:t>
            </a:r>
          </a:p>
        </p:txBody>
      </p:sp>
      <p:pic>
        <p:nvPicPr>
          <p:cNvPr id="18436" name="Picture 4" descr="C:\WINDOWS\Application Data\Microsoft\Media Catalog\Downloaded Clips\cl49\j01849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590800"/>
            <a:ext cx="1376363"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Conclusion:</a:t>
            </a:r>
          </a:p>
        </p:txBody>
      </p:sp>
      <p:sp>
        <p:nvSpPr>
          <p:cNvPr id="20483" name="Rectangle 3"/>
          <p:cNvSpPr>
            <a:spLocks noGrp="1" noChangeArrowheads="1"/>
          </p:cNvSpPr>
          <p:nvPr>
            <p:ph type="body" idx="1"/>
          </p:nvPr>
        </p:nvSpPr>
        <p:spPr>
          <a:xfrm>
            <a:off x="533400" y="1981200"/>
            <a:ext cx="8153400" cy="3962400"/>
          </a:xfrm>
        </p:spPr>
        <p:txBody>
          <a:bodyPr/>
          <a:lstStyle/>
          <a:p>
            <a:pPr>
              <a:lnSpc>
                <a:spcPct val="90000"/>
              </a:lnSpc>
            </a:pPr>
            <a:r>
              <a:rPr lang="en-US" sz="2800" dirty="0"/>
              <a:t>Palliative care is appropriate in hospitals, long-term care, home health care, and community settings</a:t>
            </a:r>
          </a:p>
          <a:p>
            <a:pPr>
              <a:lnSpc>
                <a:spcPct val="90000"/>
              </a:lnSpc>
            </a:pPr>
            <a:r>
              <a:rPr lang="en-US" sz="2800" dirty="0"/>
              <a:t>Nurses should promote palliative care for patients unresponsive to curative treatment</a:t>
            </a:r>
          </a:p>
          <a:p>
            <a:pPr>
              <a:lnSpc>
                <a:spcPct val="90000"/>
              </a:lnSpc>
            </a:pPr>
            <a:r>
              <a:rPr lang="en-US" sz="2800" dirty="0"/>
              <a:t>Barriers to palliative care decrease when advance directives are discussed by patients, nurses and physicians</a:t>
            </a:r>
          </a:p>
          <a:p>
            <a:pPr>
              <a:lnSpc>
                <a:spcPct val="90000"/>
              </a:lnSpc>
            </a:pPr>
            <a:r>
              <a:rPr lang="en-US" sz="2800" dirty="0"/>
              <a:t>Guide physicians to provide palliative care for patients with malignant and non-malignant illnesses</a:t>
            </a:r>
          </a:p>
        </p:txBody>
      </p:sp>
      <p:pic>
        <p:nvPicPr>
          <p:cNvPr id="20484" name="Picture 4" descr="D:\PFiles\MSOffice\Clipart\standard\stddir4\PH01760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609600"/>
            <a:ext cx="1600200" cy="1062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8200" y="6096000"/>
            <a:ext cx="7848600" cy="400110"/>
          </a:xfrm>
          <a:prstGeom prst="rect">
            <a:avLst/>
          </a:prstGeom>
          <a:noFill/>
        </p:spPr>
        <p:txBody>
          <a:bodyPr wrap="square" rtlCol="0">
            <a:spAutoFit/>
          </a:bodyPr>
          <a:lstStyle/>
          <a:p>
            <a:r>
              <a:rPr lang="en-US" sz="2000" dirty="0" smtClean="0"/>
              <a:t>This </a:t>
            </a:r>
            <a:r>
              <a:rPr lang="en-US" sz="2000" dirty="0" err="1" smtClean="0"/>
              <a:t>Powerpoint</a:t>
            </a:r>
            <a:r>
              <a:rPr lang="en-US" sz="2000" dirty="0" smtClean="0"/>
              <a:t> </a:t>
            </a:r>
            <a:r>
              <a:rPr lang="en-US" sz="2000" smtClean="0"/>
              <a:t>was created </a:t>
            </a:r>
            <a:r>
              <a:rPr lang="en-US" sz="2000" dirty="0" smtClean="0"/>
              <a:t>in 2004 as a graduate student</a:t>
            </a:r>
            <a:endParaRPr lang="en-US" sz="2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References:</a:t>
            </a:r>
          </a:p>
        </p:txBody>
      </p:sp>
      <p:sp>
        <p:nvSpPr>
          <p:cNvPr id="22531" name="Rectangle 3"/>
          <p:cNvSpPr>
            <a:spLocks noGrp="1" noChangeArrowheads="1"/>
          </p:cNvSpPr>
          <p:nvPr>
            <p:ph type="body" idx="1"/>
          </p:nvPr>
        </p:nvSpPr>
        <p:spPr>
          <a:xfrm>
            <a:off x="685800" y="1905000"/>
            <a:ext cx="7772400" cy="4419600"/>
          </a:xfrm>
        </p:spPr>
        <p:txBody>
          <a:bodyPr/>
          <a:lstStyle/>
          <a:p>
            <a:pPr>
              <a:lnSpc>
                <a:spcPct val="90000"/>
              </a:lnSpc>
            </a:pPr>
            <a:r>
              <a:rPr lang="en-US" sz="2400"/>
              <a:t>Arnold, R. (2003). Challenges of integrating palliative care into postgraduate training. </a:t>
            </a:r>
            <a:r>
              <a:rPr lang="en-US" sz="2400" i="1"/>
              <a:t>Journal of Palliative Medicine</a:t>
            </a:r>
            <a:r>
              <a:rPr lang="en-US" sz="2400"/>
              <a:t>. 6, 801-807.</a:t>
            </a:r>
          </a:p>
          <a:p>
            <a:pPr>
              <a:lnSpc>
                <a:spcPct val="90000"/>
              </a:lnSpc>
            </a:pPr>
            <a:r>
              <a:rPr lang="en-US" sz="2400"/>
              <a:t>Barraclough, J. (1997). ABC of palliative care: Depression, anxiety and confusion. </a:t>
            </a:r>
            <a:r>
              <a:rPr lang="en-US" sz="2400" i="1"/>
              <a:t>British Medical Journal. </a:t>
            </a:r>
            <a:r>
              <a:rPr lang="en-US" sz="2400"/>
              <a:t>315(7119), 1365-1368.</a:t>
            </a:r>
          </a:p>
          <a:p>
            <a:pPr>
              <a:lnSpc>
                <a:spcPct val="90000"/>
              </a:lnSpc>
            </a:pPr>
            <a:r>
              <a:rPr lang="en-US" sz="2400"/>
              <a:t>Davidson, P., Introna, K., Daly, J., Pauli, G, et al. (2003). Cardiorespiratory nurses’ perceptions of palliative care in nonmalignant disease: Data for the development of clinical practice. </a:t>
            </a:r>
            <a:r>
              <a:rPr lang="en-US" sz="2400" i="1"/>
              <a:t>American Journal of Critical Care</a:t>
            </a:r>
            <a:r>
              <a:rPr lang="en-US" sz="2400"/>
              <a:t>. 12(1), 47-53.</a:t>
            </a:r>
          </a:p>
          <a:p>
            <a:pPr>
              <a:lnSpc>
                <a:spcPct val="90000"/>
              </a:lnSpc>
            </a:pPr>
            <a:r>
              <a:rPr lang="en-US" sz="2400"/>
              <a:t>Gilligan, T. (2003). When do we stop talking about curative care? </a:t>
            </a:r>
            <a:r>
              <a:rPr lang="en-US" sz="2400" i="1"/>
              <a:t>Journal of Palliative Medicine</a:t>
            </a:r>
            <a:r>
              <a:rPr lang="en-US" sz="2400"/>
              <a:t>. 6, 657-660.</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838200" y="914400"/>
            <a:ext cx="7620000" cy="5334000"/>
          </a:xfrm>
        </p:spPr>
        <p:txBody>
          <a:bodyPr/>
          <a:lstStyle/>
          <a:p>
            <a:pPr>
              <a:lnSpc>
                <a:spcPct val="90000"/>
              </a:lnSpc>
            </a:pPr>
            <a:r>
              <a:rPr lang="en-US" sz="2400"/>
              <a:t>Haylock, P. J. (2003). TNEEL: A new approach to education in end-of-life care. </a:t>
            </a:r>
            <a:r>
              <a:rPr lang="en-US" sz="2400" i="1"/>
              <a:t>American Journal of Nursing</a:t>
            </a:r>
            <a:r>
              <a:rPr lang="en-US" sz="2400"/>
              <a:t>. 103(8), 99-100. </a:t>
            </a:r>
          </a:p>
          <a:p>
            <a:pPr>
              <a:lnSpc>
                <a:spcPct val="90000"/>
              </a:lnSpc>
            </a:pPr>
            <a:r>
              <a:rPr lang="en-US" sz="2400"/>
              <a:t>Norton, S. A. &amp; Bowers, B. J. (2001). Working toward consensus: Providers’ strategies to shift patients from curative to palliative treatment choices. Research in Nursing and Health. 24, 258-269.</a:t>
            </a:r>
          </a:p>
          <a:p>
            <a:pPr>
              <a:lnSpc>
                <a:spcPct val="90000"/>
              </a:lnSpc>
            </a:pPr>
            <a:r>
              <a:rPr lang="en-US" sz="2400"/>
              <a:t>Pimple, C., Schmidt, L., &amp; Tidwell, S. (2003). Achieving excellence in end-of-life care. </a:t>
            </a:r>
            <a:r>
              <a:rPr lang="en-US" sz="2400" i="1"/>
              <a:t>Nurse Educator</a:t>
            </a:r>
            <a:r>
              <a:rPr lang="en-US" sz="2400"/>
              <a:t>. 28(1), 40-43.</a:t>
            </a:r>
          </a:p>
          <a:p>
            <a:pPr>
              <a:lnSpc>
                <a:spcPct val="90000"/>
              </a:lnSpc>
            </a:pPr>
            <a:r>
              <a:rPr lang="en-US" sz="2400"/>
              <a:t>Reb, A. (2003). Palliative and end-of-life care: Policy analysis. </a:t>
            </a:r>
            <a:r>
              <a:rPr lang="en-US" sz="2400" i="1"/>
              <a:t>Oncology Nursing Society</a:t>
            </a:r>
            <a:r>
              <a:rPr lang="en-US" sz="2400"/>
              <a:t>. 30(1), 35-50.</a:t>
            </a:r>
          </a:p>
          <a:p>
            <a:pPr>
              <a:lnSpc>
                <a:spcPct val="90000"/>
              </a:lnSpc>
            </a:pPr>
            <a:r>
              <a:rPr lang="en-US" sz="2400"/>
              <a:t>World Health Organization. (2004). WHO definition of palliative care. Retrieved October 9, 2004 from http://www.who.int/cancer/palliative/definition/en/</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Scope of Problem:</a:t>
            </a:r>
          </a:p>
        </p:txBody>
      </p:sp>
      <p:sp>
        <p:nvSpPr>
          <p:cNvPr id="5123" name="Rectangle 3"/>
          <p:cNvSpPr>
            <a:spLocks noGrp="1" noChangeArrowheads="1"/>
          </p:cNvSpPr>
          <p:nvPr>
            <p:ph type="body" idx="1"/>
          </p:nvPr>
        </p:nvSpPr>
        <p:spPr>
          <a:xfrm>
            <a:off x="685800" y="1981200"/>
            <a:ext cx="7772400" cy="4191000"/>
          </a:xfrm>
        </p:spPr>
        <p:txBody>
          <a:bodyPr/>
          <a:lstStyle/>
          <a:p>
            <a:pPr>
              <a:lnSpc>
                <a:spcPct val="90000"/>
              </a:lnSpc>
            </a:pPr>
            <a:r>
              <a:rPr lang="en-US" sz="2800"/>
              <a:t>Many nurses are not well prepared to deal with death and dying</a:t>
            </a:r>
          </a:p>
          <a:p>
            <a:pPr>
              <a:lnSpc>
                <a:spcPct val="90000"/>
              </a:lnSpc>
            </a:pPr>
            <a:r>
              <a:rPr lang="en-US" sz="2800"/>
              <a:t>Nonmalignant or chronic conditions, (such as cardio-respiratory disease) are usually treated with acute care focus</a:t>
            </a:r>
          </a:p>
          <a:p>
            <a:pPr>
              <a:lnSpc>
                <a:spcPct val="90000"/>
              </a:lnSpc>
            </a:pPr>
            <a:r>
              <a:rPr lang="en-US" sz="2800"/>
              <a:t>Nurses are frustrated by giving futile treatments</a:t>
            </a:r>
          </a:p>
          <a:p>
            <a:pPr>
              <a:lnSpc>
                <a:spcPct val="90000"/>
              </a:lnSpc>
            </a:pPr>
            <a:r>
              <a:rPr lang="en-US" sz="2800"/>
              <a:t>Lack of a palliative care plan may mean patient is less likely to have a “good death”</a:t>
            </a:r>
          </a:p>
          <a:p>
            <a:pPr>
              <a:lnSpc>
                <a:spcPct val="90000"/>
              </a:lnSpc>
            </a:pPr>
            <a:r>
              <a:rPr lang="en-US" sz="2800"/>
              <a:t>Palliative care vs. hospice care is not well understood</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Definition of Palliative Care:</a:t>
            </a:r>
          </a:p>
        </p:txBody>
      </p:sp>
      <p:sp>
        <p:nvSpPr>
          <p:cNvPr id="6147" name="Rectangle 3"/>
          <p:cNvSpPr>
            <a:spLocks noGrp="1" noChangeArrowheads="1"/>
          </p:cNvSpPr>
          <p:nvPr>
            <p:ph type="body" idx="1"/>
          </p:nvPr>
        </p:nvSpPr>
        <p:spPr>
          <a:xfrm>
            <a:off x="762000" y="1981200"/>
            <a:ext cx="7696200" cy="3505200"/>
          </a:xfrm>
          <a:noFill/>
          <a:extLst>
            <a:ext uri="{909E8E84-426E-40DD-AFC4-6F175D3DCCD1}">
              <a14:hiddenFill xmlns:a14="http://schemas.microsoft.com/office/drawing/2010/main">
                <a:solidFill>
                  <a:schemeClr val="bg1"/>
                </a:solidFill>
              </a14:hiddenFill>
            </a:ext>
          </a:extLst>
        </p:spPr>
        <p:txBody>
          <a:bodyPr/>
          <a:lstStyle/>
          <a:p>
            <a:pPr>
              <a:lnSpc>
                <a:spcPct val="90000"/>
              </a:lnSpc>
            </a:pPr>
            <a:r>
              <a:rPr lang="en-US" sz="2800"/>
              <a:t>An approach that improves the quality of life of patients and their families facing the problems associated with life-threatening illness, through the prevention and relief of suffering by means of early identification and impeccable assessment and treatment of pain and other problems, physical, psychosocial, and spiritual</a:t>
            </a:r>
          </a:p>
          <a:p>
            <a:pPr>
              <a:lnSpc>
                <a:spcPct val="90000"/>
              </a:lnSpc>
              <a:buFontTx/>
              <a:buNone/>
            </a:pPr>
            <a:r>
              <a:rPr lang="en-US" sz="2800"/>
              <a:t>				</a:t>
            </a:r>
            <a:r>
              <a:rPr lang="en-US" sz="2400" i="1"/>
              <a:t>---World Health Organization (2004)</a:t>
            </a:r>
            <a:endParaRPr lang="en-US" sz="2400"/>
          </a:p>
        </p:txBody>
      </p:sp>
      <p:sp>
        <p:nvSpPr>
          <p:cNvPr id="6148" name="Text Box 4"/>
          <p:cNvSpPr txBox="1">
            <a:spLocks noChangeArrowheads="1"/>
          </p:cNvSpPr>
          <p:nvPr/>
        </p:nvSpPr>
        <p:spPr bwMode="auto">
          <a:xfrm>
            <a:off x="533400" y="5867400"/>
            <a:ext cx="8153400" cy="463550"/>
          </a:xfrm>
          <a:prstGeom prst="rect">
            <a:avLst/>
          </a:prstGeom>
          <a:gradFill rotWithShape="0">
            <a:gsLst>
              <a:gs pos="0">
                <a:schemeClr val="bg1"/>
              </a:gs>
              <a:gs pos="100000">
                <a:schemeClr val="bg1">
                  <a:gamma/>
                  <a:shade val="46275"/>
                  <a:invGamma/>
                </a:schemeClr>
              </a:gs>
            </a:gsLst>
            <a:path path="shape">
              <a:fillToRect l="50000" t="50000" r="50000" b="50000"/>
            </a:path>
          </a:gra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24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09600" y="1524000"/>
            <a:ext cx="7924800" cy="4800600"/>
          </a:xfrm>
        </p:spPr>
        <p:txBody>
          <a:bodyPr/>
          <a:lstStyle/>
          <a:p>
            <a:pPr>
              <a:lnSpc>
                <a:spcPct val="90000"/>
              </a:lnSpc>
            </a:pPr>
            <a:r>
              <a:rPr lang="en-US" sz="2800"/>
              <a:t>Affirm life and regard dying as a normal process</a:t>
            </a:r>
          </a:p>
          <a:p>
            <a:pPr>
              <a:lnSpc>
                <a:spcPct val="90000"/>
              </a:lnSpc>
            </a:pPr>
            <a:r>
              <a:rPr lang="en-US" sz="2800"/>
              <a:t>Neither hasten nor postpone death</a:t>
            </a:r>
          </a:p>
          <a:p>
            <a:pPr>
              <a:lnSpc>
                <a:spcPct val="90000"/>
              </a:lnSpc>
            </a:pPr>
            <a:r>
              <a:rPr lang="en-US" sz="2800"/>
              <a:t>Provide relief from pain and other distressing symptoms</a:t>
            </a:r>
          </a:p>
          <a:p>
            <a:pPr>
              <a:lnSpc>
                <a:spcPct val="90000"/>
              </a:lnSpc>
            </a:pPr>
            <a:r>
              <a:rPr lang="en-US" sz="2800"/>
              <a:t>Integrate psychological and spiritual aspects of care</a:t>
            </a:r>
          </a:p>
          <a:p>
            <a:pPr>
              <a:lnSpc>
                <a:spcPct val="90000"/>
              </a:lnSpc>
            </a:pPr>
            <a:r>
              <a:rPr lang="en-US" sz="2800"/>
              <a:t>Offer a support system to help patients live as actively as possible up to death</a:t>
            </a:r>
          </a:p>
          <a:p>
            <a:pPr>
              <a:lnSpc>
                <a:spcPct val="90000"/>
              </a:lnSpc>
            </a:pPr>
            <a:r>
              <a:rPr lang="en-US" sz="2800"/>
              <a:t>Use a team approach to address the needs of patients and their families</a:t>
            </a:r>
          </a:p>
          <a:p>
            <a:pPr>
              <a:lnSpc>
                <a:spcPct val="90000"/>
              </a:lnSpc>
            </a:pPr>
            <a:r>
              <a:rPr lang="en-US" sz="2800"/>
              <a:t>Offer a support system to help the family cope during the illness and their own bereavement</a:t>
            </a:r>
          </a:p>
        </p:txBody>
      </p:sp>
      <p:sp>
        <p:nvSpPr>
          <p:cNvPr id="7172" name="Text Box 4"/>
          <p:cNvSpPr txBox="1">
            <a:spLocks noChangeArrowheads="1"/>
          </p:cNvSpPr>
          <p:nvPr/>
        </p:nvSpPr>
        <p:spPr bwMode="auto">
          <a:xfrm>
            <a:off x="914400" y="685800"/>
            <a:ext cx="739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solidFill>
                  <a:schemeClr val="tx2"/>
                </a:solidFill>
              </a:rPr>
              <a:t>WHO Definition (Continued):</a:t>
            </a:r>
            <a:r>
              <a:rPr lang="en-US"/>
              <a:t> </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609600"/>
            <a:ext cx="8077200" cy="685800"/>
          </a:xfrm>
        </p:spPr>
        <p:txBody>
          <a:bodyPr/>
          <a:lstStyle/>
          <a:p>
            <a:r>
              <a:rPr lang="en-US" sz="3600"/>
              <a:t>Is Palliative Care Different than Hospice?</a:t>
            </a:r>
          </a:p>
        </p:txBody>
      </p:sp>
      <p:sp>
        <p:nvSpPr>
          <p:cNvPr id="26627" name="Rectangle 3"/>
          <p:cNvSpPr>
            <a:spLocks noGrp="1" noChangeArrowheads="1"/>
          </p:cNvSpPr>
          <p:nvPr>
            <p:ph type="body" sz="half" idx="1"/>
          </p:nvPr>
        </p:nvSpPr>
        <p:spPr>
          <a:xfrm>
            <a:off x="838200" y="1600200"/>
            <a:ext cx="7620000" cy="4800600"/>
          </a:xfrm>
        </p:spPr>
        <p:txBody>
          <a:bodyPr/>
          <a:lstStyle/>
          <a:p>
            <a:pPr>
              <a:spcBef>
                <a:spcPct val="50000"/>
              </a:spcBef>
              <a:buFont typeface="Wingdings" pitchFamily="2" charset="2"/>
              <a:buChar char="§"/>
            </a:pPr>
            <a:r>
              <a:rPr lang="en-US" sz="2800"/>
              <a:t>Hospice services include palliative care </a:t>
            </a:r>
          </a:p>
          <a:p>
            <a:pPr lvl="1">
              <a:spcBef>
                <a:spcPct val="50000"/>
              </a:spcBef>
              <a:buFont typeface="Wingdings" pitchFamily="2" charset="2"/>
              <a:buChar char="§"/>
            </a:pPr>
            <a:r>
              <a:rPr lang="en-US"/>
              <a:t>Palliative care may be offered at </a:t>
            </a:r>
            <a:r>
              <a:rPr lang="en-US" b="1"/>
              <a:t>any</a:t>
            </a:r>
            <a:r>
              <a:rPr lang="en-US"/>
              <a:t> point in an illness, not just close to the end of life</a:t>
            </a:r>
          </a:p>
          <a:p>
            <a:pPr lvl="1">
              <a:spcBef>
                <a:spcPct val="50000"/>
              </a:spcBef>
              <a:buFont typeface="Wingdings" pitchFamily="2" charset="2"/>
              <a:buChar char="§"/>
            </a:pPr>
            <a:r>
              <a:rPr lang="en-US"/>
              <a:t>Hospice is appropriate when death is expected within six months</a:t>
            </a:r>
          </a:p>
          <a:p>
            <a:pPr>
              <a:spcBef>
                <a:spcPct val="50000"/>
              </a:spcBef>
              <a:buFont typeface="Wingdings" pitchFamily="2" charset="2"/>
              <a:buChar char="§"/>
            </a:pPr>
            <a:r>
              <a:rPr lang="en-US" sz="2800"/>
              <a:t>Both palliative care and hospice care include services for patients with non-malignant diseases</a:t>
            </a:r>
          </a:p>
          <a:p>
            <a:pPr lvl="1">
              <a:spcBef>
                <a:spcPct val="50000"/>
              </a:spcBef>
              <a:buFont typeface="Wingdings" pitchFamily="2" charset="2"/>
              <a:buChar char="§"/>
            </a:pPr>
            <a:r>
              <a:rPr lang="en-US"/>
              <a:t>For example, CHF or ESRD (End Stage Renal Disease)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Why is Palliative Care Important to Nurses?</a:t>
            </a:r>
          </a:p>
        </p:txBody>
      </p:sp>
      <p:sp>
        <p:nvSpPr>
          <p:cNvPr id="15363" name="Rectangle 3"/>
          <p:cNvSpPr>
            <a:spLocks noGrp="1" noChangeArrowheads="1"/>
          </p:cNvSpPr>
          <p:nvPr>
            <p:ph type="body" idx="1"/>
          </p:nvPr>
        </p:nvSpPr>
        <p:spPr>
          <a:xfrm>
            <a:off x="685800" y="2057400"/>
            <a:ext cx="7772400" cy="4191000"/>
          </a:xfrm>
        </p:spPr>
        <p:txBody>
          <a:bodyPr/>
          <a:lstStyle/>
          <a:p>
            <a:r>
              <a:rPr lang="en-US" sz="2800"/>
              <a:t>Most Americans dread the thought of their own death and fear a medically intrusive dying process </a:t>
            </a:r>
          </a:p>
          <a:p>
            <a:pPr lvl="1"/>
            <a:r>
              <a:rPr lang="en-US" sz="2400"/>
              <a:t>Death and dying are too rarely discussed</a:t>
            </a:r>
          </a:p>
          <a:p>
            <a:pPr lvl="1"/>
            <a:r>
              <a:rPr lang="en-US" sz="2400"/>
              <a:t>Communication among patients, their families, and health care providers is often lacking</a:t>
            </a:r>
          </a:p>
          <a:p>
            <a:r>
              <a:rPr lang="en-US" sz="2800"/>
              <a:t>There is a need for better end-of-life care in the United States</a:t>
            </a:r>
          </a:p>
          <a:p>
            <a:pPr lvl="1"/>
            <a:r>
              <a:rPr lang="en-US" sz="2400"/>
              <a:t>Nurses have the most intimate and continuous contact with patients and families during that phase of life</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Models of Care:</a:t>
            </a:r>
          </a:p>
        </p:txBody>
      </p:sp>
      <p:sp>
        <p:nvSpPr>
          <p:cNvPr id="8195" name="Rectangle 3"/>
          <p:cNvSpPr>
            <a:spLocks noGrp="1" noChangeArrowheads="1"/>
          </p:cNvSpPr>
          <p:nvPr>
            <p:ph type="body" idx="1"/>
          </p:nvPr>
        </p:nvSpPr>
        <p:spPr>
          <a:xfrm>
            <a:off x="914400" y="1981200"/>
            <a:ext cx="7543800" cy="2362200"/>
          </a:xfrm>
        </p:spPr>
        <p:txBody>
          <a:bodyPr/>
          <a:lstStyle/>
          <a:p>
            <a:r>
              <a:rPr lang="en-US" sz="2800"/>
              <a:t>Acute Care/episodic management </a:t>
            </a:r>
          </a:p>
          <a:p>
            <a:pPr lvl="1"/>
            <a:r>
              <a:rPr lang="en-US" sz="2400"/>
              <a:t>Curative, treatment focus</a:t>
            </a:r>
          </a:p>
          <a:p>
            <a:pPr lvl="1"/>
            <a:r>
              <a:rPr lang="en-US"/>
              <a:t>Increased specialization/compartmentalization</a:t>
            </a:r>
          </a:p>
          <a:p>
            <a:pPr lvl="2"/>
            <a:r>
              <a:rPr lang="en-US" sz="2800"/>
              <a:t>Palliative care benefits are often denied </a:t>
            </a:r>
          </a:p>
          <a:p>
            <a:pPr lvl="2">
              <a:buFontTx/>
              <a:buNone/>
            </a:pPr>
            <a:endParaRPr lang="en-US" sz="2800"/>
          </a:p>
        </p:txBody>
      </p:sp>
      <p:sp>
        <p:nvSpPr>
          <p:cNvPr id="8196" name="Text Box 4"/>
          <p:cNvSpPr txBox="1">
            <a:spLocks noChangeArrowheads="1"/>
          </p:cNvSpPr>
          <p:nvPr/>
        </p:nvSpPr>
        <p:spPr bwMode="auto">
          <a:xfrm>
            <a:off x="914400" y="4419600"/>
            <a:ext cx="73914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sz="2800"/>
              <a:t>  Palliative care services/holistic, integrative care</a:t>
            </a:r>
          </a:p>
          <a:p>
            <a:pPr lvl="1">
              <a:spcBef>
                <a:spcPct val="20000"/>
              </a:spcBef>
              <a:buFontTx/>
              <a:buChar char="–"/>
            </a:pPr>
            <a:r>
              <a:rPr lang="en-US" sz="2800"/>
              <a:t>Focus is on care, not cure</a:t>
            </a:r>
          </a:p>
          <a:p>
            <a:pPr lvl="1">
              <a:spcBef>
                <a:spcPct val="20000"/>
              </a:spcBef>
              <a:buFontTx/>
              <a:buChar char="–"/>
            </a:pPr>
            <a:r>
              <a:rPr lang="en-US" sz="2800"/>
              <a:t>Avoids end-of-life conflicts in acute settings</a:t>
            </a: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ssolve">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Challenges for Physicians:</a:t>
            </a:r>
          </a:p>
        </p:txBody>
      </p:sp>
      <p:sp>
        <p:nvSpPr>
          <p:cNvPr id="27651" name="Rectangle 3"/>
          <p:cNvSpPr>
            <a:spLocks noGrp="1" noChangeArrowheads="1"/>
          </p:cNvSpPr>
          <p:nvPr>
            <p:ph type="body" idx="1"/>
          </p:nvPr>
        </p:nvSpPr>
        <p:spPr/>
        <p:txBody>
          <a:bodyPr/>
          <a:lstStyle/>
          <a:p>
            <a:pPr>
              <a:lnSpc>
                <a:spcPct val="90000"/>
              </a:lnSpc>
            </a:pPr>
            <a:r>
              <a:rPr lang="en-US" sz="2800"/>
              <a:t>Limited training in palliative care</a:t>
            </a:r>
          </a:p>
          <a:p>
            <a:pPr>
              <a:lnSpc>
                <a:spcPct val="90000"/>
              </a:lnSpc>
            </a:pPr>
            <a:r>
              <a:rPr lang="en-US" sz="2800"/>
              <a:t>Traditional education models are less effective for values, communication, and behavior skills </a:t>
            </a:r>
          </a:p>
          <a:p>
            <a:pPr>
              <a:lnSpc>
                <a:spcPct val="90000"/>
              </a:lnSpc>
            </a:pPr>
            <a:r>
              <a:rPr lang="en-US" sz="2800"/>
              <a:t>Dealing with others’ emotions requires insight into their own</a:t>
            </a:r>
          </a:p>
          <a:p>
            <a:pPr>
              <a:lnSpc>
                <a:spcPct val="90000"/>
              </a:lnSpc>
            </a:pPr>
            <a:r>
              <a:rPr lang="en-US" sz="2800"/>
              <a:t>Physicians are often invested in a relationship built on hope for cure</a:t>
            </a:r>
          </a:p>
          <a:p>
            <a:pPr>
              <a:lnSpc>
                <a:spcPct val="90000"/>
              </a:lnSpc>
            </a:pPr>
            <a:r>
              <a:rPr lang="en-US" sz="2800"/>
              <a:t>Patients and families may have unrealistic goals</a:t>
            </a:r>
          </a:p>
          <a:p>
            <a:pPr>
              <a:lnSpc>
                <a:spcPct val="90000"/>
              </a:lnSpc>
            </a:pPr>
            <a:r>
              <a:rPr lang="en-US" sz="2800"/>
              <a:t>Significant time constraints</a:t>
            </a:r>
          </a:p>
        </p:txBody>
      </p:sp>
    </p:spTree>
  </p:cSld>
  <p:clrMapOvr>
    <a:masterClrMapping/>
  </p:clrMapOvr>
  <p:transition>
    <p:fade thruBlk="1"/>
  </p:transition>
</p:sld>
</file>

<file path=ppt/theme/theme1.xml><?xml version="1.0" encoding="utf-8"?>
<a:theme xmlns:a="http://schemas.openxmlformats.org/drawingml/2006/main" name="Pulse">
  <a:themeElements>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748</TotalTime>
  <Words>1534</Words>
  <Application>Microsoft Office PowerPoint</Application>
  <PresentationFormat>On-screen Show (4:3)</PresentationFormat>
  <Paragraphs>160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Times New Roman</vt:lpstr>
      <vt:lpstr>Wingdings</vt:lpstr>
      <vt:lpstr>Pulse</vt:lpstr>
      <vt:lpstr>End of Life Nursing Practice: Integrating Palliative Care </vt:lpstr>
      <vt:lpstr>Objectives:</vt:lpstr>
      <vt:lpstr>Scope of Problem:</vt:lpstr>
      <vt:lpstr>Definition of Palliative Care:</vt:lpstr>
      <vt:lpstr>PowerPoint Presentation</vt:lpstr>
      <vt:lpstr>Is Palliative Care Different than Hospice?</vt:lpstr>
      <vt:lpstr>Why is Palliative Care Important to Nurses?</vt:lpstr>
      <vt:lpstr>Models of Care:</vt:lpstr>
      <vt:lpstr>Challenges for Physicians:</vt:lpstr>
      <vt:lpstr>Challenges for Nurses:</vt:lpstr>
      <vt:lpstr>Challenges (Continued):</vt:lpstr>
      <vt:lpstr>How to “Shift the Picture”:</vt:lpstr>
      <vt:lpstr>A Nurse’s Quote:</vt:lpstr>
      <vt:lpstr>How to Help Patient and Family Accept a “New Picture”:</vt:lpstr>
      <vt:lpstr>End of Life Discussions:</vt:lpstr>
      <vt:lpstr>“Lifting the Heart”:</vt:lpstr>
      <vt:lpstr>Learning Palliative Care:</vt:lpstr>
      <vt:lpstr>Learning Palliative Care (continued):</vt:lpstr>
      <vt:lpstr>Palliative Care in Nursing Education:</vt:lpstr>
      <vt:lpstr>Nursing Students Need To Know:</vt:lpstr>
      <vt:lpstr>Integrating Palliative Care into Nursing Curriculum:</vt:lpstr>
      <vt:lpstr>Palliative Care Policy Issues:</vt:lpstr>
      <vt:lpstr>Implications for Nursing:</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Life Nursing Practice: Integrating Palliative Care</dc:title>
  <dc:creator>Mary Knutson</dc:creator>
  <cp:lastModifiedBy>Mary</cp:lastModifiedBy>
  <cp:revision>30</cp:revision>
  <dcterms:created xsi:type="dcterms:W3CDTF">2004-10-10T00:31:00Z</dcterms:created>
  <dcterms:modified xsi:type="dcterms:W3CDTF">2015-05-09T00:52:13Z</dcterms:modified>
</cp:coreProperties>
</file>