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23"/>
  </p:notesMasterIdLst>
  <p:handoutMasterIdLst>
    <p:handoutMasterId r:id="rId24"/>
  </p:handoutMasterIdLst>
  <p:sldIdLst>
    <p:sldId id="256" r:id="rId2"/>
    <p:sldId id="257" r:id="rId3"/>
    <p:sldId id="258" r:id="rId4"/>
    <p:sldId id="260" r:id="rId5"/>
    <p:sldId id="259" r:id="rId6"/>
    <p:sldId id="261" r:id="rId7"/>
    <p:sldId id="269" r:id="rId8"/>
    <p:sldId id="270" r:id="rId9"/>
    <p:sldId id="271" r:id="rId10"/>
    <p:sldId id="277" r:id="rId11"/>
    <p:sldId id="262" r:id="rId12"/>
    <p:sldId id="266" r:id="rId13"/>
    <p:sldId id="263" r:id="rId14"/>
    <p:sldId id="272" r:id="rId15"/>
    <p:sldId id="273" r:id="rId16"/>
    <p:sldId id="264" r:id="rId17"/>
    <p:sldId id="276" r:id="rId18"/>
    <p:sldId id="274" r:id="rId19"/>
    <p:sldId id="265" r:id="rId20"/>
    <p:sldId id="267" r:id="rId21"/>
    <p:sldId id="275" r:id="rId2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F67438A5-0D91-4045-9CA0-28400D2B8C7D}" type="datetimeFigureOut">
              <a:rPr lang="en-US"/>
              <a:pPr>
                <a:defRPr/>
              </a:pPr>
              <a:t>5/8/2015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63C0BF3B-90EF-477B-956E-94CE410BA2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38124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4DA963F0-C73C-4A5B-8AF6-8844F74A4DBD}" type="datetimeFigureOut">
              <a:rPr lang="en-US"/>
              <a:pPr>
                <a:defRPr/>
              </a:pPr>
              <a:t>5/8/2015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27E82C1D-41CA-402C-8471-B4635CB91B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631960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FAB20FBE-D46F-49CF-B8D1-860502EEAB45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3FE163D2-289D-4ECF-B1DC-384431EC703E}" type="slidenum">
              <a:rPr lang="en-US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2A90D95E-5CBF-4447-AFC0-6FF19BA51022}" type="slidenum">
              <a:rPr lang="en-US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A3BDDBFB-2291-483B-8F1C-516B08988463}" type="slidenum">
              <a:rPr lang="en-US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97C105CD-A23D-4705-8E2C-783B3EC8FCDA}" type="slidenum">
              <a:rPr lang="en-US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AF9E0BCF-8BF5-490E-A875-7603C7D8DB2E}" type="slidenum">
              <a:rPr lang="en-US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13013A73-E34B-4C76-B596-9F96A3B5880C}" type="slidenum">
              <a:rPr lang="en-US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58C5F187-FADB-4805-863F-B27AA2C3E637}" type="slidenum">
              <a:rPr lang="en-US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0EDEA84F-908F-458E-BE43-5CE55462637A}" type="slidenum">
              <a:rPr lang="en-US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02B2F126-589F-4909-8EC2-8DE387130A67}" type="slidenum">
              <a:rPr lang="en-US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BF035DC6-43AC-412D-9901-E05172BD44CF}" type="slidenum">
              <a:rPr lang="en-US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D511A827-F129-4049-A4E0-5E764250B28A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4C38254C-871C-4DC4-857B-44CCE6AD2048}" type="slidenum">
              <a:rPr lang="en-US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D1E8CC88-2F50-4292-A4E9-AB9D908BAA30}" type="slidenum">
              <a:rPr lang="en-US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FED1D6AE-6265-4662-AFFF-09A859B3C79F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7459D1A9-EE7F-4B25-BAA9-A7AAD1D92098}" type="slidenum">
              <a:rPr lang="en-US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F186E67E-C0C7-486A-B93B-B14EB6185E14}" type="slidenum">
              <a:rPr lang="en-US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35B2A88F-ADA5-483C-A1F8-B985031C7893}" type="slidenum">
              <a:rPr lang="en-US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B816CE74-768A-43F8-9F38-EB2B5D1AEF40}" type="slidenum">
              <a:rPr lang="en-US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79304DA3-765E-4A53-948A-E3038F1689DB}" type="slidenum">
              <a:rPr lang="en-US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F69653F0-1915-4848-8B28-9EFE35A55B17}" type="slidenum">
              <a:rPr lang="en-US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319088" y="1752600"/>
            <a:ext cx="8824912" cy="5129213"/>
            <a:chOff x="201" y="1104"/>
            <a:chExt cx="5559" cy="3231"/>
          </a:xfrm>
        </p:grpSpPr>
        <p:sp>
          <p:nvSpPr>
            <p:cNvPr id="5" name="Freeform 3"/>
            <p:cNvSpPr>
              <a:spLocks/>
            </p:cNvSpPr>
            <p:nvPr/>
          </p:nvSpPr>
          <p:spPr bwMode="ltGray">
            <a:xfrm>
              <a:off x="210" y="1104"/>
              <a:ext cx="5550" cy="3216"/>
            </a:xfrm>
            <a:custGeom>
              <a:avLst/>
              <a:gdLst/>
              <a:ahLst/>
              <a:cxnLst>
                <a:cxn ang="0">
                  <a:pos x="335" y="0"/>
                </a:cxn>
                <a:cxn ang="0">
                  <a:pos x="333" y="1290"/>
                </a:cxn>
                <a:cxn ang="0">
                  <a:pos x="0" y="1290"/>
                </a:cxn>
                <a:cxn ang="0">
                  <a:pos x="6" y="3210"/>
                </a:cxn>
                <a:cxn ang="0">
                  <a:pos x="5550" y="3216"/>
                </a:cxn>
                <a:cxn ang="0">
                  <a:pos x="5550" y="0"/>
                </a:cxn>
                <a:cxn ang="0">
                  <a:pos x="335" y="0"/>
                </a:cxn>
                <a:cxn ang="0">
                  <a:pos x="335" y="0"/>
                </a:cxn>
              </a:cxnLst>
              <a:rect l="0" t="0" r="r" b="b"/>
              <a:pathLst>
                <a:path w="5550" h="3216">
                  <a:moveTo>
                    <a:pt x="335" y="0"/>
                  </a:moveTo>
                  <a:lnTo>
                    <a:pt x="333" y="1290"/>
                  </a:lnTo>
                  <a:lnTo>
                    <a:pt x="0" y="1290"/>
                  </a:lnTo>
                  <a:lnTo>
                    <a:pt x="6" y="3210"/>
                  </a:lnTo>
                  <a:lnTo>
                    <a:pt x="5550" y="3216"/>
                  </a:lnTo>
                  <a:lnTo>
                    <a:pt x="5550" y="0"/>
                  </a:lnTo>
                  <a:lnTo>
                    <a:pt x="335" y="0"/>
                  </a:lnTo>
                  <a:lnTo>
                    <a:pt x="335" y="0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ltGray">
            <a:xfrm>
              <a:off x="528" y="2400"/>
              <a:ext cx="5232" cy="192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82"/>
                </a:cxn>
                <a:cxn ang="0">
                  <a:pos x="4897" y="2182"/>
                </a:cxn>
                <a:cxn ang="0">
                  <a:pos x="489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ltGray">
            <a:xfrm>
              <a:off x="201" y="2377"/>
              <a:ext cx="3455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ltGray">
            <a:xfrm>
              <a:off x="528" y="1104"/>
              <a:ext cx="4894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ltGray">
            <a:xfrm>
              <a:off x="201" y="2377"/>
              <a:ext cx="30" cy="195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16"/>
                </a:cxn>
                <a:cxn ang="0">
                  <a:pos x="29" y="1416"/>
                </a:cxn>
                <a:cxn ang="0">
                  <a:pos x="30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ltGray">
            <a:xfrm>
              <a:off x="528" y="1104"/>
              <a:ext cx="29" cy="32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61"/>
                </a:cxn>
                <a:cxn ang="0">
                  <a:pos x="29" y="2161"/>
                </a:cxn>
                <a:cxn ang="0">
                  <a:pos x="27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7177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990600" y="1905000"/>
            <a:ext cx="7772400" cy="1736725"/>
          </a:xfrm>
        </p:spPr>
        <p:txBody>
          <a:bodyPr anchor="t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8" name="Rectangle 1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990600" y="3962400"/>
            <a:ext cx="6781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1" name="Rectangle 11"/>
          <p:cNvSpPr>
            <a:spLocks noGrp="1" noChangeArrowheads="1"/>
          </p:cNvSpPr>
          <p:nvPr>
            <p:ph type="dt" sz="quarter" idx="10"/>
          </p:nvPr>
        </p:nvSpPr>
        <p:spPr>
          <a:xfrm>
            <a:off x="990600" y="6245225"/>
            <a:ext cx="1901825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Rectangle 12"/>
          <p:cNvSpPr>
            <a:spLocks noGrp="1" noChangeArrowheads="1"/>
          </p:cNvSpPr>
          <p:nvPr>
            <p:ph type="ftr" sz="quarter" idx="11"/>
          </p:nvPr>
        </p:nvSpPr>
        <p:spPr>
          <a:xfrm>
            <a:off x="3468688" y="6245225"/>
            <a:ext cx="2895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2B0F7C1-81AD-4448-BE1B-60A510CC78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022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CC6F52-70F3-4046-BD28-40A79F8B52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79710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8463" y="244475"/>
            <a:ext cx="2097087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44475"/>
            <a:ext cx="6138863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BEB3F2-B83C-4B20-A34F-6FA74DF889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9634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7314CD-4D16-43DA-81DB-E6D9F748BB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62765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503527-CE39-4D67-B007-0C81658228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9285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927475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8075" y="1905000"/>
            <a:ext cx="3927475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2769B9-3398-42A0-93AC-CCF41823E0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76442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43C04B-35B2-4D08-9056-2FC581E827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9290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5B7BFA-5F6C-49F8-B706-B397A36E01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40686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E25283-A391-4EF3-8028-164B5C0997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356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1084AD-2979-4F1B-9745-3A4E850EC1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79068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A08E81-FE04-4269-B247-DB759CCB09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71886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319088" y="1828800"/>
            <a:ext cx="8824912" cy="5029200"/>
            <a:chOff x="201" y="1152"/>
            <a:chExt cx="5559" cy="3168"/>
          </a:xfrm>
        </p:grpSpPr>
        <p:sp>
          <p:nvSpPr>
            <p:cNvPr id="6147" name="Freeform 3"/>
            <p:cNvSpPr>
              <a:spLocks/>
            </p:cNvSpPr>
            <p:nvPr/>
          </p:nvSpPr>
          <p:spPr bwMode="ltGray">
            <a:xfrm>
              <a:off x="528" y="2909"/>
              <a:ext cx="5232" cy="141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82"/>
                </a:cxn>
                <a:cxn ang="0">
                  <a:pos x="4897" y="2182"/>
                </a:cxn>
                <a:cxn ang="0">
                  <a:pos x="489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148" name="Freeform 4"/>
            <p:cNvSpPr>
              <a:spLocks/>
            </p:cNvSpPr>
            <p:nvPr/>
          </p:nvSpPr>
          <p:spPr bwMode="ltGray">
            <a:xfrm>
              <a:off x="210" y="1152"/>
              <a:ext cx="5550" cy="3168"/>
            </a:xfrm>
            <a:custGeom>
              <a:avLst/>
              <a:gdLst/>
              <a:ahLst/>
              <a:cxnLst>
                <a:cxn ang="0">
                  <a:pos x="330" y="1764"/>
                </a:cxn>
                <a:cxn ang="0">
                  <a:pos x="0" y="1764"/>
                </a:cxn>
                <a:cxn ang="0">
                  <a:pos x="0" y="3168"/>
                </a:cxn>
                <a:cxn ang="0">
                  <a:pos x="5550" y="3168"/>
                </a:cxn>
                <a:cxn ang="0">
                  <a:pos x="5550" y="0"/>
                </a:cxn>
                <a:cxn ang="0">
                  <a:pos x="330" y="0"/>
                </a:cxn>
                <a:cxn ang="0">
                  <a:pos x="330" y="1764"/>
                </a:cxn>
              </a:cxnLst>
              <a:rect l="0" t="0" r="r" b="b"/>
              <a:pathLst>
                <a:path w="5550" h="3168">
                  <a:moveTo>
                    <a:pt x="330" y="1764"/>
                  </a:moveTo>
                  <a:lnTo>
                    <a:pt x="0" y="1764"/>
                  </a:lnTo>
                  <a:lnTo>
                    <a:pt x="0" y="3168"/>
                  </a:lnTo>
                  <a:lnTo>
                    <a:pt x="5550" y="3168"/>
                  </a:lnTo>
                  <a:lnTo>
                    <a:pt x="5550" y="0"/>
                  </a:lnTo>
                  <a:lnTo>
                    <a:pt x="330" y="0"/>
                  </a:lnTo>
                  <a:lnTo>
                    <a:pt x="330" y="1764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149" name="Freeform 5"/>
            <p:cNvSpPr>
              <a:spLocks/>
            </p:cNvSpPr>
            <p:nvPr/>
          </p:nvSpPr>
          <p:spPr bwMode="ltGray">
            <a:xfrm>
              <a:off x="528" y="2932"/>
              <a:ext cx="5232" cy="13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82"/>
                </a:cxn>
                <a:cxn ang="0">
                  <a:pos x="4897" y="2182"/>
                </a:cxn>
                <a:cxn ang="0">
                  <a:pos x="489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alpha val="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150" name="Freeform 6"/>
            <p:cNvSpPr>
              <a:spLocks/>
            </p:cNvSpPr>
            <p:nvPr/>
          </p:nvSpPr>
          <p:spPr bwMode="ltGray">
            <a:xfrm>
              <a:off x="528" y="1152"/>
              <a:ext cx="4607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151" name="Freeform 7"/>
            <p:cNvSpPr>
              <a:spLocks/>
            </p:cNvSpPr>
            <p:nvPr/>
          </p:nvSpPr>
          <p:spPr bwMode="ltGray">
            <a:xfrm>
              <a:off x="528" y="1152"/>
              <a:ext cx="29" cy="178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61"/>
                </a:cxn>
                <a:cxn ang="0">
                  <a:pos x="29" y="2161"/>
                </a:cxn>
                <a:cxn ang="0">
                  <a:pos x="27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152" name="Freeform 8"/>
            <p:cNvSpPr>
              <a:spLocks/>
            </p:cNvSpPr>
            <p:nvPr/>
          </p:nvSpPr>
          <p:spPr bwMode="ltGray">
            <a:xfrm>
              <a:off x="527" y="2904"/>
              <a:ext cx="29" cy="1416"/>
            </a:xfrm>
            <a:custGeom>
              <a:avLst/>
              <a:gdLst/>
              <a:ahLst/>
              <a:cxnLst>
                <a:cxn ang="0">
                  <a:pos x="0" y="1416"/>
                </a:cxn>
                <a:cxn ang="0">
                  <a:pos x="29" y="1416"/>
                </a:cxn>
                <a:cxn ang="0">
                  <a:pos x="28" y="24"/>
                </a:cxn>
                <a:cxn ang="0">
                  <a:pos x="0" y="0"/>
                </a:cxn>
                <a:cxn ang="0">
                  <a:pos x="0" y="1416"/>
                </a:cxn>
              </a:cxnLst>
              <a:rect l="0" t="0" r="r" b="b"/>
              <a:pathLst>
                <a:path w="29" h="1416">
                  <a:moveTo>
                    <a:pt x="0" y="1416"/>
                  </a:moveTo>
                  <a:lnTo>
                    <a:pt x="29" y="1416"/>
                  </a:lnTo>
                  <a:lnTo>
                    <a:pt x="28" y="24"/>
                  </a:lnTo>
                  <a:lnTo>
                    <a:pt x="0" y="0"/>
                  </a:lnTo>
                  <a:lnTo>
                    <a:pt x="0" y="1416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153" name="Freeform 9"/>
            <p:cNvSpPr>
              <a:spLocks/>
            </p:cNvSpPr>
            <p:nvPr/>
          </p:nvSpPr>
          <p:spPr bwMode="ltGray">
            <a:xfrm>
              <a:off x="201" y="2904"/>
              <a:ext cx="2879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154" name="Freeform 10"/>
            <p:cNvSpPr>
              <a:spLocks/>
            </p:cNvSpPr>
            <p:nvPr/>
          </p:nvSpPr>
          <p:spPr bwMode="ltGray">
            <a:xfrm>
              <a:off x="201" y="2904"/>
              <a:ext cx="30" cy="141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16"/>
                </a:cxn>
                <a:cxn ang="0">
                  <a:pos x="29" y="1416"/>
                </a:cxn>
                <a:cxn ang="0">
                  <a:pos x="30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10001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615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8200" y="6245225"/>
            <a:ext cx="19018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smtClean="0">
                <a:effectLst>
                  <a:outerShdw blurRad="38100" dist="38100" dir="2700000" algn="tl">
                    <a:srgbClr val="FFFFFF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>
                <a:effectLst>
                  <a:outerShdw blurRad="38100" dist="38100" dir="2700000" algn="tl">
                    <a:srgbClr val="FFFFFF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7375" y="6245225"/>
            <a:ext cx="19018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>
                <a:effectLst>
                  <a:outerShdw blurRad="38100" dist="38100" dir="2700000" algn="tl">
                    <a:srgbClr val="FFFFFF"/>
                  </a:outerShdw>
                </a:effectLst>
              </a:defRPr>
            </a:lvl1pPr>
          </a:lstStyle>
          <a:p>
            <a:pPr>
              <a:defRPr/>
            </a:pPr>
            <a:fld id="{488ECACC-FCD0-43EF-BADF-62E27B562C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158" name="Rectangle 14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44475"/>
            <a:ext cx="8385175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59" name="Rectangle 15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838200" y="1905000"/>
            <a:ext cx="800735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32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8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1828800"/>
            <a:ext cx="8153400" cy="1812925"/>
          </a:xfrm>
        </p:spPr>
        <p:txBody>
          <a:bodyPr/>
          <a:lstStyle/>
          <a:p>
            <a:pPr eaLnBrk="1" hangingPunct="1">
              <a:defRPr/>
            </a:pPr>
            <a:r>
              <a:rPr lang="en-US" sz="4800" smtClean="0"/>
              <a:t>Prescribing Stimulants: Ethical Issues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90600" y="4648200"/>
            <a:ext cx="7239000" cy="1066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Mary Knutson, </a:t>
            </a:r>
            <a:r>
              <a:rPr lang="en-US" dirty="0" smtClean="0"/>
              <a:t>RN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Rectangle 4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Teaching Needed</a:t>
            </a:r>
          </a:p>
        </p:txBody>
      </p:sp>
      <p:sp>
        <p:nvSpPr>
          <p:cNvPr id="29701" name="Rectangle 5"/>
          <p:cNvSpPr>
            <a:spLocks noGrp="1" noRot="1" noChangeArrowheads="1"/>
          </p:cNvSpPr>
          <p:nvPr>
            <p:ph type="body" sz="half" idx="1"/>
          </p:nvPr>
        </p:nvSpPr>
        <p:spPr>
          <a:xfrm>
            <a:off x="838200" y="1905000"/>
            <a:ext cx="3733800" cy="4191000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smtClean="0"/>
              <a:t>Decrease caffeine intake</a:t>
            </a:r>
          </a:p>
          <a:p>
            <a:pPr eaLnBrk="1" hangingPunct="1">
              <a:defRPr/>
            </a:pPr>
            <a:r>
              <a:rPr lang="en-US" sz="2400" smtClean="0"/>
              <a:t>Take MPH at least 6 hours before bedtime</a:t>
            </a:r>
          </a:p>
          <a:p>
            <a:pPr eaLnBrk="1" hangingPunct="1">
              <a:defRPr/>
            </a:pPr>
            <a:r>
              <a:rPr lang="en-US" sz="2400" smtClean="0"/>
              <a:t>Give gum, hard candy or sips of water for dry mouth</a:t>
            </a:r>
          </a:p>
          <a:p>
            <a:pPr eaLnBrk="1" hangingPunct="1">
              <a:defRPr/>
            </a:pPr>
            <a:r>
              <a:rPr lang="en-US" sz="2400" smtClean="0"/>
              <a:t>Avoid OTC medications and alcohol because of interaction risk</a:t>
            </a:r>
          </a:p>
        </p:txBody>
      </p:sp>
      <p:sp>
        <p:nvSpPr>
          <p:cNvPr id="29702" name="Rectangle 6"/>
          <p:cNvSpPr>
            <a:spLocks noGrp="1" noRot="1" noChangeArrowheads="1"/>
          </p:cNvSpPr>
          <p:nvPr>
            <p:ph type="body" sz="half" idx="2"/>
          </p:nvPr>
        </p:nvSpPr>
        <p:spPr>
          <a:xfrm>
            <a:off x="4876800" y="1981200"/>
            <a:ext cx="3657600" cy="4191000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smtClean="0"/>
              <a:t>Taper off MPH gradually over several weeks</a:t>
            </a:r>
          </a:p>
          <a:p>
            <a:pPr eaLnBrk="1" hangingPunct="1">
              <a:defRPr/>
            </a:pPr>
            <a:r>
              <a:rPr lang="en-US" sz="2400" smtClean="0"/>
              <a:t>Prescriber may suggest “drug holidays” to assess progress</a:t>
            </a:r>
          </a:p>
          <a:p>
            <a:pPr eaLnBrk="1" hangingPunct="1">
              <a:defRPr/>
            </a:pPr>
            <a:r>
              <a:rPr lang="en-US" sz="2400" smtClean="0"/>
              <a:t>Do not drive or operate machinery until effects of drug are determined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97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97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97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2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Response of Parents</a:t>
            </a:r>
          </a:p>
        </p:txBody>
      </p:sp>
      <p:sp>
        <p:nvSpPr>
          <p:cNvPr id="13315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2286000" y="2057400"/>
            <a:ext cx="6559550" cy="40386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smtClean="0"/>
              <a:t>Parents rave about success of the drug</a:t>
            </a:r>
          </a:p>
          <a:p>
            <a:pPr lvl="1" eaLnBrk="1" hangingPunct="1">
              <a:defRPr/>
            </a:pPr>
            <a:r>
              <a:rPr lang="en-US" smtClean="0"/>
              <a:t>“My child was a monster without it.”</a:t>
            </a:r>
          </a:p>
          <a:p>
            <a:pPr lvl="1" eaLnBrk="1" hangingPunct="1">
              <a:defRPr/>
            </a:pPr>
            <a:r>
              <a:rPr lang="en-US" smtClean="0"/>
              <a:t>“Our family life was in turmoil until Ritalin.”</a:t>
            </a:r>
          </a:p>
          <a:p>
            <a:pPr lvl="1" eaLnBrk="1" hangingPunct="1">
              <a:defRPr/>
            </a:pPr>
            <a:r>
              <a:rPr lang="en-US" smtClean="0"/>
              <a:t>A pill is easier and cheaper than family counseling and/or private tutors</a:t>
            </a:r>
          </a:p>
        </p:txBody>
      </p:sp>
      <p:pic>
        <p:nvPicPr>
          <p:cNvPr id="13316" name="Picture 4" descr="j021672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3048000"/>
            <a:ext cx="1147763" cy="144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Response of Physicians</a:t>
            </a:r>
          </a:p>
        </p:txBody>
      </p:sp>
      <p:sp>
        <p:nvSpPr>
          <p:cNvPr id="17411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2590800" y="1905000"/>
            <a:ext cx="6172200" cy="41910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smtClean="0"/>
              <a:t>Physicians who do not believe in Ritalin are going “against the grain”</a:t>
            </a:r>
          </a:p>
          <a:p>
            <a:pPr lvl="1" eaLnBrk="1" hangingPunct="1">
              <a:defRPr/>
            </a:pPr>
            <a:r>
              <a:rPr lang="en-US" smtClean="0"/>
              <a:t>Issues of managed care may interfere with alternative treatments</a:t>
            </a:r>
          </a:p>
          <a:p>
            <a:pPr lvl="1" eaLnBrk="1" hangingPunct="1">
              <a:defRPr/>
            </a:pPr>
            <a:r>
              <a:rPr lang="en-US" smtClean="0"/>
              <a:t>Parents insist on the “performance enhancing pill”</a:t>
            </a:r>
          </a:p>
          <a:p>
            <a:pPr eaLnBrk="1" hangingPunct="1">
              <a:defRPr/>
            </a:pPr>
            <a:endParaRPr lang="en-US" smtClean="0"/>
          </a:p>
        </p:txBody>
      </p:sp>
      <p:pic>
        <p:nvPicPr>
          <p:cNvPr id="14340" name="Picture 4" descr="j0240719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3048000"/>
            <a:ext cx="1163638" cy="1827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Community Issues</a:t>
            </a:r>
          </a:p>
        </p:txBody>
      </p:sp>
      <p:sp>
        <p:nvSpPr>
          <p:cNvPr id="14339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800" smtClean="0"/>
              <a:t>Pressure from school districts to have children evaluated for ADHD</a:t>
            </a:r>
          </a:p>
          <a:p>
            <a:pPr lvl="1" eaLnBrk="1" hangingPunct="1">
              <a:defRPr/>
            </a:pPr>
            <a:r>
              <a:rPr lang="en-US" smtClean="0"/>
              <a:t>Parents do not want their child labeled with disease</a:t>
            </a:r>
          </a:p>
          <a:p>
            <a:pPr lvl="1" eaLnBrk="1" hangingPunct="1">
              <a:defRPr/>
            </a:pPr>
            <a:r>
              <a:rPr lang="en-US" smtClean="0"/>
              <a:t>But, children on MPH are easier to control</a:t>
            </a:r>
            <a:endParaRPr lang="en-US" sz="2400" smtClean="0"/>
          </a:p>
          <a:p>
            <a:pPr eaLnBrk="1" hangingPunct="1">
              <a:defRPr/>
            </a:pPr>
            <a:r>
              <a:rPr lang="en-US" sz="2800" smtClean="0"/>
              <a:t>Medical evaluation depends primarily on reports by teachers and parents </a:t>
            </a:r>
          </a:p>
        </p:txBody>
      </p:sp>
      <p:pic>
        <p:nvPicPr>
          <p:cNvPr id="15364" name="Picture 4" descr="j028491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304800"/>
            <a:ext cx="1828800" cy="1211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Response By Opponents</a:t>
            </a:r>
          </a:p>
        </p:txBody>
      </p:sp>
      <p:sp>
        <p:nvSpPr>
          <p:cNvPr id="24579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800" smtClean="0"/>
              <a:t>Serious side effects, including growth retardation and “zombie-like” appearance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smtClean="0"/>
              <a:t>Class action lawsuits by parents have cited fraud, collusion by manufacturers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smtClean="0"/>
              <a:t>Forty years of lab animal research found MPH toxic, addictive, and dangerous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smtClean="0"/>
              <a:t>There are psychological and social therapies for children that don’t involve drugging with amphetamines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Possible Therapies</a:t>
            </a:r>
          </a:p>
        </p:txBody>
      </p:sp>
      <p:sp>
        <p:nvSpPr>
          <p:cNvPr id="25603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838200" y="1905000"/>
            <a:ext cx="4191000" cy="41910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Psychotherapy</a:t>
            </a:r>
          </a:p>
          <a:p>
            <a:pPr eaLnBrk="1" hangingPunct="1">
              <a:defRPr/>
            </a:pPr>
            <a:r>
              <a:rPr lang="en-US" smtClean="0"/>
              <a:t>Behavioral therapy</a:t>
            </a:r>
          </a:p>
          <a:p>
            <a:pPr eaLnBrk="1" hangingPunct="1">
              <a:defRPr/>
            </a:pPr>
            <a:r>
              <a:rPr lang="en-US" smtClean="0"/>
              <a:t>Behavior modification</a:t>
            </a:r>
          </a:p>
          <a:p>
            <a:pPr eaLnBrk="1" hangingPunct="1">
              <a:defRPr/>
            </a:pPr>
            <a:r>
              <a:rPr lang="en-US" smtClean="0"/>
              <a:t>Counseling</a:t>
            </a:r>
          </a:p>
          <a:p>
            <a:pPr eaLnBrk="1" hangingPunct="1">
              <a:defRPr/>
            </a:pPr>
            <a:r>
              <a:rPr lang="en-US" smtClean="0"/>
              <a:t>Family therapy</a:t>
            </a:r>
          </a:p>
        </p:txBody>
      </p:sp>
      <p:pic>
        <p:nvPicPr>
          <p:cNvPr id="17412" name="Picture 5" descr="j030295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2057400"/>
            <a:ext cx="2609850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Issues of Performance Enhancing Drugs</a:t>
            </a:r>
          </a:p>
        </p:txBody>
      </p:sp>
      <p:sp>
        <p:nvSpPr>
          <p:cNvPr id="15363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2800" smtClean="0"/>
              <a:t>ADHD may merely be the upper end of biological variability, not faulty genes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smtClean="0"/>
              <a:t>Pro-Ritalin advocates consider gene manipulation in the womb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smtClean="0"/>
              <a:t>College students may use Ritalin to give them extra focus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smtClean="0"/>
              <a:t>Some parents chose to give MPH to well-behaved but underperforming children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smtClean="0"/>
              <a:t>Some “experts” suggest that the answer to our country’s sociological problems is giving MPH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Question</a:t>
            </a:r>
          </a:p>
        </p:txBody>
      </p:sp>
      <p:sp>
        <p:nvSpPr>
          <p:cNvPr id="28675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800" smtClean="0"/>
              <a:t>If there was widespread cognitive enhancing drug use by adults as well as children, what impact would it have </a:t>
            </a:r>
          </a:p>
          <a:p>
            <a:pPr lvl="1" eaLnBrk="1" hangingPunct="1">
              <a:defRPr/>
            </a:pPr>
            <a:r>
              <a:rPr lang="en-US" smtClean="0"/>
              <a:t>On human society?</a:t>
            </a:r>
          </a:p>
          <a:p>
            <a:pPr lvl="1" eaLnBrk="1" hangingPunct="1">
              <a:defRPr/>
            </a:pPr>
            <a:r>
              <a:rPr lang="en-US" smtClean="0"/>
              <a:t>On our society’s values?</a:t>
            </a:r>
          </a:p>
          <a:p>
            <a:pPr lvl="1" eaLnBrk="1" hangingPunct="1">
              <a:defRPr/>
            </a:pPr>
            <a:r>
              <a:rPr lang="en-US" smtClean="0"/>
              <a:t>On social justice and equality?</a:t>
            </a:r>
          </a:p>
          <a:p>
            <a:pPr eaLnBrk="1" hangingPunct="1">
              <a:defRPr/>
            </a:pPr>
            <a:r>
              <a:rPr lang="en-US" sz="2800" smtClean="0"/>
              <a:t>How would it impact education, employment, or other opportunities for children and adults?</a:t>
            </a:r>
          </a:p>
          <a:p>
            <a:pPr eaLnBrk="1" hangingPunct="1">
              <a:defRPr/>
            </a:pPr>
            <a:endParaRPr lang="en-US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Quotes</a:t>
            </a:r>
          </a:p>
        </p:txBody>
      </p:sp>
      <p:sp>
        <p:nvSpPr>
          <p:cNvPr id="26627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762000" y="1828800"/>
            <a:ext cx="8007350" cy="2209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800" smtClean="0"/>
              <a:t>“Treatment can mean the difference between a kid ending up at Berkeley or ending up in prison.  This is a disorder where we can really make a difference.”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smtClean="0"/>
              <a:t>			</a:t>
            </a:r>
            <a:r>
              <a:rPr lang="en-US" sz="2400" i="1" smtClean="0"/>
              <a:t>Dr. James Swanson, an ADHD expert</a:t>
            </a:r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533400" y="4267200"/>
            <a:ext cx="8229600" cy="173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2800">
                <a:effectLst>
                  <a:outerShdw blurRad="38100" dist="38100" dir="2700000" algn="tl">
                    <a:srgbClr val="FFFFFF"/>
                  </a:outerShdw>
                </a:effectLst>
              </a:rPr>
              <a:t>Pharmacology can participate, very modestly, in one of the major efforts of humanity, which is to go beyond the Platonic question, “Who are we”?</a:t>
            </a:r>
          </a:p>
          <a:p>
            <a:pPr>
              <a:defRPr/>
            </a:pPr>
            <a:r>
              <a:rPr lang="en-US" sz="2400">
                <a:effectLst>
                  <a:outerShdw blurRad="38100" dist="38100" dir="2700000" algn="tl">
                    <a:srgbClr val="FFFFFF"/>
                  </a:outerShdw>
                </a:effectLst>
              </a:rPr>
              <a:t>		Dr. C. </a:t>
            </a:r>
            <a:r>
              <a:rPr lang="en-US" sz="2400" i="1">
                <a:effectLst>
                  <a:outerShdw blurRad="38100" dist="38100" dir="2700000" algn="tl">
                    <a:srgbClr val="FFFFFF"/>
                  </a:outerShdw>
                </a:effectLst>
              </a:rPr>
              <a:t>Giurgea, French visionary (1972)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6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6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Ethical Conflicts</a:t>
            </a:r>
          </a:p>
        </p:txBody>
      </p:sp>
      <p:sp>
        <p:nvSpPr>
          <p:cNvPr id="16387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838200" y="1905000"/>
            <a:ext cx="3581400" cy="41910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smtClean="0"/>
              <a:t>MPH has potential for addiction</a:t>
            </a:r>
          </a:p>
          <a:p>
            <a:pPr eaLnBrk="1" hangingPunct="1">
              <a:defRPr/>
            </a:pPr>
            <a:r>
              <a:rPr lang="en-US" sz="2800" smtClean="0"/>
              <a:t>May produce toxic state involving psychosis</a:t>
            </a:r>
          </a:p>
          <a:p>
            <a:pPr eaLnBrk="1" hangingPunct="1">
              <a:defRPr/>
            </a:pPr>
            <a:r>
              <a:rPr lang="en-US" sz="2800" smtClean="0"/>
              <a:t>Has powerful (and possibly irreversible) CNS effects</a:t>
            </a:r>
          </a:p>
        </p:txBody>
      </p:sp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4724400" y="1905000"/>
            <a:ext cx="3657600" cy="393541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2800">
                <a:effectLst>
                  <a:outerShdw blurRad="38100" dist="38100" dir="2700000" algn="tl">
                    <a:srgbClr val="FFFFFF"/>
                  </a:outerShdw>
                </a:effectLst>
              </a:rPr>
              <a:t>Worldwide, governments restrict availability of amphetamines to adults</a:t>
            </a:r>
          </a:p>
          <a:p>
            <a:pPr>
              <a:defRPr/>
            </a:pPr>
            <a:r>
              <a:rPr lang="en-US" sz="2800">
                <a:effectLst>
                  <a:outerShdw blurRad="38100" dist="38100" dir="2700000" algn="tl">
                    <a:srgbClr val="FFFFFF"/>
                  </a:outerShdw>
                </a:effectLst>
              </a:rPr>
              <a:t>But nurses are to give MPH to children and teens in schools and other settings</a:t>
            </a:r>
            <a:endParaRPr lang="en-US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Scope of the Problem</a:t>
            </a:r>
          </a:p>
        </p:txBody>
      </p:sp>
      <p:sp>
        <p:nvSpPr>
          <p:cNvPr id="8195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800" smtClean="0"/>
              <a:t>Ritalin use for children began in 1990’s</a:t>
            </a:r>
          </a:p>
          <a:p>
            <a:pPr lvl="1" eaLnBrk="1" hangingPunct="1">
              <a:defRPr/>
            </a:pPr>
            <a:r>
              <a:rPr lang="en-US" smtClean="0"/>
              <a:t>Stimulant in the family of amphetamines</a:t>
            </a:r>
          </a:p>
          <a:p>
            <a:pPr lvl="1" eaLnBrk="1" hangingPunct="1">
              <a:defRPr/>
            </a:pPr>
            <a:r>
              <a:rPr lang="en-US" smtClean="0"/>
              <a:t>Also known as Methylphenidate (MPH) </a:t>
            </a:r>
          </a:p>
          <a:p>
            <a:pPr eaLnBrk="1" hangingPunct="1">
              <a:defRPr/>
            </a:pPr>
            <a:r>
              <a:rPr lang="en-US" sz="2800" smtClean="0"/>
              <a:t>Use is rising dramatically for treatment of Attention Deficit Hyperactivity Disorder (ADHD)</a:t>
            </a:r>
          </a:p>
          <a:p>
            <a:pPr eaLnBrk="1" hangingPunct="1">
              <a:defRPr/>
            </a:pPr>
            <a:r>
              <a:rPr lang="en-US" sz="2800" smtClean="0"/>
              <a:t>American children consume 90% of all the Ritalin produced worldwide</a:t>
            </a:r>
          </a:p>
          <a:p>
            <a:pPr lvl="1" eaLnBrk="1" hangingPunct="1">
              <a:defRPr/>
            </a:pPr>
            <a:r>
              <a:rPr lang="en-US" smtClean="0"/>
              <a:t>Estimated at 3-5 million children in U.S.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Problem Solving</a:t>
            </a:r>
          </a:p>
        </p:txBody>
      </p:sp>
      <p:sp>
        <p:nvSpPr>
          <p:cNvPr id="18435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Nurses need to decide how they stand on this ethical issue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Be aware of developments and options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sz="2800" dirty="0" smtClean="0"/>
              <a:t>Educate families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sz="2800" dirty="0" smtClean="0"/>
              <a:t>Children may do better with smaller class sizes, or more art, music, and physical education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Our country needs to take the first step- admit we have a drug problem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References</a:t>
            </a:r>
          </a:p>
        </p:txBody>
      </p:sp>
      <p:sp>
        <p:nvSpPr>
          <p:cNvPr id="27651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000" smtClean="0"/>
              <a:t>Baldwin, S. (2000). Speed kills: Amphetamines, children and nurses. </a:t>
            </a:r>
            <a:r>
              <a:rPr lang="en-US" sz="2000" i="1" smtClean="0"/>
              <a:t>Nursing Ethics, </a:t>
            </a:r>
            <a:r>
              <a:rPr lang="en-US" sz="2000" smtClean="0"/>
              <a:t>7(6), 535-537.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000" smtClean="0"/>
              <a:t>Butcher, J. (2003). Cognitive enhancement raises ethical concerns. </a:t>
            </a:r>
            <a:r>
              <a:rPr lang="en-US" sz="2000" i="1" smtClean="0"/>
              <a:t>Lancet</a:t>
            </a:r>
            <a:r>
              <a:rPr lang="en-US" sz="2000" smtClean="0"/>
              <a:t>, 362(9378), 132-133.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000" smtClean="0"/>
              <a:t>Leo, J. (2000). Attention Deficit Disorder. </a:t>
            </a:r>
            <a:r>
              <a:rPr lang="en-US" sz="2000" i="1" smtClean="0"/>
              <a:t>Skeptic</a:t>
            </a:r>
            <a:r>
              <a:rPr lang="en-US" sz="2000" smtClean="0"/>
              <a:t>, (8)1,  63-69.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000" smtClean="0"/>
              <a:t>Skidmore, L. (2003). Mosby’s drug guide for nurses (5</a:t>
            </a:r>
            <a:r>
              <a:rPr lang="en-US" sz="2000" baseline="30000" smtClean="0"/>
              <a:t>th</a:t>
            </a:r>
            <a:r>
              <a:rPr lang="en-US" sz="2000" smtClean="0"/>
              <a:t> ed.). St. Louis: Mosby.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000" smtClean="0"/>
              <a:t>Rose, S.P. (2002). ‘Smart drugs’: Do they work? Are they ethical? Will they be legal? </a:t>
            </a:r>
            <a:r>
              <a:rPr lang="en-US" sz="2000" i="1" smtClean="0"/>
              <a:t>Nature Reviews: Neuroscience,</a:t>
            </a:r>
            <a:r>
              <a:rPr lang="en-US" sz="2000" smtClean="0"/>
              <a:t> 3, 976-979.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000" smtClean="0"/>
              <a:t>National Institute of Health. (2005). Methylphenidate, Retreived February 12, 2005 from http://www.nlm.nih.gov/medlineplus/druginfo/medmaster/a682188.html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sz="2000" smtClean="0"/>
          </a:p>
        </p:txBody>
      </p:sp>
      <p:sp>
        <p:nvSpPr>
          <p:cNvPr id="2" name="TextBox 1"/>
          <p:cNvSpPr txBox="1"/>
          <p:nvPr/>
        </p:nvSpPr>
        <p:spPr>
          <a:xfrm>
            <a:off x="1219200" y="6096000"/>
            <a:ext cx="739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This </a:t>
            </a:r>
            <a:r>
              <a:rPr lang="en-US" dirty="0" err="1" smtClean="0"/>
              <a:t>Powerpoint</a:t>
            </a:r>
            <a:r>
              <a:rPr lang="en-US" dirty="0" smtClean="0"/>
              <a:t> was created in 2005 as a </a:t>
            </a:r>
            <a:r>
              <a:rPr lang="en-US" smtClean="0"/>
              <a:t>graduate student.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Scientific Research</a:t>
            </a:r>
          </a:p>
        </p:txBody>
      </p:sp>
      <p:sp>
        <p:nvSpPr>
          <p:cNvPr id="9219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800" smtClean="0"/>
              <a:t>“One of the most studied pediatric conditions”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mtClean="0"/>
              <a:t>Many studies, but marginal results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mtClean="0"/>
              <a:t>No proof of underlying neuropathy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mtClean="0"/>
              <a:t>No ADHD diagnostic tests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smtClean="0"/>
              <a:t>“Hyperactive children are helped by Ritalin, at least in the short run.”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mtClean="0"/>
              <a:t>MPH increases dopamine and norepinephrine levels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mtClean="0"/>
              <a:t>Subdues children (exact action unknown)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National Institute of Mental Health, 1998</a:t>
            </a:r>
          </a:p>
        </p:txBody>
      </p:sp>
      <p:sp>
        <p:nvSpPr>
          <p:cNvPr id="11267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800" smtClean="0"/>
              <a:t>“We don’t have an independent valid test for ADHD; further research is necessary to firmly establish ADHD as a brain disorder.”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smtClean="0"/>
              <a:t>“Existing studies come to conflicting conclusions as to whether the use of psychostimulants increases or decreases the risk of abuse.”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smtClean="0"/>
              <a:t>“After years of clinical research and experience with ADHD, our knowledge about the cause or causes of ADHD remain largely speculative.”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Marketing of Stimulants</a:t>
            </a:r>
          </a:p>
        </p:txBody>
      </p:sp>
      <p:sp>
        <p:nvSpPr>
          <p:cNvPr id="10243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533400" y="2057400"/>
            <a:ext cx="4724400" cy="41910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Millions of dollars have been spent by pharmaceutical companies to promote use of MPH, or similar drugs </a:t>
            </a:r>
          </a:p>
          <a:p>
            <a:pPr eaLnBrk="1" hangingPunct="1">
              <a:defRPr/>
            </a:pPr>
            <a:endParaRPr lang="en-US" smtClean="0"/>
          </a:p>
        </p:txBody>
      </p:sp>
      <p:pic>
        <p:nvPicPr>
          <p:cNvPr id="7172" name="Picture 4" descr="j031544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2286000"/>
            <a:ext cx="2066925" cy="289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Pro-Stimulant Statements</a:t>
            </a:r>
          </a:p>
        </p:txBody>
      </p:sp>
      <p:sp>
        <p:nvSpPr>
          <p:cNvPr id="12291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800" dirty="0" smtClean="0"/>
              <a:t>“Compare the pills to eyeglasses.  Explain that their medicine is simply a tool to help them focus and pay attention.”</a:t>
            </a:r>
          </a:p>
          <a:p>
            <a:pPr eaLnBrk="1" hangingPunct="1">
              <a:defRPr/>
            </a:pPr>
            <a:r>
              <a:rPr lang="en-US" sz="2800" dirty="0" smtClean="0"/>
              <a:t>“ADHD is like diabetes in that both are due to a shortage of a chemical in the body.”</a:t>
            </a:r>
          </a:p>
          <a:p>
            <a:pPr eaLnBrk="1" hangingPunct="1">
              <a:defRPr/>
            </a:pPr>
            <a:r>
              <a:rPr lang="en-US" sz="2800" dirty="0" smtClean="0"/>
              <a:t>“They are finding more and more evidence that ADHD does not stem from the home environment, but from biological causes.”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Rectangle 4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Side Effects of Ritalin</a:t>
            </a:r>
          </a:p>
        </p:txBody>
      </p:sp>
      <p:sp>
        <p:nvSpPr>
          <p:cNvPr id="20485" name="Rectangle 5"/>
          <p:cNvSpPr>
            <a:spLocks noGrp="1" noRot="1" noChangeArrowheads="1"/>
          </p:cNvSpPr>
          <p:nvPr>
            <p:ph type="body" sz="half" idx="1"/>
          </p:nvPr>
        </p:nvSpPr>
        <p:spPr>
          <a:xfrm>
            <a:off x="838200" y="1905000"/>
            <a:ext cx="3276600" cy="4191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mtClean="0"/>
              <a:t>Nervousness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mtClean="0"/>
              <a:t>Sleep disturbances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mtClean="0"/>
              <a:t>Dizziness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mtClean="0"/>
              <a:t>Drowsiness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mtClean="0"/>
              <a:t>Upset stomach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mtClean="0"/>
              <a:t>Vomiting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mtClean="0"/>
              <a:t>Loss of appetite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mtClean="0"/>
              <a:t>Headache</a:t>
            </a:r>
          </a:p>
        </p:txBody>
      </p:sp>
      <p:sp>
        <p:nvSpPr>
          <p:cNvPr id="20486" name="Rectangle 6"/>
          <p:cNvSpPr>
            <a:spLocks noGrp="1" noRot="1" noChangeArrowheads="1"/>
          </p:cNvSpPr>
          <p:nvPr>
            <p:ph type="body" sz="half" idx="2"/>
          </p:nvPr>
        </p:nvSpPr>
        <p:spPr>
          <a:xfrm>
            <a:off x="4191000" y="1905000"/>
            <a:ext cx="4654550" cy="4191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Call physician immediately: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mtClean="0"/>
              <a:t>Seizures or convulsions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mtClean="0"/>
              <a:t>Blurred vision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mtClean="0"/>
              <a:t>Agitation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mtClean="0"/>
              <a:t>Skin rash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mtClean="0"/>
              <a:t>Heart palpitations or irregular heartbeat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mtClean="0"/>
              <a:t>Fever or sore throat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mtClean="0"/>
              <a:t>Unusual bleeding/bruising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4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04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04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04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04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04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048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048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6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Drug Interactions</a:t>
            </a:r>
          </a:p>
        </p:txBody>
      </p:sp>
      <p:sp>
        <p:nvSpPr>
          <p:cNvPr id="22531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MAO Inhibitors (Nardil, Parnate)</a:t>
            </a:r>
          </a:p>
          <a:p>
            <a:pPr eaLnBrk="1" hangingPunct="1">
              <a:defRPr/>
            </a:pPr>
            <a:r>
              <a:rPr lang="en-US" smtClean="0"/>
              <a:t>Anticoagulants (Coumadin)</a:t>
            </a:r>
          </a:p>
          <a:p>
            <a:pPr eaLnBrk="1" hangingPunct="1">
              <a:defRPr/>
            </a:pPr>
            <a:r>
              <a:rPr lang="en-US" smtClean="0"/>
              <a:t>Meds for depression (Elavil, Tofranil, Norpramin, Ismelin</a:t>
            </a:r>
          </a:p>
          <a:p>
            <a:pPr eaLnBrk="1" hangingPunct="1">
              <a:defRPr/>
            </a:pPr>
            <a:r>
              <a:rPr lang="en-US" smtClean="0"/>
              <a:t>Meds for epilepsy (Dilantin, phenobarbitol, Mysoline)</a:t>
            </a:r>
          </a:p>
          <a:p>
            <a:pPr eaLnBrk="1" hangingPunct="1">
              <a:defRPr/>
            </a:pPr>
            <a:r>
              <a:rPr lang="en-US" smtClean="0"/>
              <a:t>Vitamins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Nursing Implications</a:t>
            </a:r>
          </a:p>
        </p:txBody>
      </p:sp>
      <p:sp>
        <p:nvSpPr>
          <p:cNvPr id="23555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Ask about history of: </a:t>
            </a:r>
          </a:p>
          <a:p>
            <a:pPr lvl="1" eaLnBrk="1" hangingPunct="1">
              <a:defRPr/>
            </a:pPr>
            <a:r>
              <a:rPr lang="en-US" smtClean="0"/>
              <a:t>Severe anxiety, tension, mental illness</a:t>
            </a:r>
          </a:p>
          <a:p>
            <a:pPr lvl="1" eaLnBrk="1" hangingPunct="1">
              <a:defRPr/>
            </a:pPr>
            <a:r>
              <a:rPr lang="en-US" smtClean="0"/>
              <a:t>Glaucoma, seizures, HTN</a:t>
            </a:r>
          </a:p>
          <a:p>
            <a:pPr lvl="1" eaLnBrk="1" hangingPunct="1">
              <a:defRPr/>
            </a:pPr>
            <a:r>
              <a:rPr lang="en-US" smtClean="0"/>
              <a:t>Motor tics/spasms, Tourette’s syndrome</a:t>
            </a:r>
          </a:p>
          <a:p>
            <a:pPr eaLnBrk="1" hangingPunct="1">
              <a:defRPr/>
            </a:pPr>
            <a:r>
              <a:rPr lang="en-US" smtClean="0"/>
              <a:t>Monitor growth, mood, aggressiveness, mental status, ability to sleep, CV status </a:t>
            </a:r>
          </a:p>
          <a:p>
            <a:pPr eaLnBrk="1" hangingPunct="1">
              <a:defRPr/>
            </a:pPr>
            <a:r>
              <a:rPr lang="en-US" smtClean="0"/>
              <a:t>Check with Dr. if pregnancy is suspected</a:t>
            </a:r>
          </a:p>
        </p:txBody>
      </p:sp>
      <p:pic>
        <p:nvPicPr>
          <p:cNvPr id="11268" name="Picture 4" descr="j014948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609600"/>
            <a:ext cx="1349375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lass Layers">
  <a:themeElements>
    <a:clrScheme name="Glass Layers 8">
      <a:dk1>
        <a:srgbClr val="000000"/>
      </a:dk1>
      <a:lt1>
        <a:srgbClr val="EAEAEA"/>
      </a:lt1>
      <a:dk2>
        <a:srgbClr val="000000"/>
      </a:dk2>
      <a:lt2>
        <a:srgbClr val="C1C2CB"/>
      </a:lt2>
      <a:accent1>
        <a:srgbClr val="F1F1F7"/>
      </a:accent1>
      <a:accent2>
        <a:srgbClr val="8C8CB4"/>
      </a:accent2>
      <a:accent3>
        <a:srgbClr val="F3F3F3"/>
      </a:accent3>
      <a:accent4>
        <a:srgbClr val="000000"/>
      </a:accent4>
      <a:accent5>
        <a:srgbClr val="F7F7FA"/>
      </a:accent5>
      <a:accent6>
        <a:srgbClr val="7E7EA3"/>
      </a:accent6>
      <a:hlink>
        <a:srgbClr val="A3FFFF"/>
      </a:hlink>
      <a:folHlink>
        <a:srgbClr val="9E99FF"/>
      </a:folHlink>
    </a:clrScheme>
    <a:fontScheme name="Glass Layers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Glass Layers 1">
        <a:dk1>
          <a:srgbClr val="FF9900"/>
        </a:dk1>
        <a:lt1>
          <a:srgbClr val="FFFFFF"/>
        </a:lt1>
        <a:dk2>
          <a:srgbClr val="FFCC66"/>
        </a:dk2>
        <a:lt2>
          <a:srgbClr val="CC6600"/>
        </a:lt2>
        <a:accent1>
          <a:srgbClr val="F05000"/>
        </a:accent1>
        <a:accent2>
          <a:srgbClr val="B28300"/>
        </a:accent2>
        <a:accent3>
          <a:srgbClr val="FFE2B8"/>
        </a:accent3>
        <a:accent4>
          <a:srgbClr val="DADADA"/>
        </a:accent4>
        <a:accent5>
          <a:srgbClr val="F6B3AA"/>
        </a:accent5>
        <a:accent6>
          <a:srgbClr val="A17600"/>
        </a:accent6>
        <a:hlink>
          <a:srgbClr val="99CC00"/>
        </a:hlink>
        <a:folHlink>
          <a:srgbClr val="0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2">
        <a:dk1>
          <a:srgbClr val="BB5F03"/>
        </a:dk1>
        <a:lt1>
          <a:srgbClr val="FFFFFF"/>
        </a:lt1>
        <a:dk2>
          <a:srgbClr val="993300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CAADAA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3">
        <a:dk1>
          <a:srgbClr val="56925A"/>
        </a:dk1>
        <a:lt1>
          <a:srgbClr val="FFFFFF"/>
        </a:lt1>
        <a:dk2>
          <a:srgbClr val="6FB56D"/>
        </a:dk2>
        <a:lt2>
          <a:srgbClr val="FFFFCC"/>
        </a:lt2>
        <a:accent1>
          <a:srgbClr val="2B877C"/>
        </a:accent1>
        <a:accent2>
          <a:srgbClr val="5A9A5F"/>
        </a:accent2>
        <a:accent3>
          <a:srgbClr val="BBD7BA"/>
        </a:accent3>
        <a:accent4>
          <a:srgbClr val="DADADA"/>
        </a:accent4>
        <a:accent5>
          <a:srgbClr val="ACC3BF"/>
        </a:accent5>
        <a:accent6>
          <a:srgbClr val="518B55"/>
        </a:accent6>
        <a:hlink>
          <a:srgbClr val="99FF33"/>
        </a:hlink>
        <a:folHlink>
          <a:srgbClr val="DDFFB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4">
        <a:dk1>
          <a:srgbClr val="006600"/>
        </a:dk1>
        <a:lt1>
          <a:srgbClr val="FFFFFF"/>
        </a:lt1>
        <a:dk2>
          <a:srgbClr val="008000"/>
        </a:dk2>
        <a:lt2>
          <a:srgbClr val="FFFFB7"/>
        </a:lt2>
        <a:accent1>
          <a:srgbClr val="99CC00"/>
        </a:accent1>
        <a:accent2>
          <a:srgbClr val="00CC00"/>
        </a:accent2>
        <a:accent3>
          <a:srgbClr val="AAC0AA"/>
        </a:accent3>
        <a:accent4>
          <a:srgbClr val="DADADA"/>
        </a:accent4>
        <a:accent5>
          <a:srgbClr val="CAE2AA"/>
        </a:accent5>
        <a:accent6>
          <a:srgbClr val="00B900"/>
        </a:accent6>
        <a:hlink>
          <a:srgbClr val="99FF66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5">
        <a:dk1>
          <a:srgbClr val="000000"/>
        </a:dk1>
        <a:lt1>
          <a:srgbClr val="CCECFF"/>
        </a:lt1>
        <a:dk2>
          <a:srgbClr val="000000"/>
        </a:dk2>
        <a:lt2>
          <a:srgbClr val="D6EDEE"/>
        </a:lt2>
        <a:accent1>
          <a:srgbClr val="E8F0F4"/>
        </a:accent1>
        <a:accent2>
          <a:srgbClr val="8EAAFA"/>
        </a:accent2>
        <a:accent3>
          <a:srgbClr val="E2F4FF"/>
        </a:accent3>
        <a:accent4>
          <a:srgbClr val="000000"/>
        </a:accent4>
        <a:accent5>
          <a:srgbClr val="F2F6F8"/>
        </a:accent5>
        <a:accent6>
          <a:srgbClr val="809AE3"/>
        </a:accent6>
        <a:hlink>
          <a:srgbClr val="0066FF"/>
        </a:hlink>
        <a:folHlink>
          <a:srgbClr val="9947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ass Layers 6">
        <a:dk1>
          <a:srgbClr val="48486A"/>
        </a:dk1>
        <a:lt1>
          <a:srgbClr val="FFFFFF"/>
        </a:lt1>
        <a:dk2>
          <a:srgbClr val="000099"/>
        </a:dk2>
        <a:lt2>
          <a:srgbClr val="F8F8F8"/>
        </a:lt2>
        <a:accent1>
          <a:srgbClr val="6699FF"/>
        </a:accent1>
        <a:accent2>
          <a:srgbClr val="0000FF"/>
        </a:accent2>
        <a:accent3>
          <a:srgbClr val="AAAACA"/>
        </a:accent3>
        <a:accent4>
          <a:srgbClr val="DADADA"/>
        </a:accent4>
        <a:accent5>
          <a:srgbClr val="B8CAFF"/>
        </a:accent5>
        <a:accent6>
          <a:srgbClr val="0000E7"/>
        </a:accent6>
        <a:hlink>
          <a:srgbClr val="3DCCFF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7">
        <a:dk1>
          <a:srgbClr val="573F8B"/>
        </a:dk1>
        <a:lt1>
          <a:srgbClr val="FFFFFF"/>
        </a:lt1>
        <a:dk2>
          <a:srgbClr val="666699"/>
        </a:dk2>
        <a:lt2>
          <a:srgbClr val="D9D9FF"/>
        </a:lt2>
        <a:accent1>
          <a:srgbClr val="CC99FF"/>
        </a:accent1>
        <a:accent2>
          <a:srgbClr val="9933FF"/>
        </a:accent2>
        <a:accent3>
          <a:srgbClr val="B8B8CA"/>
        </a:accent3>
        <a:accent4>
          <a:srgbClr val="DADADA"/>
        </a:accent4>
        <a:accent5>
          <a:srgbClr val="E2CAFF"/>
        </a:accent5>
        <a:accent6>
          <a:srgbClr val="8A2DE7"/>
        </a:accent6>
        <a:hlink>
          <a:srgbClr val="99F3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8">
        <a:dk1>
          <a:srgbClr val="000000"/>
        </a:dk1>
        <a:lt1>
          <a:srgbClr val="EAEAEA"/>
        </a:lt1>
        <a:dk2>
          <a:srgbClr val="000000"/>
        </a:dk2>
        <a:lt2>
          <a:srgbClr val="C1C2CB"/>
        </a:lt2>
        <a:accent1>
          <a:srgbClr val="F1F1F7"/>
        </a:accent1>
        <a:accent2>
          <a:srgbClr val="8C8CB4"/>
        </a:accent2>
        <a:accent3>
          <a:srgbClr val="F3F3F3"/>
        </a:accent3>
        <a:accent4>
          <a:srgbClr val="000000"/>
        </a:accent4>
        <a:accent5>
          <a:srgbClr val="F7F7FA"/>
        </a:accent5>
        <a:accent6>
          <a:srgbClr val="7E7EA3"/>
        </a:accent6>
        <a:hlink>
          <a:srgbClr val="A3FFFF"/>
        </a:hlink>
        <a:folHlink>
          <a:srgbClr val="9E99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Glass Layers</Template>
  <TotalTime>1015</TotalTime>
  <Words>1096</Words>
  <Application>Microsoft Office PowerPoint</Application>
  <PresentationFormat>On-screen Show (4:3)</PresentationFormat>
  <Paragraphs>148</Paragraphs>
  <Slides>21</Slides>
  <Notes>21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Arial</vt:lpstr>
      <vt:lpstr>Arial Black</vt:lpstr>
      <vt:lpstr>Wingdings</vt:lpstr>
      <vt:lpstr>Calibri</vt:lpstr>
      <vt:lpstr>Glass Layers</vt:lpstr>
      <vt:lpstr>Prescribing Stimulants: Ethical Issues</vt:lpstr>
      <vt:lpstr>Scope of the Problem</vt:lpstr>
      <vt:lpstr>Scientific Research</vt:lpstr>
      <vt:lpstr>National Institute of Mental Health, 1998</vt:lpstr>
      <vt:lpstr>Marketing of Stimulants</vt:lpstr>
      <vt:lpstr>Pro-Stimulant Statements</vt:lpstr>
      <vt:lpstr>Side Effects of Ritalin</vt:lpstr>
      <vt:lpstr>Drug Interactions</vt:lpstr>
      <vt:lpstr>Nursing Implications</vt:lpstr>
      <vt:lpstr>Teaching Needed</vt:lpstr>
      <vt:lpstr>Response of Parents</vt:lpstr>
      <vt:lpstr>Response of Physicians</vt:lpstr>
      <vt:lpstr>Community Issues</vt:lpstr>
      <vt:lpstr>Response By Opponents</vt:lpstr>
      <vt:lpstr>Possible Therapies</vt:lpstr>
      <vt:lpstr>Issues of Performance Enhancing Drugs</vt:lpstr>
      <vt:lpstr>Question</vt:lpstr>
      <vt:lpstr>Quotes</vt:lpstr>
      <vt:lpstr>Ethical Conflicts</vt:lpstr>
      <vt:lpstr>Problem Solving</vt:lpstr>
      <vt:lpstr>References</vt:lpstr>
    </vt:vector>
  </TitlesOfParts>
  <Company>Health Vista,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Prescribing Stimulants: Ethical Issues</dc:title>
  <dc:creator>Mary Knutson</dc:creator>
  <cp:lastModifiedBy>Mary</cp:lastModifiedBy>
  <cp:revision>22</cp:revision>
  <dcterms:created xsi:type="dcterms:W3CDTF">2005-02-14T21:30:59Z</dcterms:created>
  <dcterms:modified xsi:type="dcterms:W3CDTF">2015-05-09T00:55:37Z</dcterms:modified>
</cp:coreProperties>
</file>