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75" r:id="rId10"/>
    <p:sldId id="270" r:id="rId11"/>
    <p:sldId id="272" r:id="rId12"/>
    <p:sldId id="264" r:id="rId13"/>
    <p:sldId id="265" r:id="rId14"/>
    <p:sldId id="269" r:id="rId15"/>
    <p:sldId id="266" r:id="rId16"/>
    <p:sldId id="267" r:id="rId17"/>
    <p:sldId id="276" r:id="rId18"/>
    <p:sldId id="271" r:id="rId19"/>
    <p:sldId id="273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038600"/>
            <a:ext cx="7924800" cy="9477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972050"/>
            <a:ext cx="7924800" cy="8953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34546A8-B87D-407F-B2B1-1EBC09B2F4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9F7A3-9F85-4C01-8130-13C77C00D7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1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76200"/>
            <a:ext cx="18478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76200"/>
            <a:ext cx="53911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116DB-BA60-4D53-9F24-3129875B81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13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F805B-1762-49D2-86FB-7D897B663B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6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576F6-7FA7-4A17-A9A5-C53917E70A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04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295400"/>
            <a:ext cx="3619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295400"/>
            <a:ext cx="3619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48993-5D84-4351-8AEB-8425070D1B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85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3E53F-BCD6-4748-9590-F811F4F465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16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FCE25-A752-4009-AE7A-02FFAF2B1A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38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38806-43FD-49E6-B2DA-D387F950C5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9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E66E3-5592-4B0A-A4D6-D69EFCBF73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72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59881-A300-49DA-A423-D3D569AC08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58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76200"/>
            <a:ext cx="73818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white">
          <a:xfrm>
            <a:off x="1524000" y="1295400"/>
            <a:ext cx="7391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65D24A9-F764-401E-8A17-F74A4208E65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886200"/>
            <a:ext cx="7924800" cy="1371600"/>
          </a:xfrm>
        </p:spPr>
        <p:txBody>
          <a:bodyPr/>
          <a:lstStyle/>
          <a:p>
            <a:r>
              <a:rPr lang="en-US" sz="4000"/>
              <a:t>Mental Health Nursing: Anxiety Disorders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410200"/>
            <a:ext cx="7924800" cy="45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By Mary B. Knutson, RN, MS, FCP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Predisposing Factors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295400"/>
            <a:ext cx="5029200" cy="5257800"/>
          </a:xfrm>
        </p:spPr>
        <p:txBody>
          <a:bodyPr/>
          <a:lstStyle/>
          <a:p>
            <a:r>
              <a:rPr lang="en-US"/>
              <a:t>Psychoanalytical</a:t>
            </a:r>
          </a:p>
          <a:p>
            <a:r>
              <a:rPr lang="en-US"/>
              <a:t>Interpersonal</a:t>
            </a:r>
          </a:p>
          <a:p>
            <a:r>
              <a:rPr lang="en-US"/>
              <a:t>Behavioral</a:t>
            </a:r>
          </a:p>
          <a:p>
            <a:r>
              <a:rPr lang="en-US"/>
              <a:t>Family</a:t>
            </a:r>
          </a:p>
          <a:p>
            <a:r>
              <a:rPr lang="en-US"/>
              <a:t>Biological perspectives</a:t>
            </a:r>
          </a:p>
          <a:p>
            <a:r>
              <a:rPr lang="en-US"/>
              <a:t>Precipitating stressors include threats to physical integrity and self-system</a:t>
            </a:r>
          </a:p>
        </p:txBody>
      </p:sp>
      <p:pic>
        <p:nvPicPr>
          <p:cNvPr id="19462" name="Picture 6" descr="j04072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71600"/>
            <a:ext cx="201136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Alleviating Factors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295400"/>
            <a:ext cx="4800600" cy="5257800"/>
          </a:xfrm>
        </p:spPr>
        <p:txBody>
          <a:bodyPr/>
          <a:lstStyle/>
          <a:p>
            <a:r>
              <a:rPr lang="en-US"/>
              <a:t>Coping resources include intrapersonal, interpersonal, and social factors: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 lvl="1"/>
            <a:r>
              <a:rPr lang="en-US"/>
              <a:t>Economic assets</a:t>
            </a:r>
          </a:p>
          <a:p>
            <a:pPr lvl="1"/>
            <a:r>
              <a:rPr lang="en-US"/>
              <a:t>Problem-solving abilities</a:t>
            </a:r>
          </a:p>
          <a:p>
            <a:pPr lvl="1"/>
            <a:r>
              <a:rPr lang="en-US"/>
              <a:t>Social supports</a:t>
            </a:r>
          </a:p>
          <a:p>
            <a:pPr lvl="1"/>
            <a:r>
              <a:rPr lang="en-US"/>
              <a:t>Cultural beliefs</a:t>
            </a:r>
          </a:p>
        </p:txBody>
      </p:sp>
      <p:pic>
        <p:nvPicPr>
          <p:cNvPr id="21508" name="Picture 4" descr="j04070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5" y="2362200"/>
            <a:ext cx="19494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Medical Diagnosis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Panic Disorder with or without agoraphobia (fear of being in places unable to escape, or in embarrassing situations) </a:t>
            </a:r>
          </a:p>
          <a:p>
            <a:r>
              <a:rPr lang="en-US"/>
              <a:t>Phobia: Excessive and persistent fear</a:t>
            </a:r>
          </a:p>
          <a:p>
            <a:r>
              <a:rPr lang="en-US"/>
              <a:t>Obsessive-compulsive disorder</a:t>
            </a:r>
          </a:p>
          <a:p>
            <a:r>
              <a:rPr lang="en-US"/>
              <a:t>Posttraumatic stress disorder</a:t>
            </a:r>
          </a:p>
          <a:p>
            <a:r>
              <a:rPr lang="en-US"/>
              <a:t>Acute stress disorder</a:t>
            </a:r>
          </a:p>
          <a:p>
            <a:r>
              <a:rPr lang="en-US"/>
              <a:t>Generalized anxiety disorder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Examples: Nursing Diagnosis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Fear related to financial pressures evidenced by recurring episodes of abdominal pain.</a:t>
            </a:r>
          </a:p>
          <a:p>
            <a:r>
              <a:rPr lang="en-US"/>
              <a:t>Severe anxiety related to family rejection evidenced by confusion and impaired judgment.</a:t>
            </a:r>
          </a:p>
          <a:p>
            <a:r>
              <a:rPr lang="en-US"/>
              <a:t>Ineffective individual coping related to illness evidenced by limited ability to concentrate, and psychomotor agitation.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Nursing Care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295400"/>
            <a:ext cx="76962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Assess subjective and objective responses</a:t>
            </a:r>
          </a:p>
          <a:p>
            <a:pPr>
              <a:lnSpc>
                <a:spcPct val="90000"/>
              </a:lnSpc>
            </a:pPr>
            <a:r>
              <a:rPr lang="en-US"/>
              <a:t>Recognize defense mechanisms </a:t>
            </a:r>
          </a:p>
          <a:p>
            <a:pPr lvl="1">
              <a:lnSpc>
                <a:spcPct val="90000"/>
              </a:lnSpc>
            </a:pPr>
            <a:r>
              <a:rPr lang="en-US" b="1"/>
              <a:t>Task-oriented reactions</a:t>
            </a:r>
            <a:r>
              <a:rPr lang="en-US"/>
              <a:t>: Attack, withdrawal, compromise</a:t>
            </a:r>
          </a:p>
          <a:p>
            <a:pPr lvl="1">
              <a:lnSpc>
                <a:spcPct val="90000"/>
              </a:lnSpc>
            </a:pPr>
            <a:r>
              <a:rPr lang="en-US" b="1"/>
              <a:t>Ego-oriented reactions</a:t>
            </a:r>
            <a:r>
              <a:rPr lang="en-US"/>
              <a:t>: Compensation, denial, displacement, dissociation, identification, intellectualization, introjection, isolation, projection, rationalization, reaction formation, regression, repression, splitting, sublimation, suppression, or undoing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Establish trusting relationship</a:t>
            </a:r>
          </a:p>
          <a:p>
            <a:r>
              <a:rPr lang="en-US"/>
              <a:t>Monitor self-awareness</a:t>
            </a:r>
          </a:p>
          <a:p>
            <a:r>
              <a:rPr lang="en-US"/>
              <a:t>Protect the patient</a:t>
            </a:r>
          </a:p>
          <a:p>
            <a:r>
              <a:rPr lang="en-US"/>
              <a:t>Modify the environment</a:t>
            </a:r>
          </a:p>
          <a:p>
            <a:r>
              <a:rPr lang="en-US"/>
              <a:t>Encourage activity</a:t>
            </a:r>
          </a:p>
          <a:p>
            <a:r>
              <a:rPr lang="en-US"/>
              <a:t>Administer medication</a:t>
            </a:r>
          </a:p>
          <a:p>
            <a:r>
              <a:rPr lang="en-US"/>
              <a:t>Recognize anxiety</a:t>
            </a:r>
          </a:p>
          <a:p>
            <a:r>
              <a:rPr lang="en-US"/>
              <a:t>Utilize pt insight to cope with threats</a:t>
            </a:r>
          </a:p>
          <a:p>
            <a:r>
              <a:rPr lang="en-US"/>
              <a:t>Promote relaxation response</a:t>
            </a:r>
          </a:p>
        </p:txBody>
      </p:sp>
      <p:pic>
        <p:nvPicPr>
          <p:cNvPr id="15365" name="Picture 5" descr="j04025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2438400"/>
            <a:ext cx="19494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Anti-anxiety Drugs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1295400"/>
            <a:ext cx="5562600" cy="5334000"/>
          </a:xfrm>
        </p:spPr>
        <p:txBody>
          <a:bodyPr/>
          <a:lstStyle/>
          <a:p>
            <a:r>
              <a:rPr lang="en-US"/>
              <a:t>Benzodiazepines</a:t>
            </a:r>
          </a:p>
          <a:p>
            <a:pPr lvl="1"/>
            <a:r>
              <a:rPr lang="en-US"/>
              <a:t>Alprozolam (Xanax)</a:t>
            </a:r>
          </a:p>
          <a:p>
            <a:pPr lvl="1"/>
            <a:r>
              <a:rPr lang="en-US"/>
              <a:t>Clonazepam (Klonopin)</a:t>
            </a:r>
          </a:p>
          <a:p>
            <a:pPr lvl="1"/>
            <a:r>
              <a:rPr lang="en-US"/>
              <a:t>Diazepam (Valium)</a:t>
            </a:r>
          </a:p>
          <a:p>
            <a:pPr lvl="1"/>
            <a:r>
              <a:rPr lang="en-US"/>
              <a:t>Lorazepam (Ativan)</a:t>
            </a:r>
          </a:p>
          <a:p>
            <a:pPr lvl="1"/>
            <a:r>
              <a:rPr lang="en-US"/>
              <a:t>Chlordiazepoxide (Librium)</a:t>
            </a:r>
          </a:p>
          <a:p>
            <a:pPr lvl="1"/>
            <a:r>
              <a:rPr lang="en-US"/>
              <a:t>Chlorazepate (Tranxene)</a:t>
            </a:r>
          </a:p>
          <a:p>
            <a:pPr lvl="1"/>
            <a:r>
              <a:rPr lang="en-US"/>
              <a:t>Oxazepam (Serax)</a:t>
            </a:r>
          </a:p>
          <a:p>
            <a:pPr lvl="1"/>
            <a:r>
              <a:rPr lang="en-US"/>
              <a:t>Halazepam (Paxipam)</a:t>
            </a:r>
          </a:p>
          <a:p>
            <a:pPr lvl="1"/>
            <a:r>
              <a:rPr lang="en-US"/>
              <a:t>Prazepam (Centrax)</a:t>
            </a:r>
          </a:p>
        </p:txBody>
      </p:sp>
      <p:pic>
        <p:nvPicPr>
          <p:cNvPr id="16388" name="Picture 4" descr="j04022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46200"/>
            <a:ext cx="2590800" cy="177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j04069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67000"/>
            <a:ext cx="127158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j04069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1752600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 descr="j040747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1295400" cy="86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772400" cy="1066800"/>
          </a:xfrm>
        </p:spPr>
        <p:txBody>
          <a:bodyPr/>
          <a:lstStyle/>
          <a:p>
            <a:r>
              <a:rPr lang="en-US"/>
              <a:t>Anti-anxiety Drugs (continued)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Antihistamines</a:t>
            </a:r>
          </a:p>
          <a:p>
            <a:pPr lvl="1">
              <a:lnSpc>
                <a:spcPct val="90000"/>
              </a:lnSpc>
            </a:pPr>
            <a:r>
              <a:rPr lang="en-US"/>
              <a:t>Diphenhdramine (Benadryl)</a:t>
            </a:r>
          </a:p>
          <a:p>
            <a:pPr lvl="1">
              <a:lnSpc>
                <a:spcPct val="90000"/>
              </a:lnSpc>
            </a:pPr>
            <a:r>
              <a:rPr lang="en-US"/>
              <a:t>Hydroxyzine (Atarax)</a:t>
            </a:r>
          </a:p>
          <a:p>
            <a:pPr>
              <a:lnSpc>
                <a:spcPct val="90000"/>
              </a:lnSpc>
            </a:pPr>
            <a:r>
              <a:rPr lang="en-US"/>
              <a:t>Noradrenergic agents</a:t>
            </a:r>
          </a:p>
          <a:p>
            <a:pPr lvl="1">
              <a:lnSpc>
                <a:spcPct val="90000"/>
              </a:lnSpc>
            </a:pPr>
            <a:r>
              <a:rPr lang="en-US"/>
              <a:t>Clonidine (Catapres)</a:t>
            </a:r>
          </a:p>
          <a:p>
            <a:pPr lvl="1">
              <a:lnSpc>
                <a:spcPct val="90000"/>
              </a:lnSpc>
            </a:pPr>
            <a:r>
              <a:rPr lang="en-US"/>
              <a:t>Propranolol (Inderol)</a:t>
            </a:r>
          </a:p>
          <a:p>
            <a:pPr>
              <a:lnSpc>
                <a:spcPct val="90000"/>
              </a:lnSpc>
            </a:pPr>
            <a:r>
              <a:rPr lang="en-US"/>
              <a:t>Anxiolytic</a:t>
            </a:r>
          </a:p>
          <a:p>
            <a:pPr lvl="1">
              <a:lnSpc>
                <a:spcPct val="90000"/>
              </a:lnSpc>
            </a:pPr>
            <a:r>
              <a:rPr lang="en-US"/>
              <a:t>Buspirone (Buspar)</a:t>
            </a:r>
          </a:p>
          <a:p>
            <a:pPr>
              <a:lnSpc>
                <a:spcPct val="90000"/>
              </a:lnSpc>
            </a:pPr>
            <a:r>
              <a:rPr lang="en-US"/>
              <a:t>Antidepressant drugs may also be helpful to reduce anxiety</a:t>
            </a:r>
          </a:p>
        </p:txBody>
      </p:sp>
      <p:pic>
        <p:nvPicPr>
          <p:cNvPr id="25604" name="Picture 4" descr="j04026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90800"/>
            <a:ext cx="2590800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295400"/>
            <a:ext cx="4495800" cy="5257800"/>
          </a:xfrm>
        </p:spPr>
        <p:txBody>
          <a:bodyPr/>
          <a:lstStyle/>
          <a:p>
            <a:r>
              <a:rPr lang="en-US"/>
              <a:t>Patient Outcome/Goal</a:t>
            </a:r>
          </a:p>
          <a:p>
            <a:pPr lvl="1"/>
            <a:r>
              <a:rPr lang="en-US"/>
              <a:t>Patient will demonstrate adaptive ways of coping with stress</a:t>
            </a:r>
          </a:p>
          <a:p>
            <a:r>
              <a:rPr lang="en-US"/>
              <a:t>Nursing Evaluation</a:t>
            </a:r>
          </a:p>
          <a:p>
            <a:pPr lvl="1"/>
            <a:r>
              <a:rPr lang="en-US"/>
              <a:t>Was nursing care adequate, effective, appropriate, efficient, and flexible?</a:t>
            </a:r>
          </a:p>
          <a:p>
            <a:endParaRPr lang="en-US"/>
          </a:p>
        </p:txBody>
      </p:sp>
      <p:pic>
        <p:nvPicPr>
          <p:cNvPr id="20488" name="Picture 8" descr="j04066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95600"/>
            <a:ext cx="2636838" cy="17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3400" y="1524000"/>
            <a:ext cx="45720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Stuart, G. &amp; Laraia, M. (2005). Principles &amp; practice of psychiatric nursing (8</a:t>
            </a:r>
            <a:r>
              <a:rPr lang="en-US" baseline="30000"/>
              <a:t>th</a:t>
            </a:r>
            <a:r>
              <a:rPr lang="en-US"/>
              <a:t> Ed.). St. Louis: Elsevier Mosby</a:t>
            </a:r>
          </a:p>
          <a:p>
            <a:pPr>
              <a:lnSpc>
                <a:spcPct val="90000"/>
              </a:lnSpc>
            </a:pPr>
            <a:r>
              <a:rPr lang="en-US"/>
              <a:t>Stuart, G. &amp; Sundeen, S. (1995). Principles &amp; practice of psychiatric nursing (5</a:t>
            </a:r>
            <a:r>
              <a:rPr lang="en-US" baseline="30000"/>
              <a:t>th</a:t>
            </a:r>
            <a:r>
              <a:rPr lang="en-US"/>
              <a:t> Ed.). St. Louis: Mosby</a:t>
            </a:r>
          </a:p>
        </p:txBody>
      </p:sp>
      <p:pic>
        <p:nvPicPr>
          <p:cNvPr id="22532" name="Picture 4" descr="j04021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81200"/>
            <a:ext cx="2081213" cy="31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Definition of Anxiety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295400"/>
            <a:ext cx="4038600" cy="5257800"/>
          </a:xfrm>
        </p:spPr>
        <p:txBody>
          <a:bodyPr/>
          <a:lstStyle/>
          <a:p>
            <a:endParaRPr lang="en-US"/>
          </a:p>
          <a:p>
            <a:r>
              <a:rPr lang="en-US"/>
              <a:t>Diffuse apprehension that is vague in nature and associated with feelings of uncertainty and helplessness</a:t>
            </a:r>
          </a:p>
        </p:txBody>
      </p:sp>
      <p:pic>
        <p:nvPicPr>
          <p:cNvPr id="6157" name="Picture 13" descr="j04023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09800"/>
            <a:ext cx="2968625" cy="29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Levels of Anxiety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Mild: Tension of day-to-day living</a:t>
            </a:r>
          </a:p>
          <a:p>
            <a:pPr>
              <a:lnSpc>
                <a:spcPct val="90000"/>
              </a:lnSpc>
            </a:pPr>
            <a:r>
              <a:rPr lang="en-US"/>
              <a:t>Moderate: Focus on immediate concerns</a:t>
            </a:r>
          </a:p>
          <a:p>
            <a:pPr>
              <a:lnSpc>
                <a:spcPct val="90000"/>
              </a:lnSpc>
            </a:pPr>
            <a:r>
              <a:rPr lang="en-US"/>
              <a:t>Severe: All behavior is aimed at relieving anxiety</a:t>
            </a:r>
          </a:p>
          <a:p>
            <a:pPr>
              <a:lnSpc>
                <a:spcPct val="90000"/>
              </a:lnSpc>
            </a:pPr>
            <a:r>
              <a:rPr lang="en-US"/>
              <a:t>Panic: Dread, terror, abrupt distress</a:t>
            </a:r>
          </a:p>
          <a:p>
            <a:pPr lvl="1">
              <a:lnSpc>
                <a:spcPct val="90000"/>
              </a:lnSpc>
            </a:pPr>
            <a:r>
              <a:rPr lang="en-US"/>
              <a:t>Details are blown out of proportion</a:t>
            </a:r>
          </a:p>
          <a:p>
            <a:pPr lvl="1">
              <a:lnSpc>
                <a:spcPct val="90000"/>
              </a:lnSpc>
            </a:pPr>
            <a:r>
              <a:rPr lang="en-US"/>
              <a:t>Disorganization of personality</a:t>
            </a:r>
          </a:p>
          <a:p>
            <a:pPr lvl="1">
              <a:lnSpc>
                <a:spcPct val="90000"/>
              </a:lnSpc>
            </a:pPr>
            <a:r>
              <a:rPr lang="en-US"/>
              <a:t>Increased motor activity, physical sx</a:t>
            </a:r>
          </a:p>
          <a:p>
            <a:pPr lvl="1">
              <a:lnSpc>
                <a:spcPct val="90000"/>
              </a:lnSpc>
            </a:pPr>
            <a:r>
              <a:rPr lang="en-US"/>
              <a:t>Loss of rational thought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Autonomic Nervous System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Sympathetic body processes:</a:t>
            </a:r>
          </a:p>
          <a:p>
            <a:pPr lvl="1">
              <a:lnSpc>
                <a:spcPct val="90000"/>
              </a:lnSpc>
            </a:pPr>
            <a:r>
              <a:rPr lang="en-US"/>
              <a:t>“Fight or flight” reaction (epinephrine)</a:t>
            </a:r>
          </a:p>
          <a:p>
            <a:pPr lvl="1">
              <a:lnSpc>
                <a:spcPct val="90000"/>
              </a:lnSpc>
            </a:pPr>
            <a:r>
              <a:rPr lang="en-US">
                <a:sym typeface="Wingdings" pitchFamily="2" charset="2"/>
              </a:rPr>
              <a:t> respirations, BP,  and heart rate</a:t>
            </a:r>
          </a:p>
          <a:p>
            <a:pPr lvl="1">
              <a:lnSpc>
                <a:spcPct val="90000"/>
              </a:lnSpc>
            </a:pPr>
            <a:r>
              <a:rPr lang="en-US">
                <a:sym typeface="Wingdings" pitchFamily="2" charset="2"/>
              </a:rPr>
              <a:t>Blood shifts away from GI tract to heart, central nervous system, and muscle</a:t>
            </a:r>
          </a:p>
          <a:p>
            <a:pPr lvl="1">
              <a:lnSpc>
                <a:spcPct val="90000"/>
              </a:lnSpc>
            </a:pPr>
            <a:r>
              <a:rPr lang="en-US">
                <a:sym typeface="Wingdings" pitchFamily="2" charset="2"/>
              </a:rPr>
              <a:t>Blood glucose level rises</a:t>
            </a:r>
          </a:p>
          <a:p>
            <a:pPr lvl="1">
              <a:lnSpc>
                <a:spcPct val="90000"/>
              </a:lnSpc>
            </a:pPr>
            <a:r>
              <a:rPr lang="en-US">
                <a:sym typeface="Wingdings" pitchFamily="2" charset="2"/>
              </a:rPr>
              <a:t>Tension, restlessness, tremors, pacing, fear, sweating, face flushed or pale</a:t>
            </a:r>
          </a:p>
          <a:p>
            <a:pPr>
              <a:lnSpc>
                <a:spcPct val="90000"/>
              </a:lnSpc>
            </a:pPr>
            <a:r>
              <a:rPr lang="en-US">
                <a:sym typeface="Wingdings" pitchFamily="2" charset="2"/>
              </a:rPr>
              <a:t>Parasympathetic body processes can coexist: </a:t>
            </a:r>
          </a:p>
          <a:p>
            <a:pPr lvl="1">
              <a:lnSpc>
                <a:spcPct val="90000"/>
              </a:lnSpc>
            </a:pPr>
            <a:r>
              <a:rPr lang="en-US">
                <a:sym typeface="Wingdings" pitchFamily="2" charset="2"/>
              </a:rPr>
              <a:t>“Breed or feed” reaction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Mild or Moderate Anxiety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295400"/>
            <a:ext cx="4038600" cy="5257800"/>
          </a:xfrm>
        </p:spPr>
        <p:txBody>
          <a:bodyPr/>
          <a:lstStyle/>
          <a:p>
            <a:r>
              <a:rPr lang="en-US"/>
              <a:t>Frequently expressed as anger</a:t>
            </a:r>
          </a:p>
          <a:p>
            <a:r>
              <a:rPr lang="en-US"/>
              <a:t>Self-esteem is related to anxiety</a:t>
            </a:r>
          </a:p>
          <a:p>
            <a:r>
              <a:rPr lang="en-US"/>
              <a:t>May be caused by frustration</a:t>
            </a:r>
          </a:p>
          <a:p>
            <a:r>
              <a:rPr lang="en-US"/>
              <a:t>Often not a medically diagnosed health problem                                                                      </a:t>
            </a:r>
          </a:p>
        </p:txBody>
      </p:sp>
      <p:pic>
        <p:nvPicPr>
          <p:cNvPr id="9220" name="Picture 4" descr="j04022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33600"/>
            <a:ext cx="2495550" cy="31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Moderate or Severe Anxiety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295400"/>
            <a:ext cx="4038600" cy="5257800"/>
          </a:xfrm>
        </p:spPr>
        <p:txBody>
          <a:bodyPr/>
          <a:lstStyle/>
          <a:p>
            <a:r>
              <a:rPr lang="en-US"/>
              <a:t>Neurosis: Maladaptive anxiety disorder without distortion of reality</a:t>
            </a:r>
          </a:p>
          <a:p>
            <a:r>
              <a:rPr lang="en-US"/>
              <a:t>Psychosis: Panic level “breaking into pieces”, and fear of inability to cope </a:t>
            </a:r>
          </a:p>
        </p:txBody>
      </p:sp>
      <p:pic>
        <p:nvPicPr>
          <p:cNvPr id="10248" name="Picture 8" descr="j04068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81200"/>
            <a:ext cx="2490788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819400"/>
            <a:ext cx="7162800" cy="3733800"/>
          </a:xfrm>
        </p:spPr>
        <p:txBody>
          <a:bodyPr/>
          <a:lstStyle/>
          <a:p>
            <a:r>
              <a:rPr lang="en-US"/>
              <a:t>Anxiety and depression symptoms can overlap:</a:t>
            </a:r>
          </a:p>
          <a:p>
            <a:pPr lvl="1"/>
            <a:r>
              <a:rPr lang="en-US" sz="3200"/>
              <a:t>Sleep disturbance, appetite changes, cardiac and GI problems, poor concentration, irritability, or change in energy level</a:t>
            </a:r>
          </a:p>
        </p:txBody>
      </p:sp>
      <p:pic>
        <p:nvPicPr>
          <p:cNvPr id="11269" name="Picture 5" descr="j04067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9600"/>
            <a:ext cx="298767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Somatoform Disorders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295400"/>
            <a:ext cx="7467600" cy="5257800"/>
          </a:xfrm>
        </p:spPr>
        <p:txBody>
          <a:bodyPr/>
          <a:lstStyle/>
          <a:p>
            <a:r>
              <a:rPr lang="en-US" sz="2800"/>
              <a:t>Psychophysiological disruptions with no organic impairment, related to anxiety</a:t>
            </a:r>
          </a:p>
          <a:p>
            <a:pPr lvl="1"/>
            <a:r>
              <a:rPr lang="en-US"/>
              <a:t>May have illness, disability, pain, or sleep disturbance</a:t>
            </a:r>
          </a:p>
          <a:p>
            <a:r>
              <a:rPr lang="en-US" sz="2800"/>
              <a:t>Unconscious coping with anxiety or overwhelming stress</a:t>
            </a:r>
          </a:p>
          <a:p>
            <a:r>
              <a:rPr lang="en-US" sz="2800"/>
              <a:t>Provide a way to receive help, without admitting the need </a:t>
            </a:r>
          </a:p>
          <a:p>
            <a:r>
              <a:rPr lang="en-US" sz="2800"/>
              <a:t>May protect from expressing frightening aggressive or sexual impulses</a:t>
            </a:r>
          </a:p>
          <a:p>
            <a:endParaRPr lang="en-US"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Somatoform Illnesses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Somatization disorder- many physical complaints</a:t>
            </a:r>
          </a:p>
          <a:p>
            <a:r>
              <a:rPr lang="en-US" sz="2800"/>
              <a:t>Conversion disorder- loss or alteration of physical functioning</a:t>
            </a:r>
          </a:p>
          <a:p>
            <a:r>
              <a:rPr lang="en-US" sz="2800"/>
              <a:t>Hypochondriasis- fear of illness or belief that one has an illness</a:t>
            </a:r>
          </a:p>
          <a:p>
            <a:r>
              <a:rPr lang="en-US" sz="2800"/>
              <a:t>Body dysmorphic disorder- normal appearance, but concerned about physical defect</a:t>
            </a:r>
          </a:p>
          <a:p>
            <a:r>
              <a:rPr lang="en-US" sz="2800"/>
              <a:t>Pain disorder- involving psychological role</a:t>
            </a:r>
          </a:p>
          <a:p>
            <a:r>
              <a:rPr lang="en-US" sz="2800"/>
              <a:t>Sleep disorders- usually insomnia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its and bytes design template">
  <a:themeElements>
    <a:clrScheme name="Bits and bytes design template 1">
      <a:dk1>
        <a:srgbClr val="080808"/>
      </a:dk1>
      <a:lt1>
        <a:srgbClr val="7AA6B0"/>
      </a:lt1>
      <a:dk2>
        <a:srgbClr val="000000"/>
      </a:dk2>
      <a:lt2>
        <a:srgbClr val="080808"/>
      </a:lt2>
      <a:accent1>
        <a:srgbClr val="917AA4"/>
      </a:accent1>
      <a:accent2>
        <a:srgbClr val="76669A"/>
      </a:accent2>
      <a:accent3>
        <a:srgbClr val="BED0D4"/>
      </a:accent3>
      <a:accent4>
        <a:srgbClr val="060606"/>
      </a:accent4>
      <a:accent5>
        <a:srgbClr val="C7BECF"/>
      </a:accent5>
      <a:accent6>
        <a:srgbClr val="6A5C8B"/>
      </a:accent6>
      <a:hlink>
        <a:srgbClr val="377B89"/>
      </a:hlink>
      <a:folHlink>
        <a:srgbClr val="1A4E54"/>
      </a:folHlink>
    </a:clrScheme>
    <a:fontScheme name="Bits and bytes design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its and bytes design template 1">
        <a:dk1>
          <a:srgbClr val="080808"/>
        </a:dk1>
        <a:lt1>
          <a:srgbClr val="7AA6B0"/>
        </a:lt1>
        <a:dk2>
          <a:srgbClr val="000000"/>
        </a:dk2>
        <a:lt2>
          <a:srgbClr val="080808"/>
        </a:lt2>
        <a:accent1>
          <a:srgbClr val="917AA4"/>
        </a:accent1>
        <a:accent2>
          <a:srgbClr val="76669A"/>
        </a:accent2>
        <a:accent3>
          <a:srgbClr val="BED0D4"/>
        </a:accent3>
        <a:accent4>
          <a:srgbClr val="060606"/>
        </a:accent4>
        <a:accent5>
          <a:srgbClr val="C7BECF"/>
        </a:accent5>
        <a:accent6>
          <a:srgbClr val="6A5C8B"/>
        </a:accent6>
        <a:hlink>
          <a:srgbClr val="377B89"/>
        </a:hlink>
        <a:folHlink>
          <a:srgbClr val="1A4E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Bits and bytes design template</Template>
  <TotalTime>401</TotalTime>
  <Words>705</Words>
  <Application>Microsoft Office PowerPoint</Application>
  <PresentationFormat>On-screen Show (4:3)</PresentationFormat>
  <Paragraphs>115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Tahoma</vt:lpstr>
      <vt:lpstr>Times New Roman</vt:lpstr>
      <vt:lpstr>Wingdings</vt:lpstr>
      <vt:lpstr>Bits and bytes design template</vt:lpstr>
      <vt:lpstr>Mental Health Nursing: Anxiety Disorders</vt:lpstr>
      <vt:lpstr>A Definition of Anxiety</vt:lpstr>
      <vt:lpstr>Levels of Anxiety</vt:lpstr>
      <vt:lpstr>Autonomic Nervous System </vt:lpstr>
      <vt:lpstr>Mild or Moderate Anxiety</vt:lpstr>
      <vt:lpstr>Moderate or Severe Anxiety</vt:lpstr>
      <vt:lpstr>PowerPoint Presentation</vt:lpstr>
      <vt:lpstr>Somatoform Disorders</vt:lpstr>
      <vt:lpstr>Somatoform Illnesses</vt:lpstr>
      <vt:lpstr>Predisposing Factors</vt:lpstr>
      <vt:lpstr>Alleviating Factors</vt:lpstr>
      <vt:lpstr>Medical Diagnosis</vt:lpstr>
      <vt:lpstr>Examples: Nursing Diagnosis</vt:lpstr>
      <vt:lpstr>Nursing Care</vt:lpstr>
      <vt:lpstr>Implementation</vt:lpstr>
      <vt:lpstr>Anti-anxiety Drugs</vt:lpstr>
      <vt:lpstr>Anti-anxiety Drugs (continued)</vt:lpstr>
      <vt:lpstr>Evaluation</vt:lpstr>
      <vt:lpstr>References</vt:lpstr>
    </vt:vector>
  </TitlesOfParts>
  <Company>Health Vista,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Health Nursing: Anxiety Disorders</dc:title>
  <dc:creator>Mary Knutson</dc:creator>
  <cp:lastModifiedBy>Mary</cp:lastModifiedBy>
  <cp:revision>32</cp:revision>
  <dcterms:created xsi:type="dcterms:W3CDTF">2006-11-06T22:09:26Z</dcterms:created>
  <dcterms:modified xsi:type="dcterms:W3CDTF">2015-05-17T04:13:31Z</dcterms:modified>
</cp:coreProperties>
</file>