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4"/>
  </p:handoutMasterIdLst>
  <p:sldIdLst>
    <p:sldId id="256" r:id="rId2"/>
    <p:sldId id="257" r:id="rId3"/>
    <p:sldId id="278" r:id="rId4"/>
    <p:sldId id="260" r:id="rId5"/>
    <p:sldId id="277" r:id="rId6"/>
    <p:sldId id="262" r:id="rId7"/>
    <p:sldId id="274" r:id="rId8"/>
    <p:sldId id="281" r:id="rId9"/>
    <p:sldId id="279" r:id="rId10"/>
    <p:sldId id="280" r:id="rId11"/>
    <p:sldId id="282" r:id="rId12"/>
    <p:sldId id="270" r:id="rId13"/>
    <p:sldId id="283" r:id="rId14"/>
    <p:sldId id="272" r:id="rId15"/>
    <p:sldId id="264" r:id="rId16"/>
    <p:sldId id="265" r:id="rId17"/>
    <p:sldId id="284" r:id="rId18"/>
    <p:sldId id="269" r:id="rId19"/>
    <p:sldId id="266" r:id="rId20"/>
    <p:sldId id="285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053DECC6-0D9E-4FDB-AD6C-A2E33EFDB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0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7924800" cy="947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72050"/>
            <a:ext cx="7924800" cy="8953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AB2D80-E080-45F7-A17C-351FA56C3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AED5-3A65-4998-96C4-49D700DFAD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76200"/>
            <a:ext cx="1847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76200"/>
            <a:ext cx="5391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EE80-DB95-46B5-8804-693F1DEEB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E7B8A-0EC9-4BBD-89A1-1266F6083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5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6645A-EB9D-443A-A709-4D529FAC9A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295400"/>
            <a:ext cx="3619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0151-0A77-4FAD-9971-426A7C8F83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E35CC-465B-470A-945B-F14872A46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37603-D18D-4F0D-9D9B-2B0D36E724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E181C-9B16-4B7A-B3FE-F71221AC0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5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78F31-6371-43A8-9836-3FC3AAEC1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8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DF925-0780-4ED9-ACAE-F6CF3324CD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6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76200"/>
            <a:ext cx="7381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0" y="1295400"/>
            <a:ext cx="7391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7EFA727-9CBA-42C6-AC84-A40738D5A4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C605F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86200"/>
            <a:ext cx="7924800" cy="1371600"/>
          </a:xfrm>
        </p:spPr>
        <p:txBody>
          <a:bodyPr/>
          <a:lstStyle/>
          <a:p>
            <a:r>
              <a:rPr lang="en-US" sz="4000"/>
              <a:t>Mental Health Nursing: Eating Disorders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410200"/>
            <a:ext cx="7924800" cy="457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By Mary B. Knutson, RN, MS, FCP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Night eating syndrome</a:t>
            </a:r>
            <a:r>
              <a:rPr lang="en-US"/>
              <a:t> includes pattern of awakening during the night that is associated with food intake</a:t>
            </a:r>
          </a:p>
          <a:p>
            <a:pPr lvl="1"/>
            <a:r>
              <a:rPr lang="en-US" sz="3200"/>
              <a:t>It is not yet listed as a separate eating disorder in DSM-IV-TR</a:t>
            </a:r>
          </a:p>
          <a:p>
            <a:pPr lvl="1"/>
            <a:r>
              <a:rPr lang="en-US" sz="3200"/>
              <a:t>Prevalence is estimated to be 1.5% in general population and 27% among severely obese population seeking surgical tx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620000" cy="1066800"/>
          </a:xfrm>
        </p:spPr>
        <p:txBody>
          <a:bodyPr/>
          <a:lstStyle/>
          <a:p>
            <a:r>
              <a:rPr lang="en-US" sz="4000"/>
              <a:t>Medical Complications of Eating Disorders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CNS- Fatigue, seizures, weakness</a:t>
            </a:r>
          </a:p>
          <a:p>
            <a:pPr>
              <a:lnSpc>
                <a:spcPct val="80000"/>
              </a:lnSpc>
            </a:pPr>
            <a:r>
              <a:rPr lang="en-US" sz="2800"/>
              <a:t>Renal- Hematuria, proteinuria, and renal calculi</a:t>
            </a:r>
          </a:p>
          <a:p>
            <a:pPr>
              <a:lnSpc>
                <a:spcPct val="80000"/>
              </a:lnSpc>
            </a:pPr>
            <a:r>
              <a:rPr lang="en-US" sz="2800"/>
              <a:t>Hematological- Anemia, leukopenia</a:t>
            </a:r>
          </a:p>
          <a:p>
            <a:pPr>
              <a:lnSpc>
                <a:spcPct val="80000"/>
              </a:lnSpc>
            </a:pPr>
            <a:r>
              <a:rPr lang="en-US" sz="2800"/>
              <a:t>GI- Dental caries and erosion, esophagitis, gastric dilatation, pancreatitis, high cholesterol</a:t>
            </a:r>
          </a:p>
          <a:p>
            <a:pPr>
              <a:lnSpc>
                <a:spcPct val="80000"/>
              </a:lnSpc>
            </a:pPr>
            <a:r>
              <a:rPr lang="en-US" sz="2800"/>
              <a:t>Metabolic- Acidosis, dehydration, starvation, potassium depletion or hypokalemia, osteoporosis, alkalosis</a:t>
            </a:r>
          </a:p>
          <a:p>
            <a:pPr>
              <a:lnSpc>
                <a:spcPct val="80000"/>
              </a:lnSpc>
            </a:pPr>
            <a:r>
              <a:rPr lang="en-US" sz="2800"/>
              <a:t>Endocrine- Amenorrhea, irregular menses</a:t>
            </a:r>
          </a:p>
          <a:p>
            <a:pPr>
              <a:lnSpc>
                <a:spcPct val="80000"/>
              </a:lnSpc>
            </a:pPr>
            <a:r>
              <a:rPr lang="en-US" sz="2800"/>
              <a:t>CV- Bradycardia, postural hypotension, dysrhythmia (sudden death)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Predisposing Factors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391400" cy="4800600"/>
          </a:xfrm>
        </p:spPr>
        <p:txBody>
          <a:bodyPr/>
          <a:lstStyle/>
          <a:p>
            <a:r>
              <a:rPr lang="en-US" sz="2800"/>
              <a:t>Psychological- rigidity, perfectionism</a:t>
            </a:r>
          </a:p>
          <a:p>
            <a:r>
              <a:rPr lang="en-US" sz="2800"/>
              <a:t>Environmental- illnesses, sexual abuse, drug abuse, media influences</a:t>
            </a:r>
          </a:p>
          <a:p>
            <a:r>
              <a:rPr lang="en-US" sz="2800"/>
              <a:t>Familial- risk increases in female relatives</a:t>
            </a:r>
          </a:p>
          <a:p>
            <a:r>
              <a:rPr lang="en-US" sz="2800"/>
              <a:t>Biological- probable relationship to serotonin and dopamine levels (regulated in hypothalamus)</a:t>
            </a:r>
          </a:p>
          <a:p>
            <a:r>
              <a:rPr lang="en-US" sz="2800"/>
              <a:t>Precipitating stressors include peer pressure, daily solitude, interpersonal rejection or loss of a significant other</a:t>
            </a:r>
          </a:p>
        </p:txBody>
      </p:sp>
      <p:pic>
        <p:nvPicPr>
          <p:cNvPr id="19463" name="Picture 7" descr="PH01796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7526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Psychiatric Complications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people with eating disorders also have depression, anxiety, and substance abuse</a:t>
            </a:r>
          </a:p>
          <a:p>
            <a:r>
              <a:rPr lang="en-US"/>
              <a:t>Bulimia may also be associated with posttraumatic stress disorder</a:t>
            </a:r>
          </a:p>
          <a:p>
            <a:r>
              <a:rPr lang="en-US"/>
              <a:t>People with antisocial personality disorders are more likely to have bulimia</a:t>
            </a:r>
          </a:p>
        </p:txBody>
      </p:sp>
      <p:pic>
        <p:nvPicPr>
          <p:cNvPr id="32772" name="Picture 4" descr="j04072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Alleviating Factors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038600" cy="5257800"/>
          </a:xfrm>
        </p:spPr>
        <p:txBody>
          <a:bodyPr/>
          <a:lstStyle/>
          <a:p>
            <a:r>
              <a:rPr lang="en-US"/>
              <a:t>Important coping resource is motivation to change behavior </a:t>
            </a:r>
          </a:p>
          <a:p>
            <a:r>
              <a:rPr lang="en-US"/>
              <a:t>Includes intrapersonal, interpersonal, cultural, and social factors</a:t>
            </a:r>
          </a:p>
        </p:txBody>
      </p:sp>
      <p:pic>
        <p:nvPicPr>
          <p:cNvPr id="21508" name="Picture 4" descr="j0407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193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Diagnosis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5334000"/>
          </a:xfrm>
        </p:spPr>
        <p:txBody>
          <a:bodyPr/>
          <a:lstStyle/>
          <a:p>
            <a:r>
              <a:rPr lang="en-US"/>
              <a:t>Anorexia nervosa</a:t>
            </a:r>
          </a:p>
          <a:p>
            <a:pPr lvl="1"/>
            <a:r>
              <a:rPr lang="en-US" sz="2400"/>
              <a:t>Includes intense fear of gaining wt, and disturbed body image</a:t>
            </a:r>
          </a:p>
          <a:p>
            <a:pPr lvl="1"/>
            <a:r>
              <a:rPr lang="en-US" sz="2400"/>
              <a:t>&gt;15% below minimum normal wt for age/ht</a:t>
            </a:r>
          </a:p>
          <a:p>
            <a:pPr lvl="1"/>
            <a:r>
              <a:rPr lang="en-US" sz="2400"/>
              <a:t>Can be restrictive type or binge-eating/purge type</a:t>
            </a:r>
          </a:p>
          <a:p>
            <a:r>
              <a:rPr lang="en-US"/>
              <a:t>Binge eating disorder</a:t>
            </a:r>
          </a:p>
          <a:p>
            <a:r>
              <a:rPr lang="en-US"/>
              <a:t>Bulimia nervosa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00200" y="5257800"/>
            <a:ext cx="73152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Diagnoses as listed in Diagnostic and statistical manual of mental disorders, ed 4, text revision, Washington DC, 2000, American Psychiatric Association.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Examples: Nursing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7620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Anxiety related to fear of weight gain, e/b rituals associated with food preparation and eating</a:t>
            </a:r>
          </a:p>
          <a:p>
            <a:pPr>
              <a:lnSpc>
                <a:spcPct val="80000"/>
              </a:lnSpc>
            </a:pPr>
            <a:r>
              <a:rPr lang="en-US" sz="2800"/>
              <a:t>Disturbed body image related to fear of weight gain, e/b verbalization of being “fat” while being 30% below ideal weight</a:t>
            </a:r>
          </a:p>
          <a:p>
            <a:pPr>
              <a:lnSpc>
                <a:spcPct val="80000"/>
              </a:lnSpc>
            </a:pPr>
            <a:r>
              <a:rPr lang="en-US" sz="2800"/>
              <a:t>Powerlessness r/t perceived lack of control over eating behaviors, e/b inability to stop binge eating and avoidance of food-related settings</a:t>
            </a:r>
          </a:p>
          <a:p>
            <a:pPr>
              <a:lnSpc>
                <a:spcPct val="80000"/>
              </a:lnSpc>
            </a:pPr>
            <a:r>
              <a:rPr lang="en-US" sz="2800"/>
              <a:t>Imbalanced nutrition: more than body requirements e/b 40% over IBW, and sleep apnea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Nursing Diagnoses (continued)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Imbalanced nutrition: less than body requirements e/b being 25% below body IBW, and weakness r/t malnutrition and anemia</a:t>
            </a:r>
          </a:p>
          <a:p>
            <a:pPr>
              <a:lnSpc>
                <a:spcPct val="90000"/>
              </a:lnSpc>
            </a:pPr>
            <a:r>
              <a:rPr lang="en-US" sz="2800"/>
              <a:t>Chronic low self esteem r/t to feelings of low self-worth e/b verbalization of sole standard of success being r/t physical attractiveness</a:t>
            </a:r>
          </a:p>
          <a:p>
            <a:pPr>
              <a:lnSpc>
                <a:spcPct val="90000"/>
              </a:lnSpc>
            </a:pPr>
            <a:r>
              <a:rPr lang="en-US" sz="2800"/>
              <a:t>Risk for self-mutilation r/t feelings of inadequacy e/b injuries caused by excessive exercise and self-induced vomiting</a:t>
            </a:r>
          </a:p>
        </p:txBody>
      </p:sp>
      <p:pic>
        <p:nvPicPr>
          <p:cNvPr id="33796" name="Picture 4" descr="j0402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447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Nursing Care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295400"/>
            <a:ext cx="6629400" cy="5257800"/>
          </a:xfrm>
        </p:spPr>
        <p:txBody>
          <a:bodyPr/>
          <a:lstStyle/>
          <a:p>
            <a:r>
              <a:rPr lang="en-US"/>
              <a:t>Assess subjective and objective responses</a:t>
            </a:r>
          </a:p>
          <a:p>
            <a:r>
              <a:rPr lang="en-US"/>
              <a:t>Recognize defense mechanisms </a:t>
            </a:r>
          </a:p>
          <a:p>
            <a:pPr lvl="1"/>
            <a:r>
              <a:rPr lang="en-US" sz="3200"/>
              <a:t>Denial, avoidance, intellectualization, isolation of affect</a:t>
            </a:r>
          </a:p>
          <a:p>
            <a:r>
              <a:rPr lang="en-US"/>
              <a:t>Choose outpatient or inpatient tx setting</a:t>
            </a:r>
          </a:p>
          <a:p>
            <a:r>
              <a:rPr lang="en-US"/>
              <a:t>Utilize nurse-patient contracts</a:t>
            </a:r>
          </a:p>
        </p:txBody>
      </p:sp>
      <p:pic>
        <p:nvPicPr>
          <p:cNvPr id="18438" name="Picture 6" descr="j0184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14779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Stabilize nutritional status </a:t>
            </a:r>
          </a:p>
          <a:p>
            <a:pPr lvl="1">
              <a:lnSpc>
                <a:spcPct val="90000"/>
              </a:lnSpc>
            </a:pPr>
            <a:r>
              <a:rPr lang="en-US"/>
              <a:t>Refeeding interventions such as NG tube feeding or total parenteral nutrition (TPN) are rarely used</a:t>
            </a:r>
          </a:p>
          <a:p>
            <a:pPr>
              <a:lnSpc>
                <a:spcPct val="90000"/>
              </a:lnSpc>
            </a:pPr>
            <a:r>
              <a:rPr lang="en-US"/>
              <a:t>Monitor activity</a:t>
            </a:r>
          </a:p>
          <a:p>
            <a:pPr>
              <a:lnSpc>
                <a:spcPct val="90000"/>
              </a:lnSpc>
            </a:pPr>
            <a:r>
              <a:rPr lang="en-US"/>
              <a:t>Promote family involvement</a:t>
            </a:r>
          </a:p>
          <a:p>
            <a:pPr>
              <a:lnSpc>
                <a:spcPct val="90000"/>
              </a:lnSpc>
            </a:pPr>
            <a:r>
              <a:rPr lang="en-US"/>
              <a:t>Utilize group therapies</a:t>
            </a:r>
          </a:p>
          <a:p>
            <a:pPr>
              <a:lnSpc>
                <a:spcPct val="90000"/>
              </a:lnSpc>
            </a:pPr>
            <a:r>
              <a:rPr lang="en-US"/>
              <a:t>Administer medication, if ordered </a:t>
            </a:r>
          </a:p>
          <a:p>
            <a:pPr lvl="1">
              <a:lnSpc>
                <a:spcPct val="90000"/>
              </a:lnSpc>
            </a:pPr>
            <a:r>
              <a:rPr lang="en-US"/>
              <a:t>No drugs have been completely effective for anorexia, but antidepressants may be helpful</a:t>
            </a:r>
          </a:p>
        </p:txBody>
      </p:sp>
      <p:pic>
        <p:nvPicPr>
          <p:cNvPr id="15365" name="Picture 5" descr="j040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19400"/>
            <a:ext cx="12795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Maladaptive Eating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24000"/>
            <a:ext cx="4953000" cy="5029200"/>
          </a:xfrm>
        </p:spPr>
        <p:txBody>
          <a:bodyPr/>
          <a:lstStyle/>
          <a:p>
            <a:r>
              <a:rPr lang="en-US"/>
              <a:t>Food may be used to satisfy unmet emotional needs, to moderate stress, and to provide rewards or punishments</a:t>
            </a:r>
          </a:p>
          <a:p>
            <a:r>
              <a:rPr lang="en-US"/>
              <a:t>People can have unrealistic images of their ideal body size and desired body weight</a:t>
            </a:r>
          </a:p>
        </p:txBody>
      </p:sp>
      <p:pic>
        <p:nvPicPr>
          <p:cNvPr id="6158" name="Picture 14" descr="j04036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27325"/>
            <a:ext cx="2286000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Interventions (continued)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Utilize cognitive behavioral intervention to help pts become aware of their cognitive distortions</a:t>
            </a:r>
          </a:p>
          <a:p>
            <a:pPr>
              <a:lnSpc>
                <a:spcPct val="90000"/>
              </a:lnSpc>
            </a:pPr>
            <a:r>
              <a:rPr lang="en-US"/>
              <a:t>Teach alternative eating regulation responses to assist in problem solving and making healthier decisions</a:t>
            </a:r>
          </a:p>
          <a:p>
            <a:pPr>
              <a:lnSpc>
                <a:spcPct val="90000"/>
              </a:lnSpc>
            </a:pPr>
            <a:r>
              <a:rPr lang="en-US"/>
              <a:t>Include body image intervention</a:t>
            </a:r>
          </a:p>
          <a:p>
            <a:pPr>
              <a:lnSpc>
                <a:spcPct val="90000"/>
              </a:lnSpc>
            </a:pPr>
            <a:r>
              <a:rPr lang="en-US"/>
              <a:t>Explain consequences of maladaptive eating responses </a:t>
            </a:r>
          </a:p>
          <a:p>
            <a:pPr>
              <a:lnSpc>
                <a:spcPct val="90000"/>
              </a:lnSpc>
            </a:pPr>
            <a:r>
              <a:rPr lang="en-US"/>
              <a:t>Set realistic goals together</a:t>
            </a:r>
          </a:p>
        </p:txBody>
      </p:sp>
      <p:pic>
        <p:nvPicPr>
          <p:cNvPr id="34820" name="Picture 4" descr="j0396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1466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95400"/>
            <a:ext cx="495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Patient Outcome/Goal</a:t>
            </a:r>
          </a:p>
          <a:p>
            <a:pPr lvl="1">
              <a:lnSpc>
                <a:spcPct val="90000"/>
              </a:lnSpc>
            </a:pPr>
            <a:r>
              <a:rPr lang="en-US"/>
              <a:t>Patient will restore healthy eating patterns and normalize physiological parameters related to body weight and nutrition</a:t>
            </a:r>
          </a:p>
          <a:p>
            <a:pPr>
              <a:lnSpc>
                <a:spcPct val="90000"/>
              </a:lnSpc>
            </a:pPr>
            <a:r>
              <a:rPr lang="en-US"/>
              <a:t>Nursing Evaluation</a:t>
            </a:r>
          </a:p>
          <a:p>
            <a:pPr lvl="1">
              <a:lnSpc>
                <a:spcPct val="90000"/>
              </a:lnSpc>
            </a:pPr>
            <a:r>
              <a:rPr lang="en-US"/>
              <a:t>Was nursing care adequate, effective, appropriate, efficient, and flexible?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20488" name="Picture 8" descr="j0406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255838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2209800"/>
            <a:ext cx="4572000" cy="2895600"/>
          </a:xfrm>
        </p:spPr>
        <p:txBody>
          <a:bodyPr/>
          <a:lstStyle/>
          <a:p>
            <a:r>
              <a:rPr lang="en-US"/>
              <a:t>Stuart, G. &amp; Laraia, M. (2005). Principles &amp; practice of psychiatric nursing (8</a:t>
            </a:r>
            <a:r>
              <a:rPr lang="en-US" baseline="30000"/>
              <a:t>th</a:t>
            </a:r>
            <a:r>
              <a:rPr lang="en-US"/>
              <a:t> Ed.). St. Louis: Elsevier Mosby</a:t>
            </a:r>
          </a:p>
        </p:txBody>
      </p:sp>
      <p:pic>
        <p:nvPicPr>
          <p:cNvPr id="22532" name="Picture 4" descr="j0402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2081213" cy="31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696200" cy="1066800"/>
          </a:xfrm>
        </p:spPr>
        <p:txBody>
          <a:bodyPr/>
          <a:lstStyle/>
          <a:p>
            <a:r>
              <a:rPr lang="en-US" sz="3600"/>
              <a:t>Continuum of Eating Regulation Responses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Adaptive responses: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Balanced eating patterns, appropriate caloric intake, and healthy body weight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 Occasional overeating or skipping meals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ym typeface="Wingdings" pitchFamily="2" charset="2"/>
              </a:rPr>
              <a:t>	  Overeating or fasting under stress </a:t>
            </a:r>
          </a:p>
          <a:p>
            <a:pPr>
              <a:lnSpc>
                <a:spcPct val="90000"/>
              </a:lnSpc>
            </a:pPr>
            <a:r>
              <a:rPr lang="en-US" sz="2800" b="1"/>
              <a:t>Maladaptive responses: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ym typeface="Wingdings" pitchFamily="2" charset="2"/>
              </a:rPr>
              <a:t>	  </a:t>
            </a:r>
            <a:r>
              <a:rPr lang="en-US" sz="2800"/>
              <a:t>Frequent bingeing, fasting, night eating, or severe dieting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sym typeface="Wingdings" pitchFamily="2" charset="2"/>
              </a:rPr>
              <a:t>		</a:t>
            </a:r>
            <a:r>
              <a:rPr lang="en-US" sz="2800"/>
              <a:t>Anorexia, Bulimia, Binge eating disorder, or Night eating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Maladaptive Eating Illnesses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295400"/>
            <a:ext cx="4343400" cy="5257800"/>
          </a:xfrm>
        </p:spPr>
        <p:txBody>
          <a:bodyPr/>
          <a:lstStyle/>
          <a:p>
            <a:r>
              <a:rPr lang="en-US"/>
              <a:t>Inability to regulate eating habits and the frequent tendency to overuse or underuse food </a:t>
            </a:r>
          </a:p>
          <a:p>
            <a:r>
              <a:rPr lang="en-US"/>
              <a:t>Interferes with biological, psychological, and sociocultural integrity                                                                      </a:t>
            </a:r>
          </a:p>
        </p:txBody>
      </p:sp>
      <p:pic>
        <p:nvPicPr>
          <p:cNvPr id="9221" name="Picture 5" descr="j04023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55750"/>
            <a:ext cx="2438400" cy="19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5000" y="3962400"/>
            <a:ext cx="213360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Sociocultural norms may result in a distorted body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Scope of the Problem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391400" cy="4800600"/>
          </a:xfrm>
        </p:spPr>
        <p:txBody>
          <a:bodyPr/>
          <a:lstStyle/>
          <a:p>
            <a:r>
              <a:rPr lang="en-US"/>
              <a:t>Eating disorders can cause biological changes that include altered metabolic rates, profound malnutrition, and possibly death</a:t>
            </a:r>
          </a:p>
          <a:p>
            <a:r>
              <a:rPr lang="en-US"/>
              <a:t>Obsessions about eating can cause psychological problems like depression, isolation, and emotional lability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219200"/>
            <a:ext cx="7391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Anorexia nervosa</a:t>
            </a:r>
            <a:r>
              <a:rPr lang="en-US" sz="2800"/>
              <a:t> occurs in approximately 0.5% to 1% of females </a:t>
            </a:r>
          </a:p>
          <a:p>
            <a:pPr>
              <a:lnSpc>
                <a:spcPct val="90000"/>
              </a:lnSpc>
            </a:pPr>
            <a:r>
              <a:rPr lang="en-US" sz="2800"/>
              <a:t>About 5% to 10% with anorexia are male</a:t>
            </a:r>
          </a:p>
          <a:p>
            <a:pPr>
              <a:lnSpc>
                <a:spcPct val="90000"/>
              </a:lnSpc>
            </a:pPr>
            <a:r>
              <a:rPr lang="en-US" sz="2800"/>
              <a:t>Usual onset between 13 and 20, but can occur in any age</a:t>
            </a:r>
          </a:p>
          <a:p>
            <a:pPr>
              <a:lnSpc>
                <a:spcPct val="90000"/>
              </a:lnSpc>
            </a:pPr>
            <a:r>
              <a:rPr lang="en-US" sz="2800"/>
              <a:t>Although hungry, a person with anorexia refuses to eat because of distorted self-perception of fatness</a:t>
            </a:r>
          </a:p>
          <a:p>
            <a:pPr>
              <a:lnSpc>
                <a:spcPct val="90000"/>
              </a:lnSpc>
            </a:pPr>
            <a:r>
              <a:rPr lang="en-US" sz="2800"/>
              <a:t>Starvation ensues</a:t>
            </a:r>
          </a:p>
          <a:p>
            <a:pPr>
              <a:lnSpc>
                <a:spcPct val="90000"/>
              </a:lnSpc>
            </a:pPr>
            <a:r>
              <a:rPr lang="en-US" sz="2800"/>
              <a:t>Can become a chronic illness</a:t>
            </a:r>
          </a:p>
          <a:p>
            <a:pPr>
              <a:lnSpc>
                <a:spcPct val="90000"/>
              </a:lnSpc>
            </a:pPr>
            <a:r>
              <a:rPr lang="en-US" sz="2800"/>
              <a:t>Estimated mortality from anorexia nervosa is 5% of those with the disorder</a:t>
            </a:r>
          </a:p>
        </p:txBody>
      </p:sp>
      <p:pic>
        <p:nvPicPr>
          <p:cNvPr id="11269" name="Picture 5" descr="j04067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53987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Eating Disorders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95400"/>
            <a:ext cx="7467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Bulimia nervosa</a:t>
            </a:r>
            <a:r>
              <a:rPr lang="en-US" sz="2800"/>
              <a:t> is more common, </a:t>
            </a:r>
          </a:p>
          <a:p>
            <a:pPr lvl="1">
              <a:lnSpc>
                <a:spcPct val="90000"/>
              </a:lnSpc>
            </a:pPr>
            <a:r>
              <a:rPr lang="en-US"/>
              <a:t>Estimated to occur in 1% to 4% of population, mostly in females </a:t>
            </a:r>
          </a:p>
          <a:p>
            <a:pPr lvl="1">
              <a:lnSpc>
                <a:spcPct val="90000"/>
              </a:lnSpc>
            </a:pPr>
            <a:r>
              <a:rPr lang="en-US"/>
              <a:t>4% to 15% of female high school and college students </a:t>
            </a:r>
          </a:p>
          <a:p>
            <a:pPr>
              <a:lnSpc>
                <a:spcPct val="90000"/>
              </a:lnSpc>
            </a:pPr>
            <a:r>
              <a:rPr lang="en-US" sz="2800"/>
              <a:t>Onset usually at 15 to 18 years old</a:t>
            </a:r>
          </a:p>
          <a:p>
            <a:pPr>
              <a:lnSpc>
                <a:spcPct val="90000"/>
              </a:lnSpc>
            </a:pPr>
            <a:r>
              <a:rPr lang="en-US" sz="2800"/>
              <a:t>Uncontrolled binge eating alternating with vomiting or dieting</a:t>
            </a:r>
          </a:p>
          <a:p>
            <a:pPr>
              <a:lnSpc>
                <a:spcPct val="90000"/>
              </a:lnSpc>
            </a:pPr>
            <a:r>
              <a:rPr lang="en-US" sz="2800"/>
              <a:t>Bulimia and anorexia both may be present in the same patient</a:t>
            </a:r>
          </a:p>
          <a:p>
            <a:pPr>
              <a:lnSpc>
                <a:spcPct val="90000"/>
              </a:lnSpc>
            </a:pPr>
            <a:r>
              <a:rPr lang="en-US" sz="2800"/>
              <a:t>Bulimia usually occurs in people of normal weight, but may be in obese or thin people</a:t>
            </a:r>
          </a:p>
        </p:txBody>
      </p:sp>
      <p:pic>
        <p:nvPicPr>
          <p:cNvPr id="23556" name="Picture 4" descr="j04069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127158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Eating Disorders 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Purging?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Behaviors may include:</a:t>
            </a:r>
          </a:p>
          <a:p>
            <a:r>
              <a:rPr lang="en-US"/>
              <a:t>Excessive exercise</a:t>
            </a:r>
          </a:p>
          <a:p>
            <a:r>
              <a:rPr lang="en-US"/>
              <a:t>Forced vomiting</a:t>
            </a:r>
          </a:p>
          <a:p>
            <a:r>
              <a:rPr lang="en-US"/>
              <a:t>Over-the-counter or prescription diuretics, diet pills, laxatives, or steroids</a:t>
            </a:r>
          </a:p>
          <a:p>
            <a:r>
              <a:rPr lang="en-US"/>
              <a:t>Laxative abuse is common, but it is an inefficient way to lose calories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Binge Eating</a:t>
            </a:r>
            <a:r>
              <a:rPr lang="en-US"/>
              <a:t> </a:t>
            </a:r>
            <a:r>
              <a:rPr lang="en-US" b="1"/>
              <a:t>Disorder</a:t>
            </a:r>
            <a:r>
              <a:rPr lang="en-US"/>
              <a:t> is consuming large amounts of calories in a contained amount of time</a:t>
            </a:r>
          </a:p>
          <a:p>
            <a:r>
              <a:rPr lang="en-US"/>
              <a:t>Differs from bulimia because they do not attempt to prevent wt gain by purging behaviors </a:t>
            </a:r>
          </a:p>
          <a:p>
            <a:pPr lvl="1"/>
            <a:r>
              <a:rPr lang="en-US" sz="3200"/>
              <a:t>Prevalence is approximately 2% to 4% of population</a:t>
            </a:r>
          </a:p>
        </p:txBody>
      </p:sp>
      <p:pic>
        <p:nvPicPr>
          <p:cNvPr id="28677" name="Picture 5" descr="j04026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325"/>
            <a:ext cx="14478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More Eating Disorders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ts and bytes design template">
  <a:themeElements>
    <a:clrScheme name="Bits and bytes design template 1">
      <a:dk1>
        <a:srgbClr val="080808"/>
      </a:dk1>
      <a:lt1>
        <a:srgbClr val="7AA6B0"/>
      </a:lt1>
      <a:dk2>
        <a:srgbClr val="000000"/>
      </a:dk2>
      <a:lt2>
        <a:srgbClr val="080808"/>
      </a:lt2>
      <a:accent1>
        <a:srgbClr val="917AA4"/>
      </a:accent1>
      <a:accent2>
        <a:srgbClr val="76669A"/>
      </a:accent2>
      <a:accent3>
        <a:srgbClr val="BED0D4"/>
      </a:accent3>
      <a:accent4>
        <a:srgbClr val="060606"/>
      </a:accent4>
      <a:accent5>
        <a:srgbClr val="C7BECF"/>
      </a:accent5>
      <a:accent6>
        <a:srgbClr val="6A5C8B"/>
      </a:accent6>
      <a:hlink>
        <a:srgbClr val="377B89"/>
      </a:hlink>
      <a:folHlink>
        <a:srgbClr val="1A4E54"/>
      </a:folHlink>
    </a:clrScheme>
    <a:fontScheme name="Bits and byt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ts and bytes design template 1">
        <a:dk1>
          <a:srgbClr val="080808"/>
        </a:dk1>
        <a:lt1>
          <a:srgbClr val="7AA6B0"/>
        </a:lt1>
        <a:dk2>
          <a:srgbClr val="000000"/>
        </a:dk2>
        <a:lt2>
          <a:srgbClr val="080808"/>
        </a:lt2>
        <a:accent1>
          <a:srgbClr val="917AA4"/>
        </a:accent1>
        <a:accent2>
          <a:srgbClr val="76669A"/>
        </a:accent2>
        <a:accent3>
          <a:srgbClr val="BED0D4"/>
        </a:accent3>
        <a:accent4>
          <a:srgbClr val="060606"/>
        </a:accent4>
        <a:accent5>
          <a:srgbClr val="C7BECF"/>
        </a:accent5>
        <a:accent6>
          <a:srgbClr val="6A5C8B"/>
        </a:accent6>
        <a:hlink>
          <a:srgbClr val="377B89"/>
        </a:hlink>
        <a:folHlink>
          <a:srgbClr val="1A4E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Bits and bytes design template</Template>
  <TotalTime>690</TotalTime>
  <Words>987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Bits and bytes design template</vt:lpstr>
      <vt:lpstr>Mental Health Nursing: Eating Disorders</vt:lpstr>
      <vt:lpstr>Maladaptive Eating</vt:lpstr>
      <vt:lpstr>Continuum of Eating Regulation Responses</vt:lpstr>
      <vt:lpstr>Maladaptive Eating Illnesses</vt:lpstr>
      <vt:lpstr>Scope of the Problem</vt:lpstr>
      <vt:lpstr>Eating Disorders</vt:lpstr>
      <vt:lpstr>Eating Disorders (continued)</vt:lpstr>
      <vt:lpstr>What is Purging?</vt:lpstr>
      <vt:lpstr>More Eating Disorders</vt:lpstr>
      <vt:lpstr>PowerPoint Presentation</vt:lpstr>
      <vt:lpstr>Medical Complications of Eating Disorders</vt:lpstr>
      <vt:lpstr>Predisposing Factors</vt:lpstr>
      <vt:lpstr>Psychiatric Complications</vt:lpstr>
      <vt:lpstr>Alleviating Factors</vt:lpstr>
      <vt:lpstr>Medical Diagnosis</vt:lpstr>
      <vt:lpstr>Examples: Nursing Diagnosis</vt:lpstr>
      <vt:lpstr>Nursing Diagnoses (continued)</vt:lpstr>
      <vt:lpstr>Nursing Care</vt:lpstr>
      <vt:lpstr>Implementation</vt:lpstr>
      <vt:lpstr>Interventions (continued)</vt:lpstr>
      <vt:lpstr>Evaluation</vt:lpstr>
      <vt:lpstr>References</vt:lpstr>
    </vt:vector>
  </TitlesOfParts>
  <Company>Health Vista,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Nursing: Anxiety Disorders</dc:title>
  <dc:creator>Mary Knutson</dc:creator>
  <cp:lastModifiedBy>Mary</cp:lastModifiedBy>
  <cp:revision>50</cp:revision>
  <dcterms:created xsi:type="dcterms:W3CDTF">2006-11-06T22:09:26Z</dcterms:created>
  <dcterms:modified xsi:type="dcterms:W3CDTF">2015-05-17T04:08:42Z</dcterms:modified>
</cp:coreProperties>
</file>