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56" r:id="rId2"/>
    <p:sldId id="257" r:id="rId3"/>
    <p:sldId id="280" r:id="rId4"/>
    <p:sldId id="274" r:id="rId5"/>
    <p:sldId id="258" r:id="rId6"/>
    <p:sldId id="264" r:id="rId7"/>
    <p:sldId id="269" r:id="rId8"/>
    <p:sldId id="265" r:id="rId9"/>
    <p:sldId id="266" r:id="rId10"/>
    <p:sldId id="275" r:id="rId11"/>
    <p:sldId id="276" r:id="rId12"/>
    <p:sldId id="278" r:id="rId13"/>
    <p:sldId id="261" r:id="rId14"/>
    <p:sldId id="279" r:id="rId15"/>
    <p:sldId id="277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EE24BE4-CA01-4CE7-A273-D6F3C9A45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9A4615-2E28-40EB-B588-B29245E39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C1DF-1F16-43C5-A505-E62B48A64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C9AA-0459-41AF-ABC4-46273ADA7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6B32-79F3-429C-A11C-F18584A05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B722E-F0A0-44DF-9E5F-FDAC5046A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DA433-6996-44D7-B0E7-A8E37E167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BDB7-9049-45BA-B4C3-5A69C6E7B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4002-EC1D-4EB9-9BD9-AD44B2463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67D6-F9E4-4BC5-A72B-8F5A006F4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E67F6-F27A-4A51-BA1A-1A8FCB220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126D-06C9-45ED-BDDC-C27727E3E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738EBF-ECAC-491A-B7C5-5C4BB8B167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124200"/>
            <a:ext cx="7848600" cy="2286000"/>
          </a:xfrm>
        </p:spPr>
        <p:txBody>
          <a:bodyPr/>
          <a:lstStyle/>
          <a:p>
            <a:r>
              <a:rPr lang="en-US"/>
              <a:t>Mental Health Nursing: Psychophysiologic (Somatoform)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562600"/>
            <a:ext cx="6705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By Mary B. Knutson, RN, MS, FCP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Psychiatric Implementation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 trusting relationship</a:t>
            </a:r>
          </a:p>
          <a:p>
            <a:r>
              <a:rPr lang="en-US"/>
              <a:t>Don’t try to convince the pt that the problem is entirely psychological</a:t>
            </a:r>
          </a:p>
          <a:p>
            <a:r>
              <a:rPr lang="en-US"/>
              <a:t>Be supportive, and talk with pt while providing physical care</a:t>
            </a:r>
          </a:p>
          <a:p>
            <a:r>
              <a:rPr lang="en-US"/>
              <a:t>Provide feedback for attempts to express emotions</a:t>
            </a:r>
          </a:p>
        </p:txBody>
      </p:sp>
      <p:pic>
        <p:nvPicPr>
          <p:cNvPr id="24581" name="Picture 5" descr="j0402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981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Psychiatric Support: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May include supportive therapy, insight therapy, group therapy, cognitive behavioral strategies, family therapy, stress reduction, and/or psychopharmacology</a:t>
            </a:r>
          </a:p>
          <a:p>
            <a:pPr>
              <a:lnSpc>
                <a:spcPct val="90000"/>
              </a:lnSpc>
            </a:pPr>
            <a:r>
              <a:rPr lang="en-US"/>
              <a:t>Carefully identify/explore pt defenses</a:t>
            </a:r>
          </a:p>
          <a:p>
            <a:pPr>
              <a:lnSpc>
                <a:spcPct val="90000"/>
              </a:lnSpc>
            </a:pPr>
            <a:r>
              <a:rPr lang="en-US"/>
              <a:t>Support new coping mechanisms and behaviors</a:t>
            </a:r>
          </a:p>
          <a:p>
            <a:pPr>
              <a:lnSpc>
                <a:spcPct val="90000"/>
              </a:lnSpc>
            </a:pPr>
            <a:r>
              <a:rPr lang="en-US"/>
              <a:t>Build self-esteem and confidence</a:t>
            </a:r>
          </a:p>
          <a:p>
            <a:pPr>
              <a:lnSpc>
                <a:spcPct val="90000"/>
              </a:lnSpc>
            </a:pPr>
            <a:r>
              <a:rPr lang="en-US"/>
              <a:t>Report signs of increased anxiety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Education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Health education is very important</a:t>
            </a:r>
          </a:p>
          <a:p>
            <a:r>
              <a:rPr lang="en-US"/>
              <a:t>Instruct about medications, treatments, and lifestyle changes</a:t>
            </a:r>
          </a:p>
          <a:p>
            <a:r>
              <a:rPr lang="en-US"/>
              <a:t>Give pt and family follow-up care and crisis management information</a:t>
            </a:r>
          </a:p>
          <a:p>
            <a:r>
              <a:rPr lang="en-US"/>
              <a:t>Patient education to learn ways to cope with anxiety and stress</a:t>
            </a:r>
          </a:p>
          <a:p>
            <a:r>
              <a:rPr lang="en-US"/>
              <a:t>Encourage group classes/support groups for stress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5410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Care of patients with somatoform disorders is complex</a:t>
            </a:r>
          </a:p>
          <a:p>
            <a:pPr>
              <a:lnSpc>
                <a:spcPct val="90000"/>
              </a:lnSpc>
            </a:pPr>
            <a:r>
              <a:rPr lang="en-US"/>
              <a:t>Person with conversion disorder may substitute another symptom when original one is resolved (if the basic conflict remains)</a:t>
            </a:r>
          </a:p>
          <a:p>
            <a:pPr>
              <a:lnSpc>
                <a:spcPct val="90000"/>
              </a:lnSpc>
            </a:pPr>
            <a:r>
              <a:rPr lang="en-US"/>
              <a:t>Treatment plan may need to be modified several times</a:t>
            </a:r>
          </a:p>
        </p:txBody>
      </p:sp>
      <p:pic>
        <p:nvPicPr>
          <p:cNvPr id="10248" name="Picture 8" descr="j0406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7287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467600" cy="1066800"/>
          </a:xfrm>
        </p:spPr>
        <p:txBody>
          <a:bodyPr/>
          <a:lstStyle/>
          <a:p>
            <a:r>
              <a:rPr lang="en-US" sz="4000"/>
              <a:t>What is Countertransference?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391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emotional response of the nurse generated by the pt’s qualities </a:t>
            </a:r>
          </a:p>
          <a:p>
            <a:pPr>
              <a:lnSpc>
                <a:spcPct val="90000"/>
              </a:lnSpc>
            </a:pPr>
            <a:r>
              <a:rPr lang="en-US"/>
              <a:t>Inappropriate to the content and context of the therapeutic relationship </a:t>
            </a:r>
          </a:p>
          <a:p>
            <a:pPr>
              <a:lnSpc>
                <a:spcPct val="90000"/>
              </a:lnSpc>
            </a:pPr>
            <a:r>
              <a:rPr lang="en-US"/>
              <a:t>Inappropriate emotional intensity</a:t>
            </a:r>
          </a:p>
          <a:p>
            <a:pPr>
              <a:lnSpc>
                <a:spcPct val="90000"/>
              </a:lnSpc>
            </a:pPr>
            <a:r>
              <a:rPr lang="en-US"/>
              <a:t>Situation may worsen with avoidance, or if nurses become anxious or impatient</a:t>
            </a:r>
          </a:p>
          <a:p>
            <a:pPr>
              <a:lnSpc>
                <a:spcPct val="90000"/>
              </a:lnSpc>
            </a:pPr>
            <a:r>
              <a:rPr lang="en-US"/>
              <a:t>Experienced psychiatric nurses are preferable with these demanding 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Your Patient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620000" cy="3581400"/>
          </a:xfrm>
        </p:spPr>
        <p:txBody>
          <a:bodyPr/>
          <a:lstStyle/>
          <a:p>
            <a:r>
              <a:rPr lang="en-US"/>
              <a:t>Somatoform illness and symptoms</a:t>
            </a:r>
          </a:p>
          <a:p>
            <a:pPr lvl="1"/>
            <a:r>
              <a:rPr lang="en-US" sz="3200"/>
              <a:t>Prevents pt’s overwhelming anxiety</a:t>
            </a:r>
          </a:p>
          <a:p>
            <a:pPr lvl="1"/>
            <a:r>
              <a:rPr lang="en-US" sz="3200"/>
              <a:t>Provides a way to receive help without  admitting the need </a:t>
            </a:r>
          </a:p>
          <a:p>
            <a:pPr lvl="1"/>
            <a:r>
              <a:rPr lang="en-US" sz="3200"/>
              <a:t>Protects from expressing frightening aggressive or sexual impulses</a:t>
            </a:r>
          </a:p>
        </p:txBody>
      </p:sp>
      <p:pic>
        <p:nvPicPr>
          <p:cNvPr id="26628" name="Picture 4" descr="j0406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22098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248400" cy="5105400"/>
          </a:xfrm>
        </p:spPr>
        <p:txBody>
          <a:bodyPr/>
          <a:lstStyle/>
          <a:p>
            <a:r>
              <a:rPr lang="en-US"/>
              <a:t>Patient Outcome/Goal</a:t>
            </a:r>
          </a:p>
          <a:p>
            <a:pPr lvl="1"/>
            <a:r>
              <a:rPr lang="en-US" sz="3200"/>
              <a:t>Patient will express feelings verbally rather than through the development of physical symptoms</a:t>
            </a:r>
          </a:p>
          <a:p>
            <a:r>
              <a:rPr lang="en-US"/>
              <a:t>Nursing Evaluation</a:t>
            </a:r>
          </a:p>
          <a:p>
            <a:pPr lvl="1"/>
            <a:r>
              <a:rPr lang="en-US" sz="3200"/>
              <a:t>Was nursing care adequate, effective, appropriate, efficient, and flexible?</a:t>
            </a:r>
          </a:p>
        </p:txBody>
      </p:sp>
      <p:pic>
        <p:nvPicPr>
          <p:cNvPr id="20488" name="Picture 8" descr="j0406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03438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371600"/>
            <a:ext cx="4572000" cy="5181600"/>
          </a:xfrm>
        </p:spPr>
        <p:txBody>
          <a:bodyPr/>
          <a:lstStyle/>
          <a:p>
            <a:r>
              <a:rPr lang="en-US"/>
              <a:t>Stuart, G. &amp; Laraia, M. (2005). Principles &amp; practice of psychiatric nursing (8</a:t>
            </a:r>
            <a:r>
              <a:rPr lang="en-US" baseline="30000"/>
              <a:t>th</a:t>
            </a:r>
            <a:r>
              <a:rPr lang="en-US"/>
              <a:t> Ed.). St. Louis: Elsevier Mosby</a:t>
            </a:r>
          </a:p>
          <a:p>
            <a:r>
              <a:rPr lang="en-US"/>
              <a:t>Stuart, G. &amp; Sundeen, S. (1995). Principles &amp; practice of psychiatric nursing (5</a:t>
            </a:r>
            <a:r>
              <a:rPr lang="en-US" baseline="30000"/>
              <a:t>th</a:t>
            </a:r>
            <a:r>
              <a:rPr lang="en-US"/>
              <a:t> Ed.). St. Louis: Mosby</a:t>
            </a:r>
          </a:p>
        </p:txBody>
      </p:sp>
      <p:pic>
        <p:nvPicPr>
          <p:cNvPr id="22532" name="Picture 4" descr="j0402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6775"/>
            <a:ext cx="20812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Somatoform Disorders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4191000" cy="3733800"/>
          </a:xfrm>
        </p:spPr>
        <p:txBody>
          <a:bodyPr/>
          <a:lstStyle/>
          <a:p>
            <a:r>
              <a:rPr lang="en-US"/>
              <a:t>Psychophysiological disruptions with no evidence of organic impairment</a:t>
            </a:r>
          </a:p>
          <a:p>
            <a:r>
              <a:rPr lang="en-US"/>
              <a:t>Related to maladaptive response to stress</a:t>
            </a:r>
          </a:p>
        </p:txBody>
      </p:sp>
      <p:pic>
        <p:nvPicPr>
          <p:cNvPr id="6157" name="Picture 13" descr="j0402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38400" y="5715000"/>
            <a:ext cx="57912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Alarm </a:t>
            </a:r>
            <a:r>
              <a:rPr lang="en-US" sz="2800" b="1">
                <a:sym typeface="Wingdings" pitchFamily="2" charset="2"/>
              </a:rPr>
              <a:t> Resistance  Exhaustion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Mind-Body Connection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r>
              <a:rPr lang="en-US"/>
              <a:t>Psychoneuroimmunology explores the relationship between psychological states, the immune system, and health</a:t>
            </a:r>
          </a:p>
          <a:p>
            <a:pPr lvl="1"/>
            <a:r>
              <a:rPr lang="en-US"/>
              <a:t>Extends to cellular level</a:t>
            </a:r>
          </a:p>
          <a:p>
            <a:pPr lvl="1"/>
            <a:r>
              <a:rPr lang="en-US"/>
              <a:t>Can affect sleep, psychological, and sociocultural disturbance</a:t>
            </a:r>
          </a:p>
          <a:p>
            <a:r>
              <a:rPr lang="en-US"/>
              <a:t>Resilience, optimism, perceived control, and self-efficacy can help buffer against adverse affects of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Illness as Coping Mechanism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295400"/>
            <a:ext cx="5181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Unconscious coping with anxiety/overwhelming stress </a:t>
            </a:r>
          </a:p>
          <a:p>
            <a:pPr>
              <a:lnSpc>
                <a:spcPct val="90000"/>
              </a:lnSpc>
            </a:pPr>
            <a:r>
              <a:rPr lang="en-US"/>
              <a:t>Pt’s need to avoid the basic conflict is very strong </a:t>
            </a:r>
          </a:p>
          <a:p>
            <a:pPr>
              <a:lnSpc>
                <a:spcPct val="90000"/>
              </a:lnSpc>
            </a:pPr>
            <a:r>
              <a:rPr lang="en-US"/>
              <a:t>Premature attempts to remove coping mechanism can cause worsening of illness or suicide</a:t>
            </a:r>
          </a:p>
        </p:txBody>
      </p:sp>
      <p:pic>
        <p:nvPicPr>
          <p:cNvPr id="23557" name="Picture 5" descr="j0402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9510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Mechanisms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Repression</a:t>
            </a:r>
            <a:r>
              <a:rPr lang="en-US"/>
              <a:t>- physical symptoms occur when approaching exhaustion from denial of feelings, conflicts, and unacceptable impulses </a:t>
            </a:r>
          </a:p>
          <a:p>
            <a:r>
              <a:rPr lang="en-US" b="1"/>
              <a:t>Compensation</a:t>
            </a:r>
            <a:r>
              <a:rPr lang="en-US"/>
              <a:t>- trying to prove health by exerting more, even when needing more rest</a:t>
            </a:r>
          </a:p>
          <a:p>
            <a:r>
              <a:rPr lang="en-US" b="1"/>
              <a:t>Regression</a:t>
            </a:r>
            <a:r>
              <a:rPr lang="en-US"/>
              <a:t>- increased dependency, and embracing the sick role to avoid responsibility or dealing with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696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Somatization disorder- many physical complaints</a:t>
            </a:r>
          </a:p>
          <a:p>
            <a:pPr>
              <a:lnSpc>
                <a:spcPct val="90000"/>
              </a:lnSpc>
            </a:pPr>
            <a:r>
              <a:rPr lang="en-US" sz="2800"/>
              <a:t>Conversion disorder- loss or alteration of physical functioning</a:t>
            </a:r>
          </a:p>
          <a:p>
            <a:pPr>
              <a:lnSpc>
                <a:spcPct val="90000"/>
              </a:lnSpc>
            </a:pPr>
            <a:r>
              <a:rPr lang="en-US" sz="2800"/>
              <a:t>Hypochondriasis- fear of illness or belief that one has an illness</a:t>
            </a:r>
          </a:p>
          <a:p>
            <a:pPr>
              <a:lnSpc>
                <a:spcPct val="90000"/>
              </a:lnSpc>
            </a:pPr>
            <a:r>
              <a:rPr lang="en-US" sz="2800"/>
              <a:t>Body dysmorphic disorder- normal appearance, but concerned about physical defect</a:t>
            </a:r>
          </a:p>
          <a:p>
            <a:pPr>
              <a:lnSpc>
                <a:spcPct val="90000"/>
              </a:lnSpc>
            </a:pPr>
            <a:r>
              <a:rPr lang="en-US" sz="2800"/>
              <a:t>Pain disorder- psychological factors have role</a:t>
            </a:r>
          </a:p>
          <a:p>
            <a:pPr>
              <a:lnSpc>
                <a:spcPct val="90000"/>
              </a:lnSpc>
            </a:pPr>
            <a:r>
              <a:rPr lang="en-US" sz="2800"/>
              <a:t>Sleep disorders- usually insomnia, hypersomnia or narcolepsy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Nursing Care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467600" cy="4953000"/>
          </a:xfrm>
        </p:spPr>
        <p:txBody>
          <a:bodyPr/>
          <a:lstStyle/>
          <a:p>
            <a:r>
              <a:rPr lang="en-US"/>
              <a:t>Treatment of Somatoform disorders begins after thorough medical evaluation and treatment of physical illness</a:t>
            </a:r>
          </a:p>
          <a:p>
            <a:r>
              <a:rPr lang="en-US"/>
              <a:t>May include multidisciplinary sleep studies </a:t>
            </a:r>
          </a:p>
          <a:p>
            <a:r>
              <a:rPr lang="en-US"/>
              <a:t>Assess subjective and objective symptoms, and pt responses</a:t>
            </a:r>
          </a:p>
        </p:txBody>
      </p:sp>
      <p:pic>
        <p:nvPicPr>
          <p:cNvPr id="18440" name="Picture 8" descr="j0402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3414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Examples: Nursing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7543800" cy="5029200"/>
          </a:xfrm>
        </p:spPr>
        <p:txBody>
          <a:bodyPr/>
          <a:lstStyle/>
          <a:p>
            <a:r>
              <a:rPr lang="en-US" sz="2800"/>
              <a:t>Impaired adjustment r/t inability to express hostile feelings evidenced by labile hypertension and gastric ulcer</a:t>
            </a:r>
          </a:p>
          <a:p>
            <a:r>
              <a:rPr lang="en-US" sz="2800"/>
              <a:t>Chronic pain related to work pressures e/b reports of back pain and protected gait </a:t>
            </a:r>
          </a:p>
          <a:p>
            <a:r>
              <a:rPr lang="en-US" sz="2800"/>
              <a:t>Sleep pattern disturbance r/t financial and familial concerns e/b difficulty falling asleep and frequent awakening</a:t>
            </a:r>
          </a:p>
          <a:p>
            <a:r>
              <a:rPr lang="en-US" sz="2800"/>
              <a:t>Ineffective denial related to traumatic life events e/b symptoms affecting sight</a:t>
            </a:r>
          </a:p>
        </p:txBody>
      </p:sp>
      <p:pic>
        <p:nvPicPr>
          <p:cNvPr id="14340" name="Picture 4" descr="j0402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279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Physiological 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Physiological Support: </a:t>
            </a:r>
          </a:p>
          <a:p>
            <a:pPr lvl="1"/>
            <a:r>
              <a:rPr lang="en-US" sz="3200"/>
              <a:t>Encourage physical activity</a:t>
            </a:r>
          </a:p>
          <a:p>
            <a:pPr lvl="1"/>
            <a:r>
              <a:rPr lang="en-US" sz="3200"/>
              <a:t>Diet counseling/balanced meals</a:t>
            </a:r>
          </a:p>
          <a:p>
            <a:pPr lvl="1"/>
            <a:r>
              <a:rPr lang="en-US" sz="3200"/>
              <a:t>Decrease caffeine, alcohol, or drugs</a:t>
            </a:r>
          </a:p>
          <a:p>
            <a:pPr lvl="1"/>
            <a:r>
              <a:rPr lang="en-US" sz="3200"/>
              <a:t>Utilize healthy sleep strategies</a:t>
            </a:r>
          </a:p>
          <a:p>
            <a:pPr lvl="1"/>
            <a:r>
              <a:rPr lang="en-US" sz="3200"/>
              <a:t>Assist with ADLs as needed</a:t>
            </a:r>
          </a:p>
        </p:txBody>
      </p:sp>
      <p:pic>
        <p:nvPicPr>
          <p:cNvPr id="15371" name="Picture 11" descr="j04023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ts and bytes design template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Bits and bytes design template</Template>
  <TotalTime>782</TotalTime>
  <Words>664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Bits and bytes design template</vt:lpstr>
      <vt:lpstr>Mental Health Nursing: Psychophysiologic (Somatoform) Disorders</vt:lpstr>
      <vt:lpstr>Somatoform Disorders</vt:lpstr>
      <vt:lpstr>Mind-Body Connection</vt:lpstr>
      <vt:lpstr>Illness as Coping Mechanism</vt:lpstr>
      <vt:lpstr>Defense Mechanisms</vt:lpstr>
      <vt:lpstr>Medical Diagnosis</vt:lpstr>
      <vt:lpstr>Nursing Care</vt:lpstr>
      <vt:lpstr>Examples: Nursing Diagnosis</vt:lpstr>
      <vt:lpstr>Physiological Implementation</vt:lpstr>
      <vt:lpstr>Psychiatric Implementation</vt:lpstr>
      <vt:lpstr>Psychiatric Support:</vt:lpstr>
      <vt:lpstr>Patient Education</vt:lpstr>
      <vt:lpstr>Approaches</vt:lpstr>
      <vt:lpstr>What is Countertransference?</vt:lpstr>
      <vt:lpstr>Understand Your Patient </vt:lpstr>
      <vt:lpstr>Evaluation</vt:lpstr>
      <vt:lpstr>References</vt:lpstr>
    </vt:vector>
  </TitlesOfParts>
  <Company>Health Vista,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Nursing: Anxiety Disorders</dc:title>
  <dc:creator>Mary Knutson</dc:creator>
  <cp:lastModifiedBy>Mary</cp:lastModifiedBy>
  <cp:revision>55</cp:revision>
  <dcterms:created xsi:type="dcterms:W3CDTF">2006-11-06T22:09:26Z</dcterms:created>
  <dcterms:modified xsi:type="dcterms:W3CDTF">2015-05-17T04:14:17Z</dcterms:modified>
</cp:coreProperties>
</file>