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sldIdLst>
    <p:sldId id="256" r:id="rId2"/>
    <p:sldId id="258" r:id="rId3"/>
    <p:sldId id="257" r:id="rId4"/>
    <p:sldId id="274" r:id="rId5"/>
    <p:sldId id="259" r:id="rId6"/>
    <p:sldId id="260" r:id="rId7"/>
    <p:sldId id="261" r:id="rId8"/>
    <p:sldId id="278" r:id="rId9"/>
    <p:sldId id="291" r:id="rId10"/>
    <p:sldId id="270" r:id="rId11"/>
    <p:sldId id="289" r:id="rId12"/>
    <p:sldId id="264" r:id="rId13"/>
    <p:sldId id="265" r:id="rId14"/>
    <p:sldId id="290" r:id="rId15"/>
    <p:sldId id="282" r:id="rId16"/>
    <p:sldId id="271" r:id="rId17"/>
    <p:sldId id="273" r:id="rId18"/>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186"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304800" y="4038600"/>
            <a:ext cx="7924800" cy="947738"/>
          </a:xfrm>
        </p:spPr>
        <p:txBody>
          <a:bodyPr/>
          <a:lstStyle>
            <a:lvl1pPr>
              <a:defRPr/>
            </a:lvl1pPr>
          </a:lstStyle>
          <a:p>
            <a:pPr lvl="0"/>
            <a:r>
              <a:rPr lang="en-US" noProof="0" smtClean="0"/>
              <a:t>Click to edit Master title style</a:t>
            </a:r>
          </a:p>
        </p:txBody>
      </p:sp>
      <p:sp>
        <p:nvSpPr>
          <p:cNvPr id="5123" name="Rectangle 3"/>
          <p:cNvSpPr>
            <a:spLocks noGrp="1" noChangeArrowheads="1"/>
          </p:cNvSpPr>
          <p:nvPr>
            <p:ph type="subTitle" idx="1"/>
          </p:nvPr>
        </p:nvSpPr>
        <p:spPr>
          <a:xfrm>
            <a:off x="304800" y="4972050"/>
            <a:ext cx="7924800" cy="895350"/>
          </a:xfrm>
        </p:spPr>
        <p:txBody>
          <a:bodyPr/>
          <a:lstStyle>
            <a:lvl1pPr marL="0" indent="0">
              <a:buFont typeface="Wingdings" pitchFamily="2" charset="2"/>
              <a:buNone/>
              <a:defRPr sz="3600"/>
            </a:lvl1pPr>
          </a:lstStyle>
          <a:p>
            <a:pPr lvl="0"/>
            <a:r>
              <a:rPr lang="en-US" noProof="0" smtClean="0"/>
              <a:t>Click to edit Master subtitle style</a:t>
            </a:r>
          </a:p>
        </p:txBody>
      </p:sp>
      <p:sp>
        <p:nvSpPr>
          <p:cNvPr id="5124" name="Rectangle 4"/>
          <p:cNvSpPr>
            <a:spLocks noGrp="1" noChangeArrowheads="1"/>
          </p:cNvSpPr>
          <p:nvPr>
            <p:ph type="dt" sz="quarter" idx="2"/>
          </p:nvPr>
        </p:nvSpPr>
        <p:spPr/>
        <p:txBody>
          <a:bodyPr/>
          <a:lstStyle>
            <a:lvl1pPr>
              <a:defRPr/>
            </a:lvl1pPr>
          </a:lstStyle>
          <a:p>
            <a:endParaRPr lang="en-US"/>
          </a:p>
        </p:txBody>
      </p:sp>
      <p:sp>
        <p:nvSpPr>
          <p:cNvPr id="5125" name="Rectangle 5"/>
          <p:cNvSpPr>
            <a:spLocks noGrp="1" noChangeArrowheads="1"/>
          </p:cNvSpPr>
          <p:nvPr>
            <p:ph type="ftr" sz="quarter" idx="3"/>
          </p:nvPr>
        </p:nvSpPr>
        <p:spPr/>
        <p:txBody>
          <a:bodyPr/>
          <a:lstStyle>
            <a:lvl1pPr>
              <a:defRPr/>
            </a:lvl1pPr>
          </a:lstStyle>
          <a:p>
            <a:endParaRPr lang="en-US"/>
          </a:p>
        </p:txBody>
      </p:sp>
      <p:sp>
        <p:nvSpPr>
          <p:cNvPr id="5126" name="Rectangle 6"/>
          <p:cNvSpPr>
            <a:spLocks noGrp="1" noChangeArrowheads="1"/>
          </p:cNvSpPr>
          <p:nvPr>
            <p:ph type="sldNum" sz="quarter" idx="4"/>
          </p:nvPr>
        </p:nvSpPr>
        <p:spPr/>
        <p:txBody>
          <a:bodyPr/>
          <a:lstStyle>
            <a:lvl1pPr>
              <a:defRPr/>
            </a:lvl1pPr>
          </a:lstStyle>
          <a:p>
            <a:fld id="{B6DB39CE-2B35-4BF1-B7A4-763DC3543CA7}"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68BCAB5-FF8F-4537-88C4-2494022EBCA5}" type="slidenum">
              <a:rPr lang="en-US"/>
              <a:pPr/>
              <a:t>‹#›</a:t>
            </a:fld>
            <a:endParaRPr lang="en-US"/>
          </a:p>
        </p:txBody>
      </p:sp>
    </p:spTree>
    <p:extLst>
      <p:ext uri="{BB962C8B-B14F-4D97-AF65-F5344CB8AC3E}">
        <p14:creationId xmlns:p14="http://schemas.microsoft.com/office/powerpoint/2010/main" val="172923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67550" y="76200"/>
            <a:ext cx="1847850" cy="6477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0" y="76200"/>
            <a:ext cx="5391150" cy="6477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BBC7461-095D-4DED-B8B6-B0C79265BB48}" type="slidenum">
              <a:rPr lang="en-US"/>
              <a:pPr/>
              <a:t>‹#›</a:t>
            </a:fld>
            <a:endParaRPr lang="en-US"/>
          </a:p>
        </p:txBody>
      </p:sp>
    </p:spTree>
    <p:extLst>
      <p:ext uri="{BB962C8B-B14F-4D97-AF65-F5344CB8AC3E}">
        <p14:creationId xmlns:p14="http://schemas.microsoft.com/office/powerpoint/2010/main" val="38305230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C055FDF-2153-4597-9D68-95726BE872AC}" type="slidenum">
              <a:rPr lang="en-US"/>
              <a:pPr/>
              <a:t>‹#›</a:t>
            </a:fld>
            <a:endParaRPr lang="en-US"/>
          </a:p>
        </p:txBody>
      </p:sp>
    </p:spTree>
    <p:extLst>
      <p:ext uri="{BB962C8B-B14F-4D97-AF65-F5344CB8AC3E}">
        <p14:creationId xmlns:p14="http://schemas.microsoft.com/office/powerpoint/2010/main" val="7206363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0C02F9C-7BB8-4B04-91EB-0BCF4B1CBBF8}" type="slidenum">
              <a:rPr lang="en-US"/>
              <a:pPr/>
              <a:t>‹#›</a:t>
            </a:fld>
            <a:endParaRPr lang="en-US"/>
          </a:p>
        </p:txBody>
      </p:sp>
    </p:spTree>
    <p:extLst>
      <p:ext uri="{BB962C8B-B14F-4D97-AF65-F5344CB8AC3E}">
        <p14:creationId xmlns:p14="http://schemas.microsoft.com/office/powerpoint/2010/main" val="7150117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0" y="1295400"/>
            <a:ext cx="36195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95900" y="1295400"/>
            <a:ext cx="36195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E1FD36A-1F2B-4899-A2E6-C80B849CE3D2}" type="slidenum">
              <a:rPr lang="en-US"/>
              <a:pPr/>
              <a:t>‹#›</a:t>
            </a:fld>
            <a:endParaRPr lang="en-US"/>
          </a:p>
        </p:txBody>
      </p:sp>
    </p:spTree>
    <p:extLst>
      <p:ext uri="{BB962C8B-B14F-4D97-AF65-F5344CB8AC3E}">
        <p14:creationId xmlns:p14="http://schemas.microsoft.com/office/powerpoint/2010/main" val="20573042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D0AFC4D4-3E18-45DA-B3CE-54FA7341C571}" type="slidenum">
              <a:rPr lang="en-US"/>
              <a:pPr/>
              <a:t>‹#›</a:t>
            </a:fld>
            <a:endParaRPr lang="en-US"/>
          </a:p>
        </p:txBody>
      </p:sp>
    </p:spTree>
    <p:extLst>
      <p:ext uri="{BB962C8B-B14F-4D97-AF65-F5344CB8AC3E}">
        <p14:creationId xmlns:p14="http://schemas.microsoft.com/office/powerpoint/2010/main" val="8246910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75A0445A-0C61-4AB4-A1BA-2928A77EA7AD}" type="slidenum">
              <a:rPr lang="en-US"/>
              <a:pPr/>
              <a:t>‹#›</a:t>
            </a:fld>
            <a:endParaRPr lang="en-US"/>
          </a:p>
        </p:txBody>
      </p:sp>
    </p:spTree>
    <p:extLst>
      <p:ext uri="{BB962C8B-B14F-4D97-AF65-F5344CB8AC3E}">
        <p14:creationId xmlns:p14="http://schemas.microsoft.com/office/powerpoint/2010/main" val="36972574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CEFE1B83-C6E3-4B8D-98C1-8E15664431A8}" type="slidenum">
              <a:rPr lang="en-US"/>
              <a:pPr/>
              <a:t>‹#›</a:t>
            </a:fld>
            <a:endParaRPr lang="en-US"/>
          </a:p>
        </p:txBody>
      </p:sp>
    </p:spTree>
    <p:extLst>
      <p:ext uri="{BB962C8B-B14F-4D97-AF65-F5344CB8AC3E}">
        <p14:creationId xmlns:p14="http://schemas.microsoft.com/office/powerpoint/2010/main" val="4553178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FD05C9F-5E22-4AD1-B369-7D200ED70B91}" type="slidenum">
              <a:rPr lang="en-US"/>
              <a:pPr/>
              <a:t>‹#›</a:t>
            </a:fld>
            <a:endParaRPr lang="en-US"/>
          </a:p>
        </p:txBody>
      </p:sp>
    </p:spTree>
    <p:extLst>
      <p:ext uri="{BB962C8B-B14F-4D97-AF65-F5344CB8AC3E}">
        <p14:creationId xmlns:p14="http://schemas.microsoft.com/office/powerpoint/2010/main" val="14658972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1C2E594-3677-4649-8295-232C43918AB1}" type="slidenum">
              <a:rPr lang="en-US"/>
              <a:pPr/>
              <a:t>‹#›</a:t>
            </a:fld>
            <a:endParaRPr lang="en-US"/>
          </a:p>
        </p:txBody>
      </p:sp>
    </p:spTree>
    <p:extLst>
      <p:ext uri="{BB962C8B-B14F-4D97-AF65-F5344CB8AC3E}">
        <p14:creationId xmlns:p14="http://schemas.microsoft.com/office/powerpoint/2010/main" val="38443876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blipFill dpi="0" rotWithShape="0">
          <a:blip r:embed="rId13"/>
          <a:srcRect/>
          <a:stretch>
            <a:fillRect/>
          </a:stretch>
        </a:blip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1524000" y="76200"/>
            <a:ext cx="7381875" cy="106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title style</a:t>
            </a:r>
          </a:p>
        </p:txBody>
      </p:sp>
      <p:sp>
        <p:nvSpPr>
          <p:cNvPr id="4099" name="Rectangle 3"/>
          <p:cNvSpPr>
            <a:spLocks noGrp="1" noChangeArrowheads="1"/>
          </p:cNvSpPr>
          <p:nvPr>
            <p:ph type="body" idx="1"/>
          </p:nvPr>
        </p:nvSpPr>
        <p:spPr bwMode="white">
          <a:xfrm>
            <a:off x="1524000" y="1295400"/>
            <a:ext cx="7391400" cy="525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410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410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4F952A54-7F9D-48A0-97F5-8B86ED8F8C1D}"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l" rtl="0" eaLnBrk="0" fontAlgn="base" hangingPunct="0">
        <a:spcBef>
          <a:spcPct val="0"/>
        </a:spcBef>
        <a:spcAft>
          <a:spcPct val="0"/>
        </a:spcAft>
        <a:defRPr kumimoji="1" sz="4400">
          <a:solidFill>
            <a:schemeClr val="tx1"/>
          </a:solidFill>
          <a:latin typeface="+mj-lt"/>
          <a:ea typeface="+mj-ea"/>
          <a:cs typeface="+mj-cs"/>
        </a:defRPr>
      </a:lvl1pPr>
      <a:lvl2pPr algn="l" rtl="0" eaLnBrk="0" fontAlgn="base" hangingPunct="0">
        <a:spcBef>
          <a:spcPct val="0"/>
        </a:spcBef>
        <a:spcAft>
          <a:spcPct val="0"/>
        </a:spcAft>
        <a:defRPr kumimoji="1" sz="4400">
          <a:solidFill>
            <a:schemeClr val="tx1"/>
          </a:solidFill>
          <a:latin typeface="Tahoma" charset="0"/>
        </a:defRPr>
      </a:lvl2pPr>
      <a:lvl3pPr algn="l" rtl="0" eaLnBrk="0" fontAlgn="base" hangingPunct="0">
        <a:spcBef>
          <a:spcPct val="0"/>
        </a:spcBef>
        <a:spcAft>
          <a:spcPct val="0"/>
        </a:spcAft>
        <a:defRPr kumimoji="1" sz="4400">
          <a:solidFill>
            <a:schemeClr val="tx1"/>
          </a:solidFill>
          <a:latin typeface="Tahoma" charset="0"/>
        </a:defRPr>
      </a:lvl3pPr>
      <a:lvl4pPr algn="l" rtl="0" eaLnBrk="0" fontAlgn="base" hangingPunct="0">
        <a:spcBef>
          <a:spcPct val="0"/>
        </a:spcBef>
        <a:spcAft>
          <a:spcPct val="0"/>
        </a:spcAft>
        <a:defRPr kumimoji="1" sz="4400">
          <a:solidFill>
            <a:schemeClr val="tx1"/>
          </a:solidFill>
          <a:latin typeface="Tahoma" charset="0"/>
        </a:defRPr>
      </a:lvl4pPr>
      <a:lvl5pPr algn="l" rtl="0" eaLnBrk="0" fontAlgn="base" hangingPunct="0">
        <a:spcBef>
          <a:spcPct val="0"/>
        </a:spcBef>
        <a:spcAft>
          <a:spcPct val="0"/>
        </a:spcAft>
        <a:defRPr kumimoji="1" sz="4400">
          <a:solidFill>
            <a:schemeClr val="tx1"/>
          </a:solidFill>
          <a:latin typeface="Tahoma" charset="0"/>
        </a:defRPr>
      </a:lvl5pPr>
      <a:lvl6pPr marL="457200" algn="l" rtl="0" eaLnBrk="0" fontAlgn="base" hangingPunct="0">
        <a:spcBef>
          <a:spcPct val="0"/>
        </a:spcBef>
        <a:spcAft>
          <a:spcPct val="0"/>
        </a:spcAft>
        <a:defRPr kumimoji="1" sz="4400">
          <a:solidFill>
            <a:schemeClr val="tx1"/>
          </a:solidFill>
          <a:latin typeface="Tahoma" charset="0"/>
        </a:defRPr>
      </a:lvl6pPr>
      <a:lvl7pPr marL="914400" algn="l" rtl="0" eaLnBrk="0" fontAlgn="base" hangingPunct="0">
        <a:spcBef>
          <a:spcPct val="0"/>
        </a:spcBef>
        <a:spcAft>
          <a:spcPct val="0"/>
        </a:spcAft>
        <a:defRPr kumimoji="1" sz="4400">
          <a:solidFill>
            <a:schemeClr val="tx1"/>
          </a:solidFill>
          <a:latin typeface="Tahoma" charset="0"/>
        </a:defRPr>
      </a:lvl7pPr>
      <a:lvl8pPr marL="1371600" algn="l" rtl="0" eaLnBrk="0" fontAlgn="base" hangingPunct="0">
        <a:spcBef>
          <a:spcPct val="0"/>
        </a:spcBef>
        <a:spcAft>
          <a:spcPct val="0"/>
        </a:spcAft>
        <a:defRPr kumimoji="1" sz="4400">
          <a:solidFill>
            <a:schemeClr val="tx1"/>
          </a:solidFill>
          <a:latin typeface="Tahoma" charset="0"/>
        </a:defRPr>
      </a:lvl8pPr>
      <a:lvl9pPr marL="1828800" algn="l" rtl="0" eaLnBrk="0" fontAlgn="base" hangingPunct="0">
        <a:spcBef>
          <a:spcPct val="0"/>
        </a:spcBef>
        <a:spcAft>
          <a:spcPct val="0"/>
        </a:spcAft>
        <a:defRPr kumimoji="1" sz="4400">
          <a:solidFill>
            <a:schemeClr val="tx1"/>
          </a:solidFill>
          <a:latin typeface="Tahoma" charset="0"/>
        </a:defRPr>
      </a:lvl9pPr>
    </p:titleStyle>
    <p:bodyStyle>
      <a:lvl1pPr marL="342900" indent="-342900" algn="l" rtl="0" eaLnBrk="0" fontAlgn="base" hangingPunct="0">
        <a:spcBef>
          <a:spcPct val="20000"/>
        </a:spcBef>
        <a:spcAft>
          <a:spcPct val="0"/>
        </a:spcAft>
        <a:buClr>
          <a:srgbClr val="3C605F"/>
        </a:buClr>
        <a:buSzPct val="75000"/>
        <a:buFont typeface="Wingdings" pitchFamily="2" charset="2"/>
        <a:buChar char="n"/>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3C605F"/>
        </a:buClr>
        <a:buSzPct val="75000"/>
        <a:buFont typeface="Wingdings" pitchFamily="2" charset="2"/>
        <a:buChar char="n"/>
        <a:defRPr kumimoji="1" sz="2800">
          <a:solidFill>
            <a:schemeClr val="tx1"/>
          </a:solidFill>
          <a:latin typeface="+mn-lt"/>
        </a:defRPr>
      </a:lvl2pPr>
      <a:lvl3pPr marL="1143000" indent="-228600" algn="l" rtl="0" eaLnBrk="0" fontAlgn="base" hangingPunct="0">
        <a:spcBef>
          <a:spcPct val="20000"/>
        </a:spcBef>
        <a:spcAft>
          <a:spcPct val="0"/>
        </a:spcAft>
        <a:buClr>
          <a:srgbClr val="3C605F"/>
        </a:buClr>
        <a:buSzPct val="75000"/>
        <a:buFont typeface="Wingdings" pitchFamily="2" charset="2"/>
        <a:buChar char="n"/>
        <a:defRPr kumimoji="1" sz="2400">
          <a:solidFill>
            <a:schemeClr val="tx1"/>
          </a:solidFill>
          <a:latin typeface="+mn-lt"/>
        </a:defRPr>
      </a:lvl3pPr>
      <a:lvl4pPr marL="1600200" indent="-228600" algn="l" rtl="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mn-lt"/>
        </a:defRPr>
      </a:lvl4pPr>
      <a:lvl5pPr marL="2057400" indent="-228600" algn="l" rtl="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mn-lt"/>
        </a:defRPr>
      </a:lvl5pPr>
      <a:lvl6pPr marL="2514600" indent="-228600" algn="l" rtl="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mn-lt"/>
        </a:defRPr>
      </a:lvl6pPr>
      <a:lvl7pPr marL="2971800" indent="-228600" algn="l" rtl="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mn-lt"/>
        </a:defRPr>
      </a:lvl7pPr>
      <a:lvl8pPr marL="3429000" indent="-228600" algn="l" rtl="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mn-lt"/>
        </a:defRPr>
      </a:lvl8pPr>
      <a:lvl9pPr marL="3886200" indent="-228600" algn="l" rtl="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04800" y="3886200"/>
            <a:ext cx="7924800" cy="1371600"/>
          </a:xfrm>
        </p:spPr>
        <p:txBody>
          <a:bodyPr/>
          <a:lstStyle/>
          <a:p>
            <a:r>
              <a:rPr lang="en-US" sz="4000"/>
              <a:t>Mental Health Nursing: Suicidal Behavior</a:t>
            </a:r>
          </a:p>
        </p:txBody>
      </p:sp>
      <p:sp>
        <p:nvSpPr>
          <p:cNvPr id="2051" name="Rectangle 3"/>
          <p:cNvSpPr>
            <a:spLocks noGrp="1" noChangeArrowheads="1"/>
          </p:cNvSpPr>
          <p:nvPr>
            <p:ph type="subTitle" idx="1"/>
          </p:nvPr>
        </p:nvSpPr>
        <p:spPr>
          <a:xfrm>
            <a:off x="304800" y="5410200"/>
            <a:ext cx="7924800" cy="457200"/>
          </a:xfrm>
        </p:spPr>
        <p:txBody>
          <a:bodyPr/>
          <a:lstStyle/>
          <a:p>
            <a:pPr>
              <a:lnSpc>
                <a:spcPct val="80000"/>
              </a:lnSpc>
            </a:pPr>
            <a:r>
              <a:rPr lang="en-US" sz="2800"/>
              <a:t>By Mary B. Knutson, RN, MS, FCP</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t>Predisposing Factors</a:t>
            </a:r>
          </a:p>
        </p:txBody>
      </p:sp>
      <p:sp>
        <p:nvSpPr>
          <p:cNvPr id="19459" name="Rectangle 3"/>
          <p:cNvSpPr>
            <a:spLocks noGrp="1" noChangeArrowheads="1"/>
          </p:cNvSpPr>
          <p:nvPr>
            <p:ph type="body" idx="1"/>
          </p:nvPr>
        </p:nvSpPr>
        <p:spPr/>
        <p:txBody>
          <a:bodyPr/>
          <a:lstStyle/>
          <a:p>
            <a:pPr>
              <a:lnSpc>
                <a:spcPct val="90000"/>
              </a:lnSpc>
            </a:pPr>
            <a:r>
              <a:rPr lang="en-US"/>
              <a:t>Genetic and family history </a:t>
            </a:r>
            <a:r>
              <a:rPr lang="en-US">
                <a:sym typeface="Wingdings" pitchFamily="2" charset="2"/>
              </a:rPr>
              <a:t></a:t>
            </a:r>
            <a:endParaRPr lang="en-US"/>
          </a:p>
          <a:p>
            <a:pPr>
              <a:lnSpc>
                <a:spcPct val="90000"/>
              </a:lnSpc>
            </a:pPr>
            <a:r>
              <a:rPr lang="en-US"/>
              <a:t>Psychiatric diagnosis, personality traits and disorders </a:t>
            </a:r>
            <a:r>
              <a:rPr lang="en-US">
                <a:sym typeface="Wingdings" pitchFamily="2" charset="2"/>
              </a:rPr>
              <a:t></a:t>
            </a:r>
            <a:endParaRPr lang="en-US"/>
          </a:p>
          <a:p>
            <a:pPr>
              <a:lnSpc>
                <a:spcPct val="90000"/>
              </a:lnSpc>
            </a:pPr>
            <a:r>
              <a:rPr lang="en-US"/>
              <a:t>Psychosocial and environmental factors </a:t>
            </a:r>
            <a:r>
              <a:rPr lang="en-US">
                <a:sym typeface="Wingdings" pitchFamily="2" charset="2"/>
              </a:rPr>
              <a:t></a:t>
            </a:r>
            <a:endParaRPr lang="en-US"/>
          </a:p>
          <a:p>
            <a:pPr>
              <a:lnSpc>
                <a:spcPct val="90000"/>
              </a:lnSpc>
              <a:buFont typeface="Wingdings" pitchFamily="2" charset="2"/>
              <a:buNone/>
            </a:pPr>
            <a:r>
              <a:rPr lang="en-US">
                <a:sym typeface="Wingdings" pitchFamily="2" charset="2"/>
              </a:rPr>
              <a:t>		</a:t>
            </a:r>
            <a:r>
              <a:rPr lang="en-US"/>
              <a:t> Biochemical factors </a:t>
            </a:r>
            <a:r>
              <a:rPr lang="en-US">
                <a:sym typeface="Wingdings" pitchFamily="2" charset="2"/>
              </a:rPr>
              <a:t></a:t>
            </a:r>
            <a:endParaRPr lang="en-US"/>
          </a:p>
          <a:p>
            <a:pPr>
              <a:lnSpc>
                <a:spcPct val="90000"/>
              </a:lnSpc>
            </a:pPr>
            <a:r>
              <a:rPr lang="en-US"/>
              <a:t>Contribute to biopsychosocial model for understanding self-destructive behavior over the life cycle </a:t>
            </a:r>
          </a:p>
          <a:p>
            <a:pPr>
              <a:lnSpc>
                <a:spcPct val="90000"/>
              </a:lnSpc>
              <a:buFont typeface="Wingdings" pitchFamily="2" charset="2"/>
              <a:buNone/>
            </a:pPr>
            <a:r>
              <a:rPr lang="en-US">
                <a:sym typeface="Wingdings" pitchFamily="2" charset="2"/>
              </a:rPr>
              <a:t>			  Increased Risk for Suicide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a:t>Suicide Risk Factors</a:t>
            </a:r>
          </a:p>
        </p:txBody>
      </p:sp>
      <p:sp>
        <p:nvSpPr>
          <p:cNvPr id="38915" name="Rectangle 3"/>
          <p:cNvSpPr>
            <a:spLocks noGrp="1" noChangeArrowheads="1"/>
          </p:cNvSpPr>
          <p:nvPr>
            <p:ph type="body" idx="1"/>
          </p:nvPr>
        </p:nvSpPr>
        <p:spPr>
          <a:xfrm>
            <a:off x="1524000" y="1371600"/>
            <a:ext cx="3733800" cy="5181600"/>
          </a:xfrm>
        </p:spPr>
        <p:txBody>
          <a:bodyPr/>
          <a:lstStyle/>
          <a:p>
            <a:pPr>
              <a:lnSpc>
                <a:spcPct val="90000"/>
              </a:lnSpc>
            </a:pPr>
            <a:r>
              <a:rPr lang="en-US">
                <a:solidFill>
                  <a:schemeClr val="folHlink"/>
                </a:solidFill>
              </a:rPr>
              <a:t>Personality Traits</a:t>
            </a:r>
          </a:p>
          <a:p>
            <a:pPr lvl="1">
              <a:lnSpc>
                <a:spcPct val="90000"/>
              </a:lnSpc>
            </a:pPr>
            <a:r>
              <a:rPr lang="en-US"/>
              <a:t>Hostility</a:t>
            </a:r>
          </a:p>
          <a:p>
            <a:pPr lvl="1">
              <a:lnSpc>
                <a:spcPct val="90000"/>
              </a:lnSpc>
            </a:pPr>
            <a:r>
              <a:rPr lang="en-US"/>
              <a:t>Impulsivity</a:t>
            </a:r>
          </a:p>
          <a:p>
            <a:pPr lvl="1">
              <a:lnSpc>
                <a:spcPct val="90000"/>
              </a:lnSpc>
            </a:pPr>
            <a:r>
              <a:rPr lang="en-US"/>
              <a:t>Depression</a:t>
            </a:r>
          </a:p>
          <a:p>
            <a:pPr>
              <a:lnSpc>
                <a:spcPct val="90000"/>
              </a:lnSpc>
            </a:pPr>
            <a:r>
              <a:rPr lang="en-US">
                <a:solidFill>
                  <a:schemeClr val="folHlink"/>
                </a:solidFill>
              </a:rPr>
              <a:t>History</a:t>
            </a:r>
          </a:p>
          <a:p>
            <a:pPr lvl="1">
              <a:lnSpc>
                <a:spcPct val="90000"/>
              </a:lnSpc>
            </a:pPr>
            <a:r>
              <a:rPr lang="en-US"/>
              <a:t>Prior suicide attempts</a:t>
            </a:r>
          </a:p>
          <a:p>
            <a:pPr lvl="1">
              <a:lnSpc>
                <a:spcPct val="90000"/>
              </a:lnSpc>
            </a:pPr>
            <a:r>
              <a:rPr lang="en-US"/>
              <a:t>Family history of suicide attempts or substance abuse</a:t>
            </a:r>
          </a:p>
        </p:txBody>
      </p:sp>
      <p:sp>
        <p:nvSpPr>
          <p:cNvPr id="38916" name="Rectangle 4"/>
          <p:cNvSpPr>
            <a:spLocks noChangeArrowheads="1"/>
          </p:cNvSpPr>
          <p:nvPr/>
        </p:nvSpPr>
        <p:spPr bwMode="white">
          <a:xfrm>
            <a:off x="5181600" y="1295400"/>
            <a:ext cx="3810000" cy="533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marL="342900" indent="-342900">
              <a:spcBef>
                <a:spcPct val="20000"/>
              </a:spcBef>
              <a:buClr>
                <a:srgbClr val="3C605F"/>
              </a:buClr>
              <a:buSzPct val="75000"/>
              <a:buFont typeface="Wingdings" pitchFamily="2" charset="2"/>
              <a:buChar char="n"/>
            </a:pPr>
            <a:r>
              <a:rPr kumimoji="1" lang="en-US" sz="3200">
                <a:solidFill>
                  <a:schemeClr val="folHlink"/>
                </a:solidFill>
                <a:latin typeface="Tahoma" charset="0"/>
              </a:rPr>
              <a:t>Psychosocial</a:t>
            </a:r>
          </a:p>
          <a:p>
            <a:pPr marL="742950" lvl="1" indent="-285750">
              <a:spcBef>
                <a:spcPct val="20000"/>
              </a:spcBef>
              <a:buClr>
                <a:srgbClr val="3C605F"/>
              </a:buClr>
              <a:buSzPct val="75000"/>
              <a:buFont typeface="Wingdings" pitchFamily="2" charset="2"/>
              <a:buChar char="n"/>
            </a:pPr>
            <a:r>
              <a:rPr kumimoji="1" lang="en-US" sz="2800">
                <a:latin typeface="Tahoma" charset="0"/>
              </a:rPr>
              <a:t>Hopelessness</a:t>
            </a:r>
          </a:p>
          <a:p>
            <a:pPr marL="742950" lvl="1" indent="-285750">
              <a:spcBef>
                <a:spcPct val="20000"/>
              </a:spcBef>
              <a:buClr>
                <a:srgbClr val="3C605F"/>
              </a:buClr>
              <a:buSzPct val="75000"/>
              <a:buFont typeface="Wingdings" pitchFamily="2" charset="2"/>
              <a:buChar char="n"/>
            </a:pPr>
            <a:r>
              <a:rPr kumimoji="1" lang="en-US" sz="2800">
                <a:latin typeface="Tahoma" charset="0"/>
              </a:rPr>
              <a:t>Caucasian male</a:t>
            </a:r>
          </a:p>
          <a:p>
            <a:pPr marL="742950" lvl="1" indent="-285750">
              <a:spcBef>
                <a:spcPct val="20000"/>
              </a:spcBef>
              <a:buClr>
                <a:srgbClr val="3C605F"/>
              </a:buClr>
              <a:buSzPct val="75000"/>
              <a:buFont typeface="Wingdings" pitchFamily="2" charset="2"/>
              <a:buChar char="n"/>
            </a:pPr>
            <a:r>
              <a:rPr kumimoji="1" lang="en-US" sz="2800">
                <a:latin typeface="Tahoma" charset="0"/>
              </a:rPr>
              <a:t>Advanced age</a:t>
            </a:r>
          </a:p>
          <a:p>
            <a:pPr marL="742950" lvl="1" indent="-285750">
              <a:spcBef>
                <a:spcPct val="20000"/>
              </a:spcBef>
              <a:buClr>
                <a:srgbClr val="3C605F"/>
              </a:buClr>
              <a:buSzPct val="75000"/>
              <a:buFont typeface="Wingdings" pitchFamily="2" charset="2"/>
              <a:buChar char="n"/>
            </a:pPr>
            <a:r>
              <a:rPr kumimoji="1" lang="en-US" sz="2800">
                <a:latin typeface="Tahoma" charset="0"/>
              </a:rPr>
              <a:t>Living alone</a:t>
            </a:r>
          </a:p>
          <a:p>
            <a:pPr marL="342900" indent="-342900">
              <a:spcBef>
                <a:spcPct val="20000"/>
              </a:spcBef>
              <a:buClr>
                <a:srgbClr val="3C605F"/>
              </a:buClr>
              <a:buSzPct val="75000"/>
              <a:buFont typeface="Wingdings" pitchFamily="2" charset="2"/>
              <a:buChar char="n"/>
            </a:pPr>
            <a:r>
              <a:rPr kumimoji="1" lang="en-US" sz="3200">
                <a:solidFill>
                  <a:schemeClr val="folHlink"/>
                </a:solidFill>
                <a:latin typeface="Tahoma" charset="0"/>
              </a:rPr>
              <a:t>Diagnostic</a:t>
            </a:r>
          </a:p>
          <a:p>
            <a:pPr marL="742950" lvl="1" indent="-285750">
              <a:spcBef>
                <a:spcPct val="20000"/>
              </a:spcBef>
              <a:buClr>
                <a:srgbClr val="3C605F"/>
              </a:buClr>
              <a:buSzPct val="75000"/>
              <a:buFont typeface="Wingdings" pitchFamily="2" charset="2"/>
              <a:buChar char="n"/>
            </a:pPr>
            <a:r>
              <a:rPr kumimoji="1" lang="en-US" sz="2800">
                <a:latin typeface="Tahoma" charset="0"/>
              </a:rPr>
              <a:t>General medical illness</a:t>
            </a:r>
          </a:p>
          <a:p>
            <a:pPr marL="742950" lvl="1" indent="-285750">
              <a:spcBef>
                <a:spcPct val="20000"/>
              </a:spcBef>
              <a:buClr>
                <a:srgbClr val="3C605F"/>
              </a:buClr>
              <a:buSzPct val="75000"/>
              <a:buFont typeface="Wingdings" pitchFamily="2" charset="2"/>
              <a:buChar char="n"/>
            </a:pPr>
            <a:r>
              <a:rPr kumimoji="1" lang="en-US" sz="2800">
                <a:latin typeface="Tahoma" charset="0"/>
              </a:rPr>
              <a:t>Psychosis</a:t>
            </a:r>
          </a:p>
          <a:p>
            <a:pPr marL="742950" lvl="1" indent="-285750">
              <a:spcBef>
                <a:spcPct val="20000"/>
              </a:spcBef>
              <a:buClr>
                <a:srgbClr val="3C605F"/>
              </a:buClr>
              <a:buSzPct val="75000"/>
              <a:buFont typeface="Wingdings" pitchFamily="2" charset="2"/>
              <a:buChar char="n"/>
            </a:pPr>
            <a:r>
              <a:rPr kumimoji="1" lang="en-US" sz="2800">
                <a:latin typeface="Tahoma" charset="0"/>
              </a:rPr>
              <a:t>Substance abuse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t>Medical Diagnosis</a:t>
            </a:r>
          </a:p>
        </p:txBody>
      </p:sp>
      <p:sp>
        <p:nvSpPr>
          <p:cNvPr id="13315" name="Rectangle 3"/>
          <p:cNvSpPr>
            <a:spLocks noGrp="1" noChangeArrowheads="1"/>
          </p:cNvSpPr>
          <p:nvPr>
            <p:ph type="body" idx="1"/>
          </p:nvPr>
        </p:nvSpPr>
        <p:spPr>
          <a:xfrm>
            <a:off x="1524000" y="1752600"/>
            <a:ext cx="3810000" cy="4800600"/>
          </a:xfrm>
        </p:spPr>
        <p:txBody>
          <a:bodyPr/>
          <a:lstStyle/>
          <a:p>
            <a:r>
              <a:rPr lang="en-US"/>
              <a:t>Bipolar disorder</a:t>
            </a:r>
          </a:p>
          <a:p>
            <a:r>
              <a:rPr lang="en-US"/>
              <a:t>Major Depressive </a:t>
            </a:r>
          </a:p>
          <a:p>
            <a:r>
              <a:rPr lang="en-US"/>
              <a:t>Noncompliance with treatment</a:t>
            </a:r>
          </a:p>
          <a:p>
            <a:r>
              <a:rPr lang="en-US"/>
              <a:t>Schizophrenia</a:t>
            </a:r>
          </a:p>
          <a:p>
            <a:r>
              <a:rPr lang="en-US"/>
              <a:t>Substance use disorders</a:t>
            </a:r>
          </a:p>
        </p:txBody>
      </p:sp>
      <p:pic>
        <p:nvPicPr>
          <p:cNvPr id="13318" name="Picture 6" descr="j040693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0" y="2667000"/>
            <a:ext cx="3292475" cy="21939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t>Examples: Nursing Diagnosis</a:t>
            </a:r>
          </a:p>
        </p:txBody>
      </p:sp>
      <p:sp>
        <p:nvSpPr>
          <p:cNvPr id="14339" name="Rectangle 3"/>
          <p:cNvSpPr>
            <a:spLocks noGrp="1" noChangeArrowheads="1"/>
          </p:cNvSpPr>
          <p:nvPr>
            <p:ph type="body" idx="1"/>
          </p:nvPr>
        </p:nvSpPr>
        <p:spPr/>
        <p:txBody>
          <a:bodyPr/>
          <a:lstStyle/>
          <a:p>
            <a:r>
              <a:rPr lang="en-US"/>
              <a:t>High risk for self-mutilation r/t feelings of tension and worthlessness e/b cutting legs</a:t>
            </a:r>
          </a:p>
          <a:p>
            <a:r>
              <a:rPr lang="en-US"/>
              <a:t>Noncompliance with diabetic diet related to denial of illness e/b wt gain of 20 lb</a:t>
            </a:r>
          </a:p>
          <a:p>
            <a:r>
              <a:rPr lang="en-US"/>
              <a:t>Potential for self-directed violence r/t drug abuse e/b extreme psychotic disorganization and lack of body boundaries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a:t>Nursing Interventions</a:t>
            </a:r>
          </a:p>
        </p:txBody>
      </p:sp>
      <p:sp>
        <p:nvSpPr>
          <p:cNvPr id="39939" name="Rectangle 3"/>
          <p:cNvSpPr>
            <a:spLocks noGrp="1" noChangeArrowheads="1"/>
          </p:cNvSpPr>
          <p:nvPr>
            <p:ph type="body" idx="1"/>
          </p:nvPr>
        </p:nvSpPr>
        <p:spPr>
          <a:xfrm>
            <a:off x="1524000" y="1295400"/>
            <a:ext cx="4876800" cy="5257800"/>
          </a:xfrm>
        </p:spPr>
        <p:txBody>
          <a:bodyPr/>
          <a:lstStyle/>
          <a:p>
            <a:r>
              <a:rPr lang="en-US"/>
              <a:t>Protecting the pt</a:t>
            </a:r>
          </a:p>
          <a:p>
            <a:r>
              <a:rPr lang="en-US"/>
              <a:t>Contracting for safety</a:t>
            </a:r>
          </a:p>
          <a:p>
            <a:r>
              <a:rPr lang="en-US"/>
              <a:t>Increasing self-esteem</a:t>
            </a:r>
          </a:p>
          <a:p>
            <a:r>
              <a:rPr lang="en-US"/>
              <a:t>Regulating emotions and behaviors</a:t>
            </a:r>
          </a:p>
          <a:p>
            <a:r>
              <a:rPr lang="en-US"/>
              <a:t>Mobilizing social support</a:t>
            </a:r>
          </a:p>
          <a:p>
            <a:r>
              <a:rPr lang="en-US"/>
              <a:t>Mental health education</a:t>
            </a:r>
          </a:p>
          <a:p>
            <a:r>
              <a:rPr lang="en-US"/>
              <a:t>Suicide prevention</a:t>
            </a:r>
          </a:p>
          <a:p>
            <a:endParaRPr lang="en-US"/>
          </a:p>
        </p:txBody>
      </p:sp>
      <p:pic>
        <p:nvPicPr>
          <p:cNvPr id="39942" name="Picture 6" descr="j04023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2667000"/>
            <a:ext cx="2438400" cy="2438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t>Nursing Care Plan</a:t>
            </a:r>
          </a:p>
        </p:txBody>
      </p:sp>
      <p:sp>
        <p:nvSpPr>
          <p:cNvPr id="31747" name="Rectangle 3"/>
          <p:cNvSpPr>
            <a:spLocks noGrp="1" noChangeArrowheads="1"/>
          </p:cNvSpPr>
          <p:nvPr>
            <p:ph type="body" idx="1"/>
          </p:nvPr>
        </p:nvSpPr>
        <p:spPr>
          <a:xfrm>
            <a:off x="1524000" y="3048000"/>
            <a:ext cx="7391400" cy="3505200"/>
          </a:xfrm>
        </p:spPr>
        <p:txBody>
          <a:bodyPr/>
          <a:lstStyle/>
          <a:p>
            <a:r>
              <a:rPr lang="en-US"/>
              <a:t>Observe closely</a:t>
            </a:r>
          </a:p>
          <a:p>
            <a:r>
              <a:rPr lang="en-US"/>
              <a:t>Remove harmful objects</a:t>
            </a:r>
          </a:p>
          <a:p>
            <a:r>
              <a:rPr lang="en-US"/>
              <a:t>Provide a safe environment </a:t>
            </a:r>
          </a:p>
          <a:p>
            <a:r>
              <a:rPr lang="en-US"/>
              <a:t>Provide for basic physiological needs</a:t>
            </a:r>
          </a:p>
          <a:p>
            <a:r>
              <a:rPr lang="en-US"/>
              <a:t>Contract for safety, if appropriate</a:t>
            </a:r>
          </a:p>
          <a:p>
            <a:r>
              <a:rPr lang="en-US"/>
              <a:t>Administer and monitor medications</a:t>
            </a:r>
          </a:p>
        </p:txBody>
      </p:sp>
      <p:sp>
        <p:nvSpPr>
          <p:cNvPr id="31748" name="Rectangle 4"/>
          <p:cNvSpPr>
            <a:spLocks noChangeArrowheads="1"/>
          </p:cNvSpPr>
          <p:nvPr/>
        </p:nvSpPr>
        <p:spPr bwMode="white">
          <a:xfrm>
            <a:off x="1600200" y="1371600"/>
            <a:ext cx="7086600" cy="205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marL="342900" indent="-342900">
              <a:lnSpc>
                <a:spcPct val="90000"/>
              </a:lnSpc>
              <a:spcBef>
                <a:spcPct val="20000"/>
              </a:spcBef>
              <a:buClr>
                <a:srgbClr val="3C605F"/>
              </a:buClr>
              <a:buSzPct val="75000"/>
              <a:buFont typeface="Wingdings" pitchFamily="2" charset="2"/>
              <a:buChar char="n"/>
            </a:pPr>
            <a:endParaRPr kumimoji="1" lang="en-US" sz="3200">
              <a:latin typeface="Tahoma" charset="0"/>
            </a:endParaRPr>
          </a:p>
        </p:txBody>
      </p:sp>
      <p:sp>
        <p:nvSpPr>
          <p:cNvPr id="31749" name="Text Box 5"/>
          <p:cNvSpPr txBox="1">
            <a:spLocks noChangeArrowheads="1"/>
          </p:cNvSpPr>
          <p:nvPr/>
        </p:nvSpPr>
        <p:spPr bwMode="auto">
          <a:xfrm>
            <a:off x="1828800" y="1524000"/>
            <a:ext cx="6934200" cy="1190625"/>
          </a:xfrm>
          <a:prstGeom prst="rect">
            <a:avLst/>
          </a:prstGeom>
          <a:solidFill>
            <a:schemeClr val="bg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b="1"/>
              <a:t>Highest priority is given to life-saving patient care activities. The patient’s behavior must be supervised until self-control is adequate for safety.</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t>Evaluation</a:t>
            </a:r>
          </a:p>
        </p:txBody>
      </p:sp>
      <p:sp>
        <p:nvSpPr>
          <p:cNvPr id="20483" name="Rectangle 3"/>
          <p:cNvSpPr>
            <a:spLocks noGrp="1" noChangeArrowheads="1"/>
          </p:cNvSpPr>
          <p:nvPr>
            <p:ph type="body" idx="1"/>
          </p:nvPr>
        </p:nvSpPr>
        <p:spPr>
          <a:xfrm>
            <a:off x="1524000" y="2133600"/>
            <a:ext cx="6705600" cy="4419600"/>
          </a:xfrm>
        </p:spPr>
        <p:txBody>
          <a:bodyPr/>
          <a:lstStyle/>
          <a:p>
            <a:r>
              <a:rPr lang="en-US"/>
              <a:t>Patient Outcome/Goal</a:t>
            </a:r>
          </a:p>
          <a:p>
            <a:pPr lvl="1"/>
            <a:r>
              <a:rPr lang="en-US" sz="3200"/>
              <a:t>Patient will not physically harm oneself</a:t>
            </a:r>
          </a:p>
          <a:p>
            <a:r>
              <a:rPr lang="en-US"/>
              <a:t>Nursing Evaluation</a:t>
            </a:r>
          </a:p>
          <a:p>
            <a:pPr lvl="1"/>
            <a:r>
              <a:rPr lang="en-US" sz="3200"/>
              <a:t>Was nursing care adequate, effective, appropriate, efficient, and flexible?</a:t>
            </a:r>
          </a:p>
        </p:txBody>
      </p:sp>
      <p:pic>
        <p:nvPicPr>
          <p:cNvPr id="20488" name="Picture 8" descr="j040669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381000"/>
            <a:ext cx="2408238" cy="16049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t>References</a:t>
            </a:r>
          </a:p>
        </p:txBody>
      </p:sp>
      <p:sp>
        <p:nvSpPr>
          <p:cNvPr id="22531" name="Rectangle 3"/>
          <p:cNvSpPr>
            <a:spLocks noGrp="1" noChangeArrowheads="1"/>
          </p:cNvSpPr>
          <p:nvPr>
            <p:ph type="body" idx="1"/>
          </p:nvPr>
        </p:nvSpPr>
        <p:spPr>
          <a:xfrm>
            <a:off x="4572000" y="1828800"/>
            <a:ext cx="4343400" cy="4724400"/>
          </a:xfrm>
        </p:spPr>
        <p:txBody>
          <a:bodyPr/>
          <a:lstStyle/>
          <a:p>
            <a:r>
              <a:rPr lang="en-US"/>
              <a:t>Stuart, G. &amp; Sundeen, S. (1995). Principles &amp; practice of psychiatric nursing (5</a:t>
            </a:r>
            <a:r>
              <a:rPr lang="en-US" baseline="30000"/>
              <a:t>th</a:t>
            </a:r>
            <a:r>
              <a:rPr lang="en-US"/>
              <a:t> Ed.). St. Louis: Mosby</a:t>
            </a:r>
          </a:p>
        </p:txBody>
      </p:sp>
      <p:pic>
        <p:nvPicPr>
          <p:cNvPr id="22532" name="Picture 4" descr="j040212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1905000"/>
            <a:ext cx="2081213" cy="31210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t>Self-Protective Responses</a:t>
            </a:r>
          </a:p>
        </p:txBody>
      </p:sp>
      <p:sp>
        <p:nvSpPr>
          <p:cNvPr id="7171" name="Rectangle 3"/>
          <p:cNvSpPr>
            <a:spLocks noGrp="1" noChangeArrowheads="1"/>
          </p:cNvSpPr>
          <p:nvPr>
            <p:ph type="body" idx="1"/>
          </p:nvPr>
        </p:nvSpPr>
        <p:spPr>
          <a:xfrm>
            <a:off x="1524000" y="1371600"/>
            <a:ext cx="5181600" cy="5105400"/>
          </a:xfrm>
        </p:spPr>
        <p:txBody>
          <a:bodyPr/>
          <a:lstStyle/>
          <a:p>
            <a:pPr>
              <a:lnSpc>
                <a:spcPct val="90000"/>
              </a:lnSpc>
            </a:pPr>
            <a:r>
              <a:rPr lang="en-US" sz="2800"/>
              <a:t>Protection and survival are fundamental needs of all living things</a:t>
            </a:r>
          </a:p>
          <a:p>
            <a:pPr>
              <a:lnSpc>
                <a:spcPct val="90000"/>
              </a:lnSpc>
            </a:pPr>
            <a:r>
              <a:rPr lang="en-US" sz="2800"/>
              <a:t>Life is characterized by risk</a:t>
            </a:r>
          </a:p>
          <a:p>
            <a:pPr>
              <a:lnSpc>
                <a:spcPct val="90000"/>
              </a:lnSpc>
            </a:pPr>
            <a:r>
              <a:rPr lang="en-US" sz="2800"/>
              <a:t>Individuals choose the amount of potential danger to expose themselves to</a:t>
            </a:r>
          </a:p>
          <a:p>
            <a:pPr>
              <a:lnSpc>
                <a:spcPct val="90000"/>
              </a:lnSpc>
            </a:pPr>
            <a:r>
              <a:rPr lang="en-US" sz="2800"/>
              <a:t>Low self-esteem leads to depression, which is always present in self-destructive behavior</a:t>
            </a:r>
          </a:p>
        </p:txBody>
      </p:sp>
      <p:pic>
        <p:nvPicPr>
          <p:cNvPr id="7172" name="Picture 4" descr="j040222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0" y="1524000"/>
            <a:ext cx="1722438" cy="1398588"/>
          </a:xfrm>
          <a:prstGeom prst="rect">
            <a:avLst/>
          </a:prstGeom>
          <a:noFill/>
          <a:extLst>
            <a:ext uri="{909E8E84-426E-40DD-AFC4-6F175D3DCCD1}">
              <a14:hiddenFill xmlns:a14="http://schemas.microsoft.com/office/drawing/2010/main">
                <a:solidFill>
                  <a:srgbClr val="FFFFFF"/>
                </a:solidFill>
              </a14:hiddenFill>
            </a:ext>
          </a:extLst>
        </p:spPr>
      </p:pic>
      <p:pic>
        <p:nvPicPr>
          <p:cNvPr id="7173" name="Picture 5" descr="j040685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83400" y="3276600"/>
            <a:ext cx="1627188" cy="2438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t>Self-Destructive Behavior</a:t>
            </a:r>
          </a:p>
        </p:txBody>
      </p:sp>
      <p:sp>
        <p:nvSpPr>
          <p:cNvPr id="6147" name="Rectangle 3"/>
          <p:cNvSpPr>
            <a:spLocks noGrp="1" noChangeArrowheads="1"/>
          </p:cNvSpPr>
          <p:nvPr>
            <p:ph type="body" idx="1"/>
          </p:nvPr>
        </p:nvSpPr>
        <p:spPr>
          <a:xfrm>
            <a:off x="1524000" y="1295400"/>
            <a:ext cx="3657600" cy="5257800"/>
          </a:xfrm>
        </p:spPr>
        <p:txBody>
          <a:bodyPr/>
          <a:lstStyle/>
          <a:p>
            <a:endParaRPr lang="en-US"/>
          </a:p>
          <a:p>
            <a:r>
              <a:rPr lang="en-US"/>
              <a:t>Any form of suicidal activity, such as suicide threats, attempts, gestures, and completed suicide</a:t>
            </a:r>
          </a:p>
        </p:txBody>
      </p:sp>
      <p:pic>
        <p:nvPicPr>
          <p:cNvPr id="6157" name="Picture 13" descr="j040230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62600" y="2209800"/>
            <a:ext cx="2968625" cy="29686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sz="4000"/>
              <a:t>Self-Protective Response Continuum</a:t>
            </a:r>
          </a:p>
        </p:txBody>
      </p:sp>
      <p:sp>
        <p:nvSpPr>
          <p:cNvPr id="23555" name="Rectangle 3"/>
          <p:cNvSpPr>
            <a:spLocks noGrp="1" noChangeArrowheads="1"/>
          </p:cNvSpPr>
          <p:nvPr>
            <p:ph type="body" idx="1"/>
          </p:nvPr>
        </p:nvSpPr>
        <p:spPr>
          <a:xfrm>
            <a:off x="1524000" y="1600200"/>
            <a:ext cx="7391400" cy="4953000"/>
          </a:xfrm>
        </p:spPr>
        <p:txBody>
          <a:bodyPr/>
          <a:lstStyle/>
          <a:p>
            <a:pPr>
              <a:lnSpc>
                <a:spcPct val="90000"/>
              </a:lnSpc>
            </a:pPr>
            <a:r>
              <a:rPr lang="en-US"/>
              <a:t>Adaptive responses</a:t>
            </a:r>
          </a:p>
          <a:p>
            <a:pPr>
              <a:lnSpc>
                <a:spcPct val="90000"/>
              </a:lnSpc>
              <a:buFont typeface="Wingdings" pitchFamily="2" charset="2"/>
              <a:buNone/>
            </a:pPr>
            <a:r>
              <a:rPr lang="en-US"/>
              <a:t>	Self-enhancement </a:t>
            </a:r>
            <a:r>
              <a:rPr lang="en-US">
                <a:sym typeface="Wingdings" pitchFamily="2" charset="2"/>
              </a:rPr>
              <a:t> Growth-promoting risk taking  </a:t>
            </a:r>
          </a:p>
          <a:p>
            <a:pPr>
              <a:lnSpc>
                <a:spcPct val="90000"/>
              </a:lnSpc>
              <a:buFont typeface="Wingdings" pitchFamily="2" charset="2"/>
              <a:buNone/>
            </a:pPr>
            <a:endParaRPr lang="en-US">
              <a:sym typeface="Wingdings" pitchFamily="2" charset="2"/>
            </a:endParaRPr>
          </a:p>
          <a:p>
            <a:pPr algn="ctr">
              <a:lnSpc>
                <a:spcPct val="90000"/>
              </a:lnSpc>
              <a:buFont typeface="Wingdings" pitchFamily="2" charset="2"/>
              <a:buNone/>
            </a:pPr>
            <a:r>
              <a:rPr lang="en-US">
                <a:sym typeface="Wingdings" pitchFamily="2" charset="2"/>
              </a:rPr>
              <a:t>  Indirect self-destructive behavior </a:t>
            </a:r>
          </a:p>
          <a:p>
            <a:pPr algn="ctr">
              <a:lnSpc>
                <a:spcPct val="90000"/>
              </a:lnSpc>
              <a:buFont typeface="Wingdings" pitchFamily="2" charset="2"/>
              <a:buNone/>
            </a:pPr>
            <a:endParaRPr lang="en-US">
              <a:sym typeface="Wingdings" pitchFamily="2" charset="2"/>
            </a:endParaRPr>
          </a:p>
          <a:p>
            <a:pPr>
              <a:lnSpc>
                <a:spcPct val="90000"/>
              </a:lnSpc>
            </a:pPr>
            <a:r>
              <a:rPr lang="en-US"/>
              <a:t>Maladaptive responses</a:t>
            </a:r>
          </a:p>
          <a:p>
            <a:pPr>
              <a:lnSpc>
                <a:spcPct val="90000"/>
              </a:lnSpc>
              <a:buFont typeface="Wingdings" pitchFamily="2" charset="2"/>
              <a:buNone/>
            </a:pPr>
            <a:r>
              <a:rPr lang="en-US"/>
              <a:t>	Self-injury </a:t>
            </a:r>
            <a:r>
              <a:rPr lang="en-US">
                <a:sym typeface="Wingdings" pitchFamily="2" charset="2"/>
              </a:rPr>
              <a:t></a:t>
            </a:r>
          </a:p>
          <a:p>
            <a:pPr>
              <a:lnSpc>
                <a:spcPct val="90000"/>
              </a:lnSpc>
              <a:buFont typeface="Wingdings" pitchFamily="2" charset="2"/>
              <a:buNone/>
            </a:pPr>
            <a:r>
              <a:rPr lang="en-US">
                <a:sym typeface="Wingdings" pitchFamily="2" charset="2"/>
              </a:rPr>
              <a:t>	Suicide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sz="4000"/>
              <a:t>Comorbidity of Suicidal Behavior</a:t>
            </a:r>
          </a:p>
        </p:txBody>
      </p:sp>
      <p:sp>
        <p:nvSpPr>
          <p:cNvPr id="8195" name="Rectangle 3"/>
          <p:cNvSpPr>
            <a:spLocks noGrp="1" noChangeArrowheads="1"/>
          </p:cNvSpPr>
          <p:nvPr>
            <p:ph type="body" idx="1"/>
          </p:nvPr>
        </p:nvSpPr>
        <p:spPr>
          <a:xfrm>
            <a:off x="1524000" y="1600200"/>
            <a:ext cx="4724400" cy="4953000"/>
          </a:xfrm>
        </p:spPr>
        <p:txBody>
          <a:bodyPr/>
          <a:lstStyle/>
          <a:p>
            <a:r>
              <a:rPr lang="en-US"/>
              <a:t>Affective disorders</a:t>
            </a:r>
          </a:p>
          <a:p>
            <a:r>
              <a:rPr lang="en-US"/>
              <a:t>Substance abuse</a:t>
            </a:r>
            <a:endParaRPr lang="en-US">
              <a:sym typeface="Wingdings" pitchFamily="2" charset="2"/>
            </a:endParaRPr>
          </a:p>
          <a:p>
            <a:r>
              <a:rPr lang="en-US">
                <a:sym typeface="Wingdings" pitchFamily="2" charset="2"/>
              </a:rPr>
              <a:t>Schizophrenia</a:t>
            </a:r>
          </a:p>
          <a:p>
            <a:r>
              <a:rPr lang="en-US">
                <a:sym typeface="Wingdings" pitchFamily="2" charset="2"/>
              </a:rPr>
              <a:t>Panic disorder</a:t>
            </a:r>
          </a:p>
          <a:p>
            <a:r>
              <a:rPr lang="en-US">
                <a:sym typeface="Wingdings" pitchFamily="2" charset="2"/>
              </a:rPr>
              <a:t>Adolescents who kill themselves tend to have depression and conduct disorders</a:t>
            </a:r>
          </a:p>
        </p:txBody>
      </p:sp>
      <p:pic>
        <p:nvPicPr>
          <p:cNvPr id="8197" name="Picture 5" descr="j040230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72200" y="2514600"/>
            <a:ext cx="2505075" cy="31321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t>Suicide Statistics</a:t>
            </a:r>
          </a:p>
        </p:txBody>
      </p:sp>
      <p:sp>
        <p:nvSpPr>
          <p:cNvPr id="9219" name="Rectangle 3"/>
          <p:cNvSpPr>
            <a:spLocks noGrp="1" noChangeArrowheads="1"/>
          </p:cNvSpPr>
          <p:nvPr>
            <p:ph type="body" idx="1"/>
          </p:nvPr>
        </p:nvSpPr>
        <p:spPr>
          <a:xfrm>
            <a:off x="1524000" y="1295400"/>
            <a:ext cx="5410200" cy="5257800"/>
          </a:xfrm>
        </p:spPr>
        <p:txBody>
          <a:bodyPr/>
          <a:lstStyle/>
          <a:p>
            <a:r>
              <a:rPr lang="en-US" sz="2800"/>
              <a:t>About 30,000 people complete the act of suicide each year, making it the eighth leading cause of death in the U.S.</a:t>
            </a:r>
          </a:p>
          <a:p>
            <a:r>
              <a:rPr lang="en-US" sz="2800"/>
              <a:t>71% occur among white males</a:t>
            </a:r>
          </a:p>
          <a:p>
            <a:r>
              <a:rPr lang="en-US" sz="2800"/>
              <a:t>19% occur among white females</a:t>
            </a:r>
          </a:p>
          <a:p>
            <a:r>
              <a:rPr lang="en-US" sz="2800"/>
              <a:t>Rates increase between ages 15-24, and among people over 65 years old (especially age 75-85)</a:t>
            </a:r>
          </a:p>
        </p:txBody>
      </p:sp>
      <p:pic>
        <p:nvPicPr>
          <p:cNvPr id="9227" name="Picture 11" descr="j040747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10400" y="4724400"/>
            <a:ext cx="1828800" cy="1217613"/>
          </a:xfrm>
          <a:prstGeom prst="rect">
            <a:avLst/>
          </a:prstGeom>
          <a:noFill/>
          <a:extLst>
            <a:ext uri="{909E8E84-426E-40DD-AFC4-6F175D3DCCD1}">
              <a14:hiddenFill xmlns:a14="http://schemas.microsoft.com/office/drawing/2010/main">
                <a:solidFill>
                  <a:srgbClr val="FFFFFF"/>
                </a:solidFill>
              </a14:hiddenFill>
            </a:ext>
          </a:extLst>
        </p:spPr>
      </p:pic>
      <p:pic>
        <p:nvPicPr>
          <p:cNvPr id="9229" name="Picture 13" descr="j04073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0400" y="2743200"/>
            <a:ext cx="1828800" cy="1217613"/>
          </a:xfrm>
          <a:prstGeom prst="rect">
            <a:avLst/>
          </a:prstGeom>
          <a:noFill/>
          <a:extLst>
            <a:ext uri="{909E8E84-426E-40DD-AFC4-6F175D3DCCD1}">
              <a14:hiddenFill xmlns:a14="http://schemas.microsoft.com/office/drawing/2010/main">
                <a:solidFill>
                  <a:srgbClr val="FFFFFF"/>
                </a:solidFill>
              </a14:hiddenFill>
            </a:ext>
          </a:extLst>
        </p:spPr>
      </p:pic>
      <p:pic>
        <p:nvPicPr>
          <p:cNvPr id="9230" name="Picture 14" descr="j040262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10400" y="685800"/>
            <a:ext cx="1676400" cy="13430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t>Suicide Attempts</a:t>
            </a:r>
          </a:p>
        </p:txBody>
      </p:sp>
      <p:sp>
        <p:nvSpPr>
          <p:cNvPr id="10243" name="Rectangle 3"/>
          <p:cNvSpPr>
            <a:spLocks noGrp="1" noChangeArrowheads="1"/>
          </p:cNvSpPr>
          <p:nvPr>
            <p:ph type="body" idx="1"/>
          </p:nvPr>
        </p:nvSpPr>
        <p:spPr>
          <a:xfrm>
            <a:off x="1524000" y="1295400"/>
            <a:ext cx="4038600" cy="5257800"/>
          </a:xfrm>
        </p:spPr>
        <p:txBody>
          <a:bodyPr/>
          <a:lstStyle/>
          <a:p>
            <a:r>
              <a:rPr lang="en-US"/>
              <a:t>Males use guns most of the time</a:t>
            </a:r>
          </a:p>
          <a:p>
            <a:r>
              <a:rPr lang="en-US"/>
              <a:t>Women usually use medication overdose or wrist slashing</a:t>
            </a:r>
          </a:p>
          <a:p>
            <a:r>
              <a:rPr lang="en-US"/>
              <a:t>Use of guns is increasing</a:t>
            </a:r>
          </a:p>
        </p:txBody>
      </p:sp>
      <p:pic>
        <p:nvPicPr>
          <p:cNvPr id="10254" name="Picture 14" descr="j040699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34200" y="3505200"/>
            <a:ext cx="1525588" cy="2286000"/>
          </a:xfrm>
          <a:prstGeom prst="rect">
            <a:avLst/>
          </a:prstGeom>
          <a:noFill/>
          <a:extLst>
            <a:ext uri="{909E8E84-426E-40DD-AFC4-6F175D3DCCD1}">
              <a14:hiddenFill xmlns:a14="http://schemas.microsoft.com/office/drawing/2010/main">
                <a:solidFill>
                  <a:srgbClr val="FFFFFF"/>
                </a:solidFill>
              </a14:hiddenFill>
            </a:ext>
          </a:extLst>
        </p:spPr>
      </p:pic>
      <p:pic>
        <p:nvPicPr>
          <p:cNvPr id="10256" name="Picture 16" descr="j040238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34200" y="685800"/>
            <a:ext cx="1584325" cy="1981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a:t>Assessment of Behaviors</a:t>
            </a:r>
          </a:p>
        </p:txBody>
      </p:sp>
      <p:sp>
        <p:nvSpPr>
          <p:cNvPr id="27651" name="Rectangle 3"/>
          <p:cNvSpPr>
            <a:spLocks noGrp="1" noChangeArrowheads="1"/>
          </p:cNvSpPr>
          <p:nvPr>
            <p:ph type="body" idx="1"/>
          </p:nvPr>
        </p:nvSpPr>
        <p:spPr/>
        <p:txBody>
          <a:bodyPr/>
          <a:lstStyle/>
          <a:p>
            <a:r>
              <a:rPr lang="en-US"/>
              <a:t>Noncompliance</a:t>
            </a:r>
          </a:p>
          <a:p>
            <a:pPr lvl="1"/>
            <a:r>
              <a:rPr lang="en-US" sz="3200"/>
              <a:t>Denial of seriousness of illness</a:t>
            </a:r>
          </a:p>
          <a:p>
            <a:pPr lvl="1"/>
            <a:r>
              <a:rPr lang="en-US" sz="3200"/>
              <a:t>Increased anxiety because illness may signify “getting old”</a:t>
            </a:r>
          </a:p>
          <a:p>
            <a:pPr lvl="1"/>
            <a:r>
              <a:rPr lang="en-US" sz="3200"/>
              <a:t>Struggle for control</a:t>
            </a:r>
          </a:p>
          <a:p>
            <a:r>
              <a:rPr lang="en-US"/>
              <a:t>Self-injury- Causing deliberate harm to one’s own body (cutting or burning skin, banging head and limbs, picking at wounds, or chewing fingers)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sz="4000"/>
              <a:t>Definition of Suicidal Behavior</a:t>
            </a:r>
          </a:p>
        </p:txBody>
      </p:sp>
      <p:sp>
        <p:nvSpPr>
          <p:cNvPr id="40963" name="Rectangle 3"/>
          <p:cNvSpPr>
            <a:spLocks noGrp="1" noChangeArrowheads="1"/>
          </p:cNvSpPr>
          <p:nvPr>
            <p:ph type="body" idx="1"/>
          </p:nvPr>
        </p:nvSpPr>
        <p:spPr>
          <a:xfrm>
            <a:off x="1524000" y="1295400"/>
            <a:ext cx="7391400" cy="2133600"/>
          </a:xfrm>
        </p:spPr>
        <p:txBody>
          <a:bodyPr/>
          <a:lstStyle/>
          <a:p>
            <a:pPr>
              <a:lnSpc>
                <a:spcPct val="90000"/>
              </a:lnSpc>
            </a:pPr>
            <a:r>
              <a:rPr lang="en-US" sz="2800"/>
              <a:t>Self-directed actions that will lead to death if not interrupted</a:t>
            </a:r>
          </a:p>
          <a:p>
            <a:pPr lvl="1">
              <a:lnSpc>
                <a:spcPct val="90000"/>
              </a:lnSpc>
            </a:pPr>
            <a:r>
              <a:rPr lang="en-US"/>
              <a:t>Nurse should ask patient if he has a plan to hurt himself, and what the plan is – knowledge will help plan care</a:t>
            </a:r>
          </a:p>
        </p:txBody>
      </p:sp>
      <p:sp>
        <p:nvSpPr>
          <p:cNvPr id="40964" name="Text Box 4" descr="50%"/>
          <p:cNvSpPr txBox="1">
            <a:spLocks noChangeArrowheads="1"/>
          </p:cNvSpPr>
          <p:nvPr/>
        </p:nvSpPr>
        <p:spPr bwMode="auto">
          <a:xfrm>
            <a:off x="1676400" y="3886200"/>
            <a:ext cx="7239000" cy="2227263"/>
          </a:xfrm>
          <a:prstGeom prst="rect">
            <a:avLst/>
          </a:prstGeom>
          <a:pattFill prst="pct50">
            <a:fgClr>
              <a:schemeClr val="bg1"/>
            </a:fgClr>
            <a:bgClr>
              <a:srgbClr val="384D51"/>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a:t>“I understand that you are feeling impulses to harm yourself. I will do whatever is necessary to protect you and keep you safe. I’d like to talk with you about how you are feeling when you are able to share that with me.”</a:t>
            </a:r>
          </a:p>
        </p:txBody>
      </p:sp>
    </p:spTree>
  </p:cSld>
  <p:clrMapOvr>
    <a:masterClrMapping/>
  </p:clrMapOvr>
</p:sld>
</file>

<file path=ppt/theme/theme1.xml><?xml version="1.0" encoding="utf-8"?>
<a:theme xmlns:a="http://schemas.openxmlformats.org/drawingml/2006/main" name="Bits and bytes design template">
  <a:themeElements>
    <a:clrScheme name="Bits and bytes design template 1">
      <a:dk1>
        <a:srgbClr val="080808"/>
      </a:dk1>
      <a:lt1>
        <a:srgbClr val="7AA6B0"/>
      </a:lt1>
      <a:dk2>
        <a:srgbClr val="000000"/>
      </a:dk2>
      <a:lt2>
        <a:srgbClr val="080808"/>
      </a:lt2>
      <a:accent1>
        <a:srgbClr val="917AA4"/>
      </a:accent1>
      <a:accent2>
        <a:srgbClr val="76669A"/>
      </a:accent2>
      <a:accent3>
        <a:srgbClr val="BED0D4"/>
      </a:accent3>
      <a:accent4>
        <a:srgbClr val="060606"/>
      </a:accent4>
      <a:accent5>
        <a:srgbClr val="C7BECF"/>
      </a:accent5>
      <a:accent6>
        <a:srgbClr val="6A5C8B"/>
      </a:accent6>
      <a:hlink>
        <a:srgbClr val="377B89"/>
      </a:hlink>
      <a:folHlink>
        <a:srgbClr val="1A4E54"/>
      </a:folHlink>
    </a:clrScheme>
    <a:fontScheme name="Bits and bytes design template">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its and bytes design template 1">
        <a:dk1>
          <a:srgbClr val="080808"/>
        </a:dk1>
        <a:lt1>
          <a:srgbClr val="7AA6B0"/>
        </a:lt1>
        <a:dk2>
          <a:srgbClr val="000000"/>
        </a:dk2>
        <a:lt2>
          <a:srgbClr val="080808"/>
        </a:lt2>
        <a:accent1>
          <a:srgbClr val="917AA4"/>
        </a:accent1>
        <a:accent2>
          <a:srgbClr val="76669A"/>
        </a:accent2>
        <a:accent3>
          <a:srgbClr val="BED0D4"/>
        </a:accent3>
        <a:accent4>
          <a:srgbClr val="060606"/>
        </a:accent4>
        <a:accent5>
          <a:srgbClr val="C7BECF"/>
        </a:accent5>
        <a:accent6>
          <a:srgbClr val="6A5C8B"/>
        </a:accent6>
        <a:hlink>
          <a:srgbClr val="377B89"/>
        </a:hlink>
        <a:folHlink>
          <a:srgbClr val="1A4E54"/>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Bits and bytes design template</Template>
  <TotalTime>853</TotalTime>
  <Words>557</Words>
  <Application>Microsoft Office PowerPoint</Application>
  <PresentationFormat>On-screen Show (4:3)</PresentationFormat>
  <Paragraphs>101</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Tahoma</vt:lpstr>
      <vt:lpstr>Times New Roman</vt:lpstr>
      <vt:lpstr>Wingdings</vt:lpstr>
      <vt:lpstr>Bits and bytes design template</vt:lpstr>
      <vt:lpstr>Mental Health Nursing: Suicidal Behavior</vt:lpstr>
      <vt:lpstr>Self-Protective Responses</vt:lpstr>
      <vt:lpstr>Self-Destructive Behavior</vt:lpstr>
      <vt:lpstr>Self-Protective Response Continuum</vt:lpstr>
      <vt:lpstr>Comorbidity of Suicidal Behavior</vt:lpstr>
      <vt:lpstr>Suicide Statistics</vt:lpstr>
      <vt:lpstr>Suicide Attempts</vt:lpstr>
      <vt:lpstr>Assessment of Behaviors</vt:lpstr>
      <vt:lpstr>Definition of Suicidal Behavior</vt:lpstr>
      <vt:lpstr>Predisposing Factors</vt:lpstr>
      <vt:lpstr>Suicide Risk Factors</vt:lpstr>
      <vt:lpstr>Medical Diagnosis</vt:lpstr>
      <vt:lpstr>Examples: Nursing Diagnosis</vt:lpstr>
      <vt:lpstr>Nursing Interventions</vt:lpstr>
      <vt:lpstr>Nursing Care Plan</vt:lpstr>
      <vt:lpstr>Evaluation</vt:lpstr>
      <vt:lpstr>References</vt:lpstr>
    </vt:vector>
  </TitlesOfParts>
  <Company>Health Vista,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Mental Health Nursing: Anxiety Disorders</dc:title>
  <dc:creator>Mary Knutson</dc:creator>
  <cp:lastModifiedBy>Mary</cp:lastModifiedBy>
  <cp:revision>59</cp:revision>
  <dcterms:created xsi:type="dcterms:W3CDTF">2006-11-06T22:09:26Z</dcterms:created>
  <dcterms:modified xsi:type="dcterms:W3CDTF">2015-05-17T04:15:05Z</dcterms:modified>
</cp:coreProperties>
</file>