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handoutMasterIdLst>
    <p:handoutMasterId r:id="rId44"/>
  </p:handoutMasterIdLst>
  <p:sldIdLst>
    <p:sldId id="256" r:id="rId2"/>
    <p:sldId id="305" r:id="rId3"/>
    <p:sldId id="258" r:id="rId4"/>
    <p:sldId id="300" r:id="rId5"/>
    <p:sldId id="268" r:id="rId6"/>
    <p:sldId id="275" r:id="rId7"/>
    <p:sldId id="274" r:id="rId8"/>
    <p:sldId id="269" r:id="rId9"/>
    <p:sldId id="282" r:id="rId10"/>
    <p:sldId id="307" r:id="rId11"/>
    <p:sldId id="280" r:id="rId12"/>
    <p:sldId id="293" r:id="rId13"/>
    <p:sldId id="273" r:id="rId14"/>
    <p:sldId id="302" r:id="rId15"/>
    <p:sldId id="286" r:id="rId16"/>
    <p:sldId id="281" r:id="rId17"/>
    <p:sldId id="301" r:id="rId18"/>
    <p:sldId id="288" r:id="rId19"/>
    <p:sldId id="289" r:id="rId20"/>
    <p:sldId id="287" r:id="rId21"/>
    <p:sldId id="297" r:id="rId22"/>
    <p:sldId id="298" r:id="rId23"/>
    <p:sldId id="299" r:id="rId24"/>
    <p:sldId id="306" r:id="rId25"/>
    <p:sldId id="290" r:id="rId26"/>
    <p:sldId id="291" r:id="rId27"/>
    <p:sldId id="292" r:id="rId28"/>
    <p:sldId id="294" r:id="rId29"/>
    <p:sldId id="271" r:id="rId30"/>
    <p:sldId id="272" r:id="rId31"/>
    <p:sldId id="303" r:id="rId32"/>
    <p:sldId id="262" r:id="rId33"/>
    <p:sldId id="296" r:id="rId34"/>
    <p:sldId id="308" r:id="rId35"/>
    <p:sldId id="270" r:id="rId36"/>
    <p:sldId id="264" r:id="rId37"/>
    <p:sldId id="309" r:id="rId38"/>
    <p:sldId id="263" r:id="rId39"/>
    <p:sldId id="276" r:id="rId40"/>
    <p:sldId id="267" r:id="rId41"/>
    <p:sldId id="283" r:id="rId42"/>
    <p:sldId id="277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8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fld id="{D920FFE8-1051-411A-BBF2-F0A6346AF8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21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A2F2-8507-45CB-B8AF-F5E7CE20F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6A8D-2E72-4657-A7FD-17EA0B505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741CA-BB42-4CEA-9A3A-314AC37AB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D05470C2-3983-4B02-B946-61DA674579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67341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640ACD70-370E-4837-A674-8FF4C0064D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75780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E0EB3512-327F-42B9-8E26-FF53CA7499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9064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89FD-F692-4800-85D5-5E09104E5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A3A5-D7A2-4E0C-BAA1-9F6CDA0E5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769C-700B-41BC-9391-67494A637A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007A-464B-4CFD-87DA-546CD037E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164F0-4637-49B5-992C-A433A78E5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55B5-DA38-44B5-850C-E9E7DE09A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2F43-D115-438B-ACC7-AE7BF7A81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958-AE4F-415E-AE86-F6098B22CBD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2CF01-561D-45EC-BF49-7830FAABF4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09800"/>
            <a:ext cx="7772400" cy="1066800"/>
          </a:xfrm>
        </p:spPr>
        <p:txBody>
          <a:bodyPr/>
          <a:lstStyle/>
          <a:p>
            <a:r>
              <a:rPr lang="en-US" sz="4800" dirty="0">
                <a:solidFill>
                  <a:srgbClr val="FF822D"/>
                </a:solidFill>
              </a:rPr>
              <a:t>Pain Management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886200" y="4267200"/>
            <a:ext cx="4724400" cy="1524000"/>
          </a:xfrm>
        </p:spPr>
        <p:txBody>
          <a:bodyPr/>
          <a:lstStyle/>
          <a:p>
            <a:pPr algn="l"/>
            <a:r>
              <a:rPr lang="en-US" sz="2800" dirty="0"/>
              <a:t>By Mary </a:t>
            </a:r>
            <a:r>
              <a:rPr lang="en-US" sz="2800" dirty="0" smtClean="0"/>
              <a:t>Knutson, RN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8510588" cy="70485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822D"/>
                </a:solidFill>
              </a:rPr>
              <a:t>Acute Pain:</a:t>
            </a: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12813" y="1905000"/>
            <a:ext cx="8110537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Onset is sudden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Usually lasts less than 3-6 months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Can be mild or severe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Decreases over time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Typically has related signs and symptoms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Elevated HR, resp. rate and BP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Increased anxiety, agitation, confusion and urinary retention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8510588" cy="70485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822D"/>
                </a:solidFill>
              </a:rPr>
              <a:t>A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Definition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of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Chronic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Pain: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1981200"/>
            <a:ext cx="5410200" cy="4117975"/>
          </a:xfrm>
        </p:spPr>
        <p:txBody>
          <a:bodyPr/>
          <a:lstStyle/>
          <a:p>
            <a:r>
              <a:rPr lang="en-US" sz="2400" b="1" dirty="0"/>
              <a:t>“Severe persisting pain or moderate pain of long duration that disrupts sleep and normal living, ceases to serve a protective function, and instead degrades health and functional capability…”</a:t>
            </a:r>
          </a:p>
          <a:p>
            <a:pPr lvl="1">
              <a:buFontTx/>
              <a:buNone/>
            </a:pPr>
            <a:r>
              <a:rPr lang="en-US" sz="2000" dirty="0"/>
              <a:t>	-Chapman and </a:t>
            </a:r>
            <a:r>
              <a:rPr lang="en-US" sz="2000" dirty="0" err="1"/>
              <a:t>Stillman</a:t>
            </a:r>
            <a:r>
              <a:rPr lang="en-US" sz="2000" dirty="0"/>
              <a:t> (1996)</a:t>
            </a:r>
          </a:p>
        </p:txBody>
      </p:sp>
      <p:pic>
        <p:nvPicPr>
          <p:cNvPr id="56329" name="Picture 9" descr="DD00372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2362200"/>
            <a:ext cx="838200" cy="32766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8510588" cy="70485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822D"/>
                </a:solidFill>
              </a:rPr>
              <a:t>Chronic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Pain: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62000" y="1752600"/>
            <a:ext cx="7467600" cy="4724400"/>
          </a:xfrm>
        </p:spPr>
        <p:txBody>
          <a:bodyPr>
            <a:normAutofit/>
          </a:bodyPr>
          <a:lstStyle/>
          <a:p>
            <a:r>
              <a:rPr lang="en-US" sz="2400" dirty="0"/>
              <a:t>Long term pain for over 6 months</a:t>
            </a:r>
          </a:p>
          <a:p>
            <a:r>
              <a:rPr lang="en-US" sz="2400" dirty="0"/>
              <a:t>Typically, the pain doesn’t go away</a:t>
            </a:r>
          </a:p>
          <a:p>
            <a:r>
              <a:rPr lang="en-US" sz="2400" dirty="0"/>
              <a:t>Decreased physical and social activity</a:t>
            </a:r>
          </a:p>
          <a:p>
            <a:r>
              <a:rPr lang="en-US" sz="2400" dirty="0"/>
              <a:t>Fatigue, and sleep problems</a:t>
            </a:r>
          </a:p>
          <a:p>
            <a:r>
              <a:rPr lang="en-US" sz="2400" dirty="0"/>
              <a:t>Decreased appetite</a:t>
            </a:r>
          </a:p>
          <a:p>
            <a:r>
              <a:rPr lang="en-US" sz="2400" dirty="0"/>
              <a:t>More difficult to treat than acute pain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Nerve endings “expect” pain</a:t>
            </a:r>
          </a:p>
          <a:p>
            <a:r>
              <a:rPr lang="en-US" sz="2400" dirty="0"/>
              <a:t>Difficult to assess objectively- physical “stress response” no longer seen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8510588" cy="70485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822D"/>
                </a:solidFill>
              </a:rPr>
              <a:t>Pathology of Pain: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762000" y="1905000"/>
            <a:ext cx="57150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Nociceptive pain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Originates from damage to somatic or visceral tissue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Neuropathic pain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Caused by damage to nerve cells or changes in spinal cord processing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Psychogenic </a:t>
            </a:r>
            <a:r>
              <a:rPr lang="en-US" sz="2400" dirty="0" smtClean="0"/>
              <a:t>Pain - Has </a:t>
            </a:r>
            <a:r>
              <a:rPr lang="en-US" sz="2400" dirty="0"/>
              <a:t>emotional or psychological origin</a:t>
            </a:r>
          </a:p>
        </p:txBody>
      </p:sp>
      <p:pic>
        <p:nvPicPr>
          <p:cNvPr id="47110" name="Picture 6" descr="BD05552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29400" y="914400"/>
            <a:ext cx="2087563" cy="1720473"/>
          </a:xfrm>
          <a:ln>
            <a:solidFill>
              <a:schemeClr val="bg2"/>
            </a:solidFill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09600"/>
            <a:ext cx="8510588" cy="944563"/>
          </a:xfrm>
        </p:spPr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Pain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Assessment: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Intensity (Use pain scale to rate pain)</a:t>
            </a:r>
          </a:p>
          <a:p>
            <a:r>
              <a:rPr lang="en-US" sz="2400" dirty="0"/>
              <a:t>Location of Pain</a:t>
            </a:r>
          </a:p>
          <a:p>
            <a:r>
              <a:rPr lang="en-US" sz="2400" dirty="0"/>
              <a:t>Observe any physical findings</a:t>
            </a:r>
          </a:p>
          <a:p>
            <a:r>
              <a:rPr lang="en-US" sz="2400" dirty="0"/>
              <a:t>Quality</a:t>
            </a:r>
          </a:p>
          <a:p>
            <a:r>
              <a:rPr lang="en-US" sz="2400" dirty="0"/>
              <a:t>Timing</a:t>
            </a:r>
          </a:p>
          <a:p>
            <a:r>
              <a:rPr lang="en-US" sz="2400" dirty="0"/>
              <a:t>Aggravating and alleviating factors</a:t>
            </a:r>
          </a:p>
          <a:p>
            <a:r>
              <a:rPr lang="en-US" sz="2400" dirty="0"/>
              <a:t>Analgesic history</a:t>
            </a:r>
          </a:p>
          <a:p>
            <a:r>
              <a:rPr lang="en-US" sz="2400" dirty="0"/>
              <a:t>Goals and expectations for pain control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8510588" cy="7048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822D"/>
                </a:solidFill>
              </a:rPr>
              <a:t>“Quality”</a:t>
            </a:r>
            <a:r>
              <a:rPr lang="en-US" dirty="0"/>
              <a:t> </a:t>
            </a:r>
            <a:r>
              <a:rPr lang="en-US" dirty="0">
                <a:solidFill>
                  <a:srgbClr val="FF822D"/>
                </a:solidFill>
              </a:rPr>
              <a:t>of</a:t>
            </a:r>
            <a:r>
              <a:rPr lang="en-US" dirty="0"/>
              <a:t> </a:t>
            </a:r>
            <a:r>
              <a:rPr lang="en-US" dirty="0">
                <a:solidFill>
                  <a:srgbClr val="FF822D"/>
                </a:solidFill>
              </a:rPr>
              <a:t>Pain: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905000"/>
            <a:ext cx="818515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Somatic Pain-from bone/connective tissue with localized </a:t>
            </a:r>
            <a:r>
              <a:rPr lang="en-US" sz="2400" dirty="0">
                <a:solidFill>
                  <a:schemeClr val="folHlink"/>
                </a:solidFill>
              </a:rPr>
              <a:t>aching, gnawing, stabbing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Arthritis, muscle, tendon or bone injuries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Visceral Pain-Deep pain like </a:t>
            </a:r>
            <a:r>
              <a:rPr lang="en-US" sz="2400" dirty="0">
                <a:solidFill>
                  <a:schemeClr val="folHlink"/>
                </a:solidFill>
              </a:rPr>
              <a:t>cramping, gnawing, pressure, or squeezing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Pancreatitis, kidney stones, surgery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Referred Pain-Felt in a different body part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MI, liver, gallbladder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Neuropathic Pain-</a:t>
            </a:r>
            <a:r>
              <a:rPr lang="en-US" sz="2400" dirty="0">
                <a:solidFill>
                  <a:schemeClr val="folHlink"/>
                </a:solidFill>
              </a:rPr>
              <a:t>burning, numb, touch sensitive, radiating, shooting, or tingling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Herpes zoster, neuropathies, phantom pain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8510588" cy="70485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822D"/>
                </a:solidFill>
              </a:rPr>
              <a:t>Pain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Management:</a:t>
            </a:r>
          </a:p>
        </p:txBody>
      </p:sp>
      <p:pic>
        <p:nvPicPr>
          <p:cNvPr id="57350" name="Picture 6" descr="Smokey Light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819400"/>
            <a:ext cx="2408238" cy="2009775"/>
          </a:xfr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7348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3352800" y="1905000"/>
            <a:ext cx="54102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Nurses find creative ways to decrease pain and prevent suffering.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Nurses use knowledge of pain physiology, and appropriate pain management interventions when planning care.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Quality of life and functional abilities of our patients are optimized with effective pain control.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8510588" cy="70485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822D"/>
                </a:solidFill>
              </a:rPr>
              <a:t>Treatment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of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Pain:</a:t>
            </a:r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905000"/>
            <a:ext cx="8686800" cy="4419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Pharmacologic Intervention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Analgesics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Adjuvants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Non-pharmacologic (Alternative </a:t>
            </a:r>
            <a:r>
              <a:rPr lang="en-US" sz="2400" dirty="0" smtClean="0"/>
              <a:t>pain interventions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Psychosocial interventions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Promote spiritual health/Refer for pastoral care PRN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Maintain hope/Prevent despair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Complete Advance Directives PRN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8510588" cy="70485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822D"/>
                </a:solidFill>
              </a:rPr>
              <a:t>Examples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of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Analgesics:</a:t>
            </a: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85800" y="1807361"/>
            <a:ext cx="7772400" cy="451723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Mild </a:t>
            </a:r>
            <a:r>
              <a:rPr lang="en-US" sz="2400" dirty="0" smtClean="0"/>
              <a:t>Pain - </a:t>
            </a:r>
            <a:r>
              <a:rPr lang="en-US" sz="2400" dirty="0"/>
              <a:t>Non-narcotic analgesics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Acetaminophen (Tylenol)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Non-steroidal anti-inflammatory drugs (NSAIDS) like ibuprofen, naproxen, aspirin, </a:t>
            </a:r>
            <a:r>
              <a:rPr lang="en-US" sz="2400" dirty="0" err="1"/>
              <a:t>Disalcid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Moderate </a:t>
            </a:r>
            <a:r>
              <a:rPr lang="en-US" sz="2400" dirty="0" smtClean="0"/>
              <a:t>Pain - </a:t>
            </a:r>
            <a:endParaRPr lang="en-US" sz="2400" dirty="0"/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Opioid combination analgesics, “weak opioids”, like Percocet, Tylenol #3, Lortab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Severe Pain- “Strong opioids”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Oxycodone</a:t>
            </a:r>
            <a:r>
              <a:rPr lang="en-US" sz="2400" dirty="0"/>
              <a:t>, morphine sulfate, </a:t>
            </a:r>
            <a:r>
              <a:rPr lang="en-US" sz="2400" dirty="0" err="1"/>
              <a:t>Duragesic</a:t>
            </a:r>
            <a:r>
              <a:rPr lang="en-US" sz="2400" dirty="0"/>
              <a:t> (fentanyl) patch, </a:t>
            </a:r>
            <a:r>
              <a:rPr lang="en-US" sz="2400" dirty="0" err="1"/>
              <a:t>oxycontin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8510588" cy="704850"/>
          </a:xfrm>
        </p:spPr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Examples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of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Adjuvants: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09443" y="1807361"/>
            <a:ext cx="7125112" cy="428863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For Neuropathic pain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Anti-</a:t>
            </a:r>
            <a:r>
              <a:rPr lang="en-US" sz="2400" dirty="0" err="1"/>
              <a:t>convulsants</a:t>
            </a:r>
            <a:r>
              <a:rPr lang="en-US" sz="2400" dirty="0"/>
              <a:t>, like Neurontin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Anti-depressants, like </a:t>
            </a:r>
            <a:r>
              <a:rPr lang="en-US" sz="2400" dirty="0" err="1"/>
              <a:t>Amytriptyline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Anti-anxiety, like Ativan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Anti-emetic, like Compazine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Anti-gas, like </a:t>
            </a:r>
            <a:r>
              <a:rPr lang="en-US" sz="2400" dirty="0" err="1"/>
              <a:t>simethicone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Antacid, like Maalox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Sleeping pills, like Ambien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Steroids, like Prednisone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2670175" cy="7048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822D"/>
                </a:solidFill>
              </a:rPr>
              <a:t>Goals:</a:t>
            </a: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To improve awareness of pain physiology, pain issues, assessment skills, and ways to manage chronic pain in older adults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To effectively incorporate strategies of medical treatment, complimentary therapy, and psychological, social, and spiritual support for clients and families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257175"/>
            <a:ext cx="8162925" cy="1190625"/>
          </a:xfrm>
        </p:spPr>
        <p:txBody>
          <a:bodyPr/>
          <a:lstStyle/>
          <a:p>
            <a:r>
              <a:rPr lang="en-US" sz="3200">
                <a:solidFill>
                  <a:srgbClr val="FF822D"/>
                </a:solidFill>
              </a:rPr>
              <a:t>WHO</a:t>
            </a:r>
            <a:r>
              <a:rPr lang="en-US" sz="3200"/>
              <a:t> </a:t>
            </a:r>
            <a:r>
              <a:rPr lang="en-US" sz="3200">
                <a:solidFill>
                  <a:srgbClr val="FF822D"/>
                </a:solidFill>
              </a:rPr>
              <a:t>(World</a:t>
            </a:r>
            <a:r>
              <a:rPr lang="en-US" sz="3200"/>
              <a:t> </a:t>
            </a:r>
            <a:r>
              <a:rPr lang="en-US" sz="3200">
                <a:solidFill>
                  <a:srgbClr val="FF822D"/>
                </a:solidFill>
              </a:rPr>
              <a:t>Health</a:t>
            </a:r>
            <a:r>
              <a:rPr lang="en-US" sz="3200"/>
              <a:t> </a:t>
            </a:r>
            <a:r>
              <a:rPr lang="en-US" sz="3200">
                <a:solidFill>
                  <a:srgbClr val="FF822D"/>
                </a:solidFill>
              </a:rPr>
              <a:t>Organization)</a:t>
            </a:r>
            <a:r>
              <a:rPr lang="en-US" sz="3200"/>
              <a:t> </a:t>
            </a:r>
            <a:r>
              <a:rPr lang="en-US" sz="3200">
                <a:solidFill>
                  <a:srgbClr val="FF822D"/>
                </a:solidFill>
              </a:rPr>
              <a:t>Three-Step</a:t>
            </a:r>
            <a:r>
              <a:rPr lang="en-US" sz="3200"/>
              <a:t> </a:t>
            </a:r>
            <a:r>
              <a:rPr lang="en-US" sz="3200">
                <a:solidFill>
                  <a:srgbClr val="FF822D"/>
                </a:solidFill>
              </a:rPr>
              <a:t>Analgesic</a:t>
            </a:r>
            <a:r>
              <a:rPr lang="en-US" sz="3200"/>
              <a:t> </a:t>
            </a:r>
            <a:r>
              <a:rPr lang="en-US" sz="3200">
                <a:solidFill>
                  <a:srgbClr val="FF822D"/>
                </a:solidFill>
              </a:rPr>
              <a:t>Ladder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5105400"/>
            <a:ext cx="6557963" cy="9271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>
              <a:rot lat="0" lon="600000" rev="0"/>
            </a:camera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Non-opioid</a:t>
            </a:r>
          </a:p>
          <a:p>
            <a:pPr algn="ctr" eaLnBrk="1" hangingPunct="1"/>
            <a:r>
              <a:rPr lang="en-US" u="sng">
                <a:latin typeface="Times New Roman" pitchFamily="18" charset="0"/>
              </a:rPr>
              <a:t>+</a:t>
            </a:r>
            <a:r>
              <a:rPr lang="en-US">
                <a:latin typeface="Times New Roman" pitchFamily="18" charset="0"/>
              </a:rPr>
              <a:t> Adjuvant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76600" y="6096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Pain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078163" y="4708525"/>
            <a:ext cx="4029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Pain persisting or increasing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219200" y="3657600"/>
            <a:ext cx="5341938" cy="941388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>
              <a:rot lat="0" lon="600000" rev="0"/>
            </a:camera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Opioid for mild to moderate pain</a:t>
            </a:r>
          </a:p>
          <a:p>
            <a:pPr algn="ctr" eaLnBrk="1" hangingPunct="1"/>
            <a:r>
              <a:rPr lang="en-US">
                <a:latin typeface="Times New Roman" pitchFamily="18" charset="0"/>
              </a:rPr>
              <a:t>+ Non-opioid</a:t>
            </a:r>
          </a:p>
          <a:p>
            <a:pPr algn="ctr" eaLnBrk="1" hangingPunct="1"/>
            <a:r>
              <a:rPr lang="en-US" u="sng">
                <a:latin typeface="Times New Roman" pitchFamily="18" charset="0"/>
              </a:rPr>
              <a:t>+</a:t>
            </a:r>
            <a:r>
              <a:rPr lang="en-US">
                <a:latin typeface="Times New Roman" pitchFamily="18" charset="0"/>
              </a:rPr>
              <a:t> Adjuvant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3733800" y="3352800"/>
            <a:ext cx="4029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Pain persisting or increasing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1752600" y="2286000"/>
            <a:ext cx="4849813" cy="914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>
              <a:rot lat="0" lon="600000" rev="0"/>
            </a:camera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Opioid for moderate to severe pain</a:t>
            </a:r>
          </a:p>
          <a:p>
            <a:pPr algn="ctr" eaLnBrk="1" hangingPunct="1"/>
            <a:r>
              <a:rPr lang="en-US" u="sng">
                <a:latin typeface="Times New Roman" pitchFamily="18" charset="0"/>
              </a:rPr>
              <a:t>+</a:t>
            </a:r>
            <a:r>
              <a:rPr lang="en-US">
                <a:latin typeface="Times New Roman" pitchFamily="18" charset="0"/>
              </a:rPr>
              <a:t> Non-opioid</a:t>
            </a:r>
          </a:p>
          <a:p>
            <a:pPr algn="ctr" eaLnBrk="1" hangingPunct="1"/>
            <a:r>
              <a:rPr lang="en-US" u="sng">
                <a:latin typeface="Times New Roman" pitchFamily="18" charset="0"/>
              </a:rPr>
              <a:t>+</a:t>
            </a:r>
            <a:r>
              <a:rPr lang="en-US">
                <a:latin typeface="Times New Roman" pitchFamily="18" charset="0"/>
              </a:rPr>
              <a:t> Adjuvant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4038600" y="1905000"/>
            <a:ext cx="4029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Satisfactory Symptom  Management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8510588" cy="704850"/>
          </a:xfrm>
        </p:spPr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Pain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Management:</a:t>
            </a:r>
            <a:r>
              <a:rPr lang="en-US"/>
              <a:t> </a:t>
            </a:r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76400"/>
            <a:ext cx="8539162" cy="44227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Use oral route whenever possible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Oral or sublingual opioids are available in liquid form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Rectal, transdermal, topical, nasal, and intravenous routes are sometimes used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Avoid injections, if possible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Epidural or intrathecal analgesic or anesthetic can be administered with injections or pump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Nerve Blocks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8510588" cy="704850"/>
          </a:xfrm>
        </p:spPr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Other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Considerations:</a:t>
            </a:r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600" y="1828800"/>
            <a:ext cx="8186738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Management of side effects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Prevent and manage constipation when opioids are prescribed (stool softener with laxative should be prescribed)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Nausea and sleepiness usually resolve about 1 week after starting opioids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Anti-emetics </a:t>
            </a:r>
            <a:r>
              <a:rPr lang="en-US" sz="2400" dirty="0"/>
              <a:t>can be prescribed for first week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Acetaminophen to total 4000mg or less per 24 hours (3000mg for frail elderly)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Don’t use more than one combination analgesic or sustained release preparation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457200"/>
            <a:ext cx="8510588" cy="1295400"/>
          </a:xfrm>
        </p:spPr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Controlling Moderate to Severe Pain:</a:t>
            </a: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62000" y="1981200"/>
            <a:ext cx="8261350" cy="4495800"/>
          </a:xfrm>
        </p:spPr>
        <p:txBody>
          <a:bodyPr>
            <a:normAutofit/>
          </a:bodyPr>
          <a:lstStyle/>
          <a:p>
            <a:r>
              <a:rPr lang="en-US" sz="2400" dirty="0"/>
              <a:t>For continuous pain, use sustained release preparations, like MS </a:t>
            </a:r>
            <a:r>
              <a:rPr lang="en-US" sz="2400" dirty="0" err="1"/>
              <a:t>Contin</a:t>
            </a:r>
            <a:r>
              <a:rPr lang="en-US" sz="2400" dirty="0"/>
              <a:t>, </a:t>
            </a:r>
            <a:r>
              <a:rPr lang="en-US" sz="2400" dirty="0" err="1"/>
              <a:t>Oxycontin</a:t>
            </a:r>
            <a:r>
              <a:rPr lang="en-US" sz="2400" dirty="0"/>
              <a:t>, </a:t>
            </a:r>
            <a:r>
              <a:rPr lang="en-US" sz="2400" dirty="0" err="1"/>
              <a:t>Duragesic</a:t>
            </a:r>
            <a:r>
              <a:rPr lang="en-US" sz="2400" dirty="0"/>
              <a:t> to control “background pain”</a:t>
            </a:r>
          </a:p>
          <a:p>
            <a:r>
              <a:rPr lang="en-US" sz="2400" dirty="0"/>
              <a:t>Usually a short-acting opioid medication is prescribed for “breakthrough pain” </a:t>
            </a:r>
          </a:p>
          <a:p>
            <a:r>
              <a:rPr lang="en-US" sz="2400" dirty="0"/>
              <a:t>For intermittent pain, use short-acting meds PRN, like oxycodone, Morphine Sulfate Immediate Release (MSIR), or combination analgesics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381000"/>
            <a:ext cx="8510588" cy="1447800"/>
          </a:xfrm>
        </p:spPr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What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if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Pain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Control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is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Ineffective?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2133600"/>
            <a:ext cx="8385175" cy="39655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For mild pain (1-4 out of 10), increase dose by 25%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For moderate pain (5-6 out of 10), </a:t>
            </a:r>
            <a:r>
              <a:rPr lang="en-US" sz="2400" dirty="0" err="1"/>
              <a:t>incease</a:t>
            </a:r>
            <a:r>
              <a:rPr lang="en-US" sz="2400" dirty="0"/>
              <a:t> opioid dose  by 50%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For severe pain (7-10 out of 10), increase opioid dose by 75-100%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May use </a:t>
            </a:r>
            <a:r>
              <a:rPr lang="en-US" sz="2400" dirty="0" err="1"/>
              <a:t>equianalgesic</a:t>
            </a:r>
            <a:r>
              <a:rPr lang="en-US" sz="2400" dirty="0"/>
              <a:t> dosing tables to calculate dosage of opioids to be given in 24 hours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Non-pharmacologic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Pain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Interventions:</a:t>
            </a: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90600" y="1981200"/>
            <a:ext cx="7125112" cy="40514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Positioning/Posture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Education/Anticipatory Guidance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Touch- Gentle pressure or massage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Heat/cold treatment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Relaxation/Distraction/Music/Pet Therapy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Meditation/Guided imagery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Aromatherapy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Acupuncture/Acupressure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TENS (nerve stimulator)</a:t>
            </a:r>
          </a:p>
        </p:txBody>
      </p:sp>
      <p:pic>
        <p:nvPicPr>
          <p:cNvPr id="68612" name="Picture 4" descr="BD2007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648200"/>
            <a:ext cx="2173288" cy="1504950"/>
          </a:xfrm>
          <a:prstGeom prst="rect">
            <a:avLst/>
          </a:prstGeom>
          <a:noFill/>
          <a:ln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85800"/>
            <a:ext cx="8510588" cy="868363"/>
          </a:xfrm>
        </p:spPr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Discussion:</a:t>
            </a: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905000"/>
            <a:ext cx="854075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What are the common concerns that patients may have about pain and opioids?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838200" y="3276600"/>
            <a:ext cx="7924800" cy="13731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Verdana" pitchFamily="34" charset="0"/>
              </a:rPr>
              <a:t>What are common side effects when starting an opioid medication, and how should the nurse intervene?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85800" y="4953000"/>
            <a:ext cx="7772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Sleepiness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Nausea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Constipation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 autoUpdateAnimBg="0"/>
      <p:bldP spid="6963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8510588" cy="704850"/>
          </a:xfrm>
        </p:spPr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Discussion: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76400"/>
            <a:ext cx="8347075" cy="2251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How do you you respond to a patient who wants to “wait until the pain is so bad they can’t stand it” because they are afraid they will become “immune” to the pain medication?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1295400" y="5257800"/>
            <a:ext cx="7315200" cy="4762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sz="2800">
              <a:latin typeface="Verdana" pitchFamily="34" charset="0"/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295400" y="4343400"/>
            <a:ext cx="7315200" cy="9461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1"/>
                </a:solidFill>
                <a:latin typeface="Verdana" pitchFamily="34" charset="0"/>
              </a:rPr>
              <a:t>Why do some patients not tell health professionals about their pain?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8510588" cy="704850"/>
          </a:xfrm>
        </p:spPr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Discussion:</a:t>
            </a:r>
          </a:p>
        </p:txBody>
      </p:sp>
      <p:pic>
        <p:nvPicPr>
          <p:cNvPr id="72709" name="Picture 5" descr="PE01677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204994"/>
            <a:ext cx="4194175" cy="3365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2708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2514600"/>
            <a:ext cx="3886200" cy="3657600"/>
          </a:xfrm>
        </p:spPr>
        <p:txBody>
          <a:bodyPr/>
          <a:lstStyle/>
          <a:p>
            <a:pPr lvl="1" algn="ctr">
              <a:lnSpc>
                <a:spcPct val="90000"/>
              </a:lnSpc>
              <a:buSzPct val="75000"/>
              <a:buFontTx/>
              <a:buNone/>
            </a:pPr>
            <a:r>
              <a:rPr lang="en-US" dirty="0"/>
              <a:t>  </a:t>
            </a:r>
            <a:r>
              <a:rPr lang="en-US" sz="2800" dirty="0"/>
              <a:t>What is the difference between physical dependence, tolerance, and addiction?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85800"/>
            <a:ext cx="8510588" cy="868363"/>
          </a:xfrm>
        </p:spPr>
        <p:txBody>
          <a:bodyPr/>
          <a:lstStyle/>
          <a:p>
            <a:r>
              <a:rPr lang="en-US" dirty="0">
                <a:solidFill>
                  <a:srgbClr val="FF822D"/>
                </a:solidFill>
              </a:rPr>
              <a:t>Tolerance</a:t>
            </a:r>
            <a:r>
              <a:rPr lang="en-US" dirty="0"/>
              <a:t> </a:t>
            </a:r>
            <a:r>
              <a:rPr lang="en-US" dirty="0">
                <a:solidFill>
                  <a:srgbClr val="FF822D"/>
                </a:solidFill>
              </a:rPr>
              <a:t>vs.</a:t>
            </a:r>
            <a:r>
              <a:rPr lang="en-US" dirty="0"/>
              <a:t> </a:t>
            </a:r>
            <a:r>
              <a:rPr lang="en-US" dirty="0">
                <a:solidFill>
                  <a:srgbClr val="FF822D"/>
                </a:solidFill>
              </a:rPr>
              <a:t>Addiction: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76400"/>
            <a:ext cx="8540750" cy="2514600"/>
          </a:xfrm>
        </p:spPr>
        <p:txBody>
          <a:bodyPr>
            <a:normAutofit/>
          </a:bodyPr>
          <a:lstStyle/>
          <a:p>
            <a:r>
              <a:rPr lang="en-US" sz="2400" dirty="0"/>
              <a:t>Tolerance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No “high” (opioids are metabolized differently as they address the pain)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Usually some physical tolerance and dependency to pain medications develop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57200" y="4191000"/>
            <a:ext cx="8229600" cy="2222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Courier New" pitchFamily="49" charset="0"/>
              <a:buChar char="o"/>
            </a:pPr>
            <a:r>
              <a:rPr lang="en-US" sz="2800" dirty="0">
                <a:latin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</a:rPr>
              <a:t>Addiction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folHlink"/>
              </a:buClr>
              <a:buSzPct val="70000"/>
              <a:buFont typeface="Arial" pitchFamily="34" charset="0"/>
              <a:buChar char="•"/>
            </a:pPr>
            <a:r>
              <a:rPr lang="en-US" sz="2400" dirty="0">
                <a:latin typeface="Verdana" pitchFamily="34" charset="0"/>
              </a:rPr>
              <a:t>Psychological “high”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folHlink"/>
              </a:buClr>
              <a:buSzPct val="70000"/>
              <a:buFont typeface="Arial" pitchFamily="34" charset="0"/>
              <a:buChar char="•"/>
            </a:pPr>
            <a:r>
              <a:rPr lang="en-US" sz="2400" dirty="0">
                <a:latin typeface="Verdana" pitchFamily="34" charset="0"/>
              </a:rPr>
              <a:t>Intention to harm the body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folHlink"/>
              </a:buClr>
              <a:buSzPct val="70000"/>
              <a:buFont typeface="Arial" pitchFamily="34" charset="0"/>
              <a:buChar char="•"/>
            </a:pPr>
            <a:r>
              <a:rPr lang="en-US" sz="2400" dirty="0">
                <a:latin typeface="Verdana" pitchFamily="34" charset="0"/>
              </a:rPr>
              <a:t>Negative personal, legal or medical consequences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  <p:bldP spid="4506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6251575" cy="7048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822D"/>
                </a:solidFill>
              </a:rPr>
              <a:t>Pain</a:t>
            </a:r>
            <a:r>
              <a:rPr lang="en-US" dirty="0"/>
              <a:t> </a:t>
            </a:r>
            <a:r>
              <a:rPr lang="en-US" dirty="0">
                <a:solidFill>
                  <a:srgbClr val="FF822D"/>
                </a:solidFill>
              </a:rPr>
              <a:t>is</a:t>
            </a:r>
            <a:r>
              <a:rPr lang="en-US" dirty="0"/>
              <a:t> </a:t>
            </a:r>
            <a:r>
              <a:rPr lang="en-US" dirty="0">
                <a:solidFill>
                  <a:srgbClr val="FF822D"/>
                </a:solidFill>
              </a:rPr>
              <a:t>a</a:t>
            </a:r>
            <a:r>
              <a:rPr lang="en-US" dirty="0"/>
              <a:t> </a:t>
            </a:r>
            <a:r>
              <a:rPr lang="en-US" dirty="0">
                <a:solidFill>
                  <a:srgbClr val="FF822D"/>
                </a:solidFill>
              </a:rPr>
              <a:t>BIG</a:t>
            </a:r>
            <a:r>
              <a:rPr lang="en-US" dirty="0"/>
              <a:t> </a:t>
            </a:r>
            <a:r>
              <a:rPr lang="en-US" dirty="0">
                <a:solidFill>
                  <a:srgbClr val="FF822D"/>
                </a:solidFill>
              </a:rPr>
              <a:t>Problem: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14400" y="2057400"/>
            <a:ext cx="7543800" cy="4267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Unrelieved pain often results in Emergency room visits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Pain is costly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Pain affects all aspects– physical, emotional, spiritual and social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Under-treating pain has huge impact on other health problems and on quality of life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Pain is subjective- can be difficult to assess and manage</a:t>
            </a:r>
          </a:p>
        </p:txBody>
      </p:sp>
      <p:pic>
        <p:nvPicPr>
          <p:cNvPr id="1028" name="Picture 4" descr="PE0261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3400"/>
            <a:ext cx="881063" cy="1429189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8510588" cy="704850"/>
          </a:xfrm>
        </p:spPr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True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Addiction?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76400"/>
            <a:ext cx="8540750" cy="2251075"/>
          </a:xfrm>
        </p:spPr>
        <p:txBody>
          <a:bodyPr>
            <a:normAutofit/>
          </a:bodyPr>
          <a:lstStyle/>
          <a:p>
            <a:r>
              <a:rPr lang="en-US" sz="2400" dirty="0"/>
              <a:t>Addiction: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Usage is out of control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Obsession with obtaining a supply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Quality of life does not improve</a:t>
            </a:r>
          </a:p>
        </p:txBody>
      </p:sp>
      <p:pic>
        <p:nvPicPr>
          <p:cNvPr id="46084" name="Picture 4" descr="j01743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914400"/>
            <a:ext cx="1401763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914400" y="4038600"/>
            <a:ext cx="78486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latin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</a:rPr>
              <a:t>Pseudo-Addiction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</a:rPr>
              <a:t>From under-treatment of pain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</a:rPr>
              <a:t>Drug-seeking/Crisis </a:t>
            </a:r>
            <a:r>
              <a:rPr lang="en-US" sz="2400" dirty="0">
                <a:latin typeface="Verdana" pitchFamily="34" charset="0"/>
              </a:rPr>
              <a:t>of mistrust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0000"/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</a:rPr>
              <a:t>Behavior and function improve when pain is relieved</a:t>
            </a:r>
            <a:endParaRPr lang="en-US" sz="2400" dirty="0">
              <a:latin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  <p:bldP spid="4608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8510588" cy="704850"/>
          </a:xfrm>
        </p:spPr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Discussion:</a:t>
            </a:r>
          </a:p>
        </p:txBody>
      </p:sp>
      <p:pic>
        <p:nvPicPr>
          <p:cNvPr id="81924" name="Picture 4" descr="PE01677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204994"/>
            <a:ext cx="4194175" cy="3365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23" name="Rectangle 3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3352800"/>
            <a:ext cx="3886200" cy="2819400"/>
          </a:xfrm>
        </p:spPr>
        <p:txBody>
          <a:bodyPr/>
          <a:lstStyle/>
          <a:p>
            <a:pPr lvl="1" algn="ctr">
              <a:lnSpc>
                <a:spcPct val="90000"/>
              </a:lnSpc>
              <a:buSzPct val="75000"/>
              <a:buFontTx/>
              <a:buNone/>
            </a:pPr>
            <a:r>
              <a:rPr lang="en-US"/>
              <a:t>  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4267200" y="1902178"/>
            <a:ext cx="4419600" cy="15696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Verdana" pitchFamily="34" charset="0"/>
              </a:rPr>
              <a:t>What might the consequences be if you do not believe your patient’s level of pain?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533400"/>
            <a:ext cx="8461375" cy="1143000"/>
          </a:xfrm>
        </p:spPr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Special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Considerations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for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Pain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Assessment: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12813" y="2057400"/>
            <a:ext cx="7850187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Depression</a:t>
            </a:r>
            <a:r>
              <a:rPr lang="en-US" sz="2400" dirty="0"/>
              <a:t> – Perception and interpretation is affected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Mental illness </a:t>
            </a:r>
            <a:r>
              <a:rPr lang="en-US" sz="2400" dirty="0"/>
              <a:t>– May have similar behaviors as pain, even without pain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Mental retardation or Developmental </a:t>
            </a:r>
            <a:r>
              <a:rPr lang="en-US" sz="2400" b="1" dirty="0" smtClean="0"/>
              <a:t>Disabilities </a:t>
            </a:r>
            <a:r>
              <a:rPr lang="en-US" sz="2400" dirty="0" smtClean="0"/>
              <a:t>- </a:t>
            </a:r>
            <a:r>
              <a:rPr lang="en-US" sz="2400" dirty="0"/>
              <a:t>Use simple language like hurting, sore, ache </a:t>
            </a:r>
            <a:r>
              <a:rPr lang="en-US" sz="2400" dirty="0" smtClean="0"/>
              <a:t>– Ask </a:t>
            </a:r>
            <a:r>
              <a:rPr lang="en-US" sz="2400" dirty="0"/>
              <a:t>them to point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Dementia</a:t>
            </a:r>
            <a:r>
              <a:rPr lang="en-US" sz="2400" dirty="0"/>
              <a:t> – May not be able to express pain.  Include family and caregivers in assessment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Nonverbal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Indications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of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Pain:</a:t>
            </a:r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600" y="1676400"/>
            <a:ext cx="5638800" cy="44227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Watch for change in behavior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Crying, moaning, calling out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Agitated or aggressive behavior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Increased frustration or irritability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Changes in sleep or eating habits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Withdrawal from friends, family, or favorite activities</a:t>
            </a:r>
          </a:p>
        </p:txBody>
      </p:sp>
      <p:pic>
        <p:nvPicPr>
          <p:cNvPr id="74756" name="Picture 4" descr="BD2015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028" y="2971801"/>
            <a:ext cx="2026371" cy="1524000"/>
          </a:xfrm>
          <a:prstGeom prst="rect">
            <a:avLst/>
          </a:prstGeom>
          <a:noFill/>
          <a:ln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85800"/>
            <a:ext cx="8510588" cy="868363"/>
          </a:xfrm>
        </p:spPr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Pain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Management:</a:t>
            </a:r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3400" y="1905000"/>
            <a:ext cx="8194675" cy="4033838"/>
          </a:xfrm>
        </p:spPr>
        <p:txBody>
          <a:bodyPr>
            <a:normAutofit/>
          </a:bodyPr>
          <a:lstStyle/>
          <a:p>
            <a:r>
              <a:rPr lang="en-US" sz="2400" dirty="0"/>
              <a:t>Encourage analgesics to be regularly scheduled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Schedule pain medication at bedtime to promote good quality of sleep</a:t>
            </a:r>
          </a:p>
          <a:p>
            <a:r>
              <a:rPr lang="en-US" sz="2400" dirty="0"/>
              <a:t>Treatment is more effective if analgesics are taken before pain is at its worst</a:t>
            </a:r>
          </a:p>
          <a:p>
            <a:r>
              <a:rPr lang="en-US" sz="2400" dirty="0"/>
              <a:t>Encourage analgesic prior to treatments or activities that aggravate their pain</a:t>
            </a: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8510588" cy="704850"/>
          </a:xfrm>
        </p:spPr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Pain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in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Children: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981200"/>
            <a:ext cx="8385175" cy="41179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Children feel pain just as intensely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Keeping parents informed, as part of the “team” is important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Anticipatory guidance helps children to cope with pain more effectively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Careful calculations for dosing adjustments is vital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Dosages are usually based on child’s weight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Children can use a faces scale for pain assessment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381000"/>
            <a:ext cx="8510588" cy="1371600"/>
          </a:xfrm>
        </p:spPr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Special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Considerations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in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Elderly: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62000" y="2209800"/>
            <a:ext cx="8077200" cy="40386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Slower metabolism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Increased risk of higher levels accumulating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Increased risk of medication interactions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Usually taking several different prescription and OTC medications and herbal supplements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Economic considerations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Medication costs, food, health care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8510588" cy="704850"/>
          </a:xfrm>
        </p:spPr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Family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Involvement: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905000"/>
            <a:ext cx="7543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Support of family and friends is important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Promotes compliance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Communicates with health professionals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Evaluates effectiveness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Supervises medication use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Provides medication reminders or assistance as needed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Promotes understanding of cultural </a:t>
            </a:r>
            <a:r>
              <a:rPr lang="en-US" sz="2400" dirty="0" smtClean="0"/>
              <a:t>issues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Consideration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for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Other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Cultures: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62000" y="1854200"/>
            <a:ext cx="7696200" cy="3124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Cultural Pain</a:t>
            </a:r>
            <a:r>
              <a:rPr lang="en-US" sz="2400" dirty="0"/>
              <a:t> is defined as: “</a:t>
            </a:r>
            <a:r>
              <a:rPr lang="en-US" sz="2400" b="1" dirty="0"/>
              <a:t>hurtful, offensive, and inappropriate acts or words</a:t>
            </a:r>
            <a:r>
              <a:rPr lang="en-US" sz="2400" dirty="0"/>
              <a:t> to an individual or group that are experienced as </a:t>
            </a:r>
            <a:r>
              <a:rPr lang="en-US" sz="2400" b="1" dirty="0"/>
              <a:t>insulting, discomforting, or stressful</a:t>
            </a:r>
            <a:r>
              <a:rPr lang="en-US" sz="2400" dirty="0"/>
              <a:t> due largely to the lack of awareness, sensitivity and understanding of </a:t>
            </a:r>
            <a:r>
              <a:rPr lang="en-US" sz="2400" b="1" dirty="0"/>
              <a:t>differences in cultural values, beliefs, and meanings</a:t>
            </a:r>
            <a:r>
              <a:rPr lang="en-US" sz="2400" dirty="0"/>
              <a:t> of the offended persons”. (</a:t>
            </a:r>
            <a:r>
              <a:rPr lang="en-US" sz="2400" dirty="0" err="1"/>
              <a:t>Leininger</a:t>
            </a:r>
            <a:r>
              <a:rPr lang="en-US" sz="2400" dirty="0"/>
              <a:t>, 1997)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762000" y="5029200"/>
            <a:ext cx="7696200" cy="11874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latin typeface="Verdana" pitchFamily="34" charset="0"/>
              </a:rPr>
              <a:t>Cultural Pain occurs when nurses or medical professionals impose their culture onto their patients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Examples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of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Cultural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Differences:</a:t>
            </a: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12813" y="1905000"/>
            <a:ext cx="7926387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Different cultural beliefs related to pain (</a:t>
            </a:r>
            <a:r>
              <a:rPr lang="en-US" sz="2400" dirty="0" err="1"/>
              <a:t>Leininger</a:t>
            </a:r>
            <a:r>
              <a:rPr lang="en-US" sz="2400" dirty="0"/>
              <a:t>, 1997)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German, Irish, Russian, Mexican-American cultures-Stoic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Jewish, Italian-Dramatic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Arab Muslim- prayer times take priority over medication or procedure times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African Americans- believe “soul food” will help them recover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85800"/>
            <a:ext cx="5565775" cy="8683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822D"/>
                </a:solidFill>
              </a:rPr>
              <a:t>Understanding</a:t>
            </a:r>
            <a:r>
              <a:rPr lang="en-US" dirty="0"/>
              <a:t> </a:t>
            </a:r>
            <a:r>
              <a:rPr lang="en-US" dirty="0">
                <a:solidFill>
                  <a:srgbClr val="FF822D"/>
                </a:solidFill>
              </a:rPr>
              <a:t>Pain:</a:t>
            </a:r>
          </a:p>
        </p:txBody>
      </p:sp>
      <p:sp>
        <p:nvSpPr>
          <p:cNvPr id="788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85800" y="1752600"/>
            <a:ext cx="8337550" cy="4572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Pain reception in peripheral nervous system and spinal cord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Pain messages (nerve impulses from sensory stimulation)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Types of pain stimuli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Mechanical - </a:t>
            </a:r>
            <a:r>
              <a:rPr lang="en-US" sz="2400" dirty="0"/>
              <a:t>edema, tumors, trauma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Chemical- irritation from secretions on nerve endings (perforated organs, pancreatitis, MI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Thermal - </a:t>
            </a:r>
            <a:r>
              <a:rPr lang="en-US" sz="2400" dirty="0"/>
              <a:t>loss of epidermis exposing sensitive nerve endings to hot or cold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Electrical - </a:t>
            </a:r>
            <a:r>
              <a:rPr lang="en-US" sz="2400" dirty="0"/>
              <a:t>tissue injury from electrical sources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Transcultural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Nursing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Concepts: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762000" y="1905000"/>
            <a:ext cx="6173788" cy="4419600"/>
          </a:xfrm>
        </p:spPr>
        <p:txBody>
          <a:bodyPr>
            <a:normAutofit/>
          </a:bodyPr>
          <a:lstStyle/>
          <a:p>
            <a:r>
              <a:rPr lang="en-US" sz="2400" dirty="0"/>
              <a:t>Uphold cultural rituals if possible</a:t>
            </a:r>
          </a:p>
          <a:p>
            <a:r>
              <a:rPr lang="en-US" sz="2400" dirty="0"/>
              <a:t>Learn about different cultural and religious beliefs 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/>
              <a:t>Patients may be culturally traditional or non-traditional</a:t>
            </a:r>
          </a:p>
          <a:p>
            <a:r>
              <a:rPr lang="en-US" sz="2400" dirty="0"/>
              <a:t>Use mutually agreed upon interventions to improve patient cooperation and compliance </a:t>
            </a:r>
          </a:p>
        </p:txBody>
      </p:sp>
      <p:pic>
        <p:nvPicPr>
          <p:cNvPr id="39941" name="Picture 5" descr="PH01837J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2800" y="2438400"/>
            <a:ext cx="1390650" cy="2286000"/>
          </a:xfrm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 advAuto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85800"/>
            <a:ext cx="8510588" cy="685800"/>
          </a:xfrm>
        </p:spPr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Review:</a:t>
            </a:r>
          </a:p>
        </p:txBody>
      </p:sp>
      <p:pic>
        <p:nvPicPr>
          <p:cNvPr id="60424" name="Picture 8" descr="PH01901J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743200"/>
            <a:ext cx="1066800" cy="1618406"/>
          </a:xfr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0420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1981200" y="1524000"/>
            <a:ext cx="6629400" cy="5029200"/>
          </a:xfrm>
        </p:spPr>
        <p:txBody>
          <a:bodyPr>
            <a:noAutofit/>
          </a:bodyPr>
          <a:lstStyle/>
          <a:p>
            <a:r>
              <a:rPr lang="en-US" sz="2400" dirty="0"/>
              <a:t>Screen for pain- </a:t>
            </a:r>
            <a:r>
              <a:rPr lang="en-US" sz="2400" b="1" dirty="0"/>
              <a:t>Ask!</a:t>
            </a:r>
          </a:p>
          <a:p>
            <a:r>
              <a:rPr lang="en-US" sz="2400" dirty="0"/>
              <a:t>Do thorough assessment, using </a:t>
            </a:r>
            <a:r>
              <a:rPr lang="en-US" sz="2400" dirty="0" smtClean="0"/>
              <a:t>your </a:t>
            </a:r>
            <a:r>
              <a:rPr lang="en-US" sz="2400" dirty="0"/>
              <a:t>assessment tool and pain scale</a:t>
            </a:r>
          </a:p>
          <a:p>
            <a:r>
              <a:rPr lang="en-US" sz="2400" dirty="0"/>
              <a:t>Use pharmacological and non-pharmacological interventions</a:t>
            </a:r>
          </a:p>
          <a:p>
            <a:r>
              <a:rPr lang="en-US" sz="2400" dirty="0"/>
              <a:t>Consult with physician and others on pain team</a:t>
            </a:r>
          </a:p>
          <a:p>
            <a:r>
              <a:rPr lang="en-US" sz="2400" dirty="0"/>
              <a:t>Re-Assess to evaluate effectiveness of interventions</a:t>
            </a:r>
          </a:p>
          <a:p>
            <a:r>
              <a:rPr lang="en-US" sz="2400" dirty="0"/>
              <a:t>Improve the quality of life of your patients by effectively managing pain!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8510588" cy="704850"/>
          </a:xfrm>
        </p:spPr>
        <p:txBody>
          <a:bodyPr/>
          <a:lstStyle/>
          <a:p>
            <a:r>
              <a:rPr lang="en-US">
                <a:solidFill>
                  <a:srgbClr val="FF822D"/>
                </a:solidFill>
              </a:rPr>
              <a:t>References: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600" y="1828800"/>
            <a:ext cx="8001000" cy="4495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Chapman, C.R. &amp; </a:t>
            </a:r>
            <a:r>
              <a:rPr lang="en-US" sz="2000" dirty="0" err="1"/>
              <a:t>Stillman</a:t>
            </a:r>
            <a:r>
              <a:rPr lang="en-US" sz="2000" dirty="0"/>
              <a:t>, M., (1996). Pathological Pain, Handbook of Perception: Pain and Touch. In L. Krueger Ed., p. 315-340), New York: Academic Press.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Leininger</a:t>
            </a:r>
            <a:r>
              <a:rPr lang="en-US" sz="2000" dirty="0"/>
              <a:t>, M. (1997). Understanding cultural pain for improved health care. </a:t>
            </a:r>
            <a:r>
              <a:rPr lang="en-US" sz="2000" i="1" dirty="0"/>
              <a:t>Journal of Transcultural Nursing</a:t>
            </a:r>
            <a:r>
              <a:rPr lang="en-US" sz="2000" dirty="0"/>
              <a:t>, 9 (1), p. 32-35.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Lewis, S.M., </a:t>
            </a:r>
            <a:r>
              <a:rPr lang="en-US" sz="2000" dirty="0" err="1"/>
              <a:t>Heitkemper</a:t>
            </a:r>
            <a:r>
              <a:rPr lang="en-US" sz="2000" dirty="0"/>
              <a:t>, M.M., &amp; Dirksen, S.R., (2004). Pain. In P. O’Brien, J. Giddens, &amp; L. Bucher (Section Eds.), Medical-Surgical Nursing: Assessment and management of clinical problems. (6</a:t>
            </a:r>
            <a:r>
              <a:rPr lang="en-US" sz="2000" baseline="30000" dirty="0"/>
              <a:t>th</a:t>
            </a:r>
            <a:r>
              <a:rPr lang="en-US" sz="2000" dirty="0"/>
              <a:t> Ed., p. 131-158). St. Louis: Mosby.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Stevenson, K. &amp; Roberts, K., (1999).UWHH On call guide for the patient in pain. (2</a:t>
            </a:r>
            <a:r>
              <a:rPr lang="en-US" sz="2000" baseline="30000" dirty="0"/>
              <a:t>nd</a:t>
            </a:r>
            <a:r>
              <a:rPr lang="en-US" sz="2000" dirty="0"/>
              <a:t> ed</a:t>
            </a:r>
            <a:r>
              <a:rPr lang="en-US" sz="2000" dirty="0" smtClean="0"/>
              <a:t>.)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/>
              <a:t>This presentation was created in 2004 and revised 5-8-15.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4575175" cy="7048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822D"/>
                </a:solidFill>
              </a:rPr>
              <a:t>Pain</a:t>
            </a:r>
            <a:r>
              <a:rPr lang="en-US" dirty="0"/>
              <a:t> </a:t>
            </a:r>
            <a:r>
              <a:rPr lang="en-US" dirty="0">
                <a:solidFill>
                  <a:srgbClr val="FF822D"/>
                </a:solidFill>
              </a:rPr>
              <a:t>Physiology: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12813" y="2514601"/>
            <a:ext cx="8110537" cy="3886199"/>
          </a:xfrm>
        </p:spPr>
        <p:txBody>
          <a:bodyPr>
            <a:normAutofit/>
          </a:bodyPr>
          <a:lstStyle/>
          <a:p>
            <a:r>
              <a:rPr lang="en-US" sz="2800" b="1" dirty="0"/>
              <a:t>1.	Transduction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Conversion of a mechanical, thermal, or chemical stimulus into a neuronal action potential</a:t>
            </a:r>
          </a:p>
        </p:txBody>
      </p:sp>
      <p:pic>
        <p:nvPicPr>
          <p:cNvPr id="40965" name="Picture 5" descr="be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90601"/>
            <a:ext cx="3141915" cy="1524000"/>
          </a:xfrm>
          <a:prstGeom prst="rect">
            <a:avLst/>
          </a:prstGeom>
          <a:noFill/>
          <a:ln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685800"/>
            <a:ext cx="7924800" cy="914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822D"/>
                </a:solidFill>
              </a:rPr>
              <a:t>Pain</a:t>
            </a:r>
            <a:r>
              <a:rPr lang="en-US" sz="4000" dirty="0"/>
              <a:t> </a:t>
            </a:r>
            <a:r>
              <a:rPr lang="en-US" sz="4000" dirty="0" smtClean="0">
                <a:solidFill>
                  <a:srgbClr val="FF822D"/>
                </a:solidFill>
              </a:rPr>
              <a:t>Physiology (continued</a:t>
            </a:r>
            <a:r>
              <a:rPr lang="en-US" sz="4000" dirty="0">
                <a:solidFill>
                  <a:srgbClr val="FF822D"/>
                </a:solidFill>
              </a:rPr>
              <a:t>):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2.	Transmission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Movement of pain impulses from the site of transduction to the brain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Transmission along the nociceptor fibers to the level of the spinal cord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Dorsal horn of spinal column processing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Transmission to the thalamus and the cortex of the brain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09600"/>
            <a:ext cx="7851775" cy="944563"/>
          </a:xfrm>
        </p:spPr>
        <p:txBody>
          <a:bodyPr/>
          <a:lstStyle/>
          <a:p>
            <a:r>
              <a:rPr lang="en-US" dirty="0">
                <a:solidFill>
                  <a:srgbClr val="FF822D"/>
                </a:solidFill>
              </a:rPr>
              <a:t>Pain</a:t>
            </a:r>
            <a:r>
              <a:rPr lang="en-US" dirty="0"/>
              <a:t> </a:t>
            </a:r>
            <a:r>
              <a:rPr lang="en-US" dirty="0">
                <a:solidFill>
                  <a:srgbClr val="FF822D"/>
                </a:solidFill>
              </a:rPr>
              <a:t>Physiology</a:t>
            </a:r>
            <a:r>
              <a:rPr lang="en-US" dirty="0"/>
              <a:t> </a:t>
            </a:r>
            <a:r>
              <a:rPr lang="en-US" dirty="0">
                <a:solidFill>
                  <a:srgbClr val="FF822D"/>
                </a:solidFill>
              </a:rPr>
              <a:t>(continued):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3400" y="1676400"/>
            <a:ext cx="8077200" cy="2332038"/>
          </a:xfrm>
        </p:spPr>
        <p:txBody>
          <a:bodyPr>
            <a:normAutofit/>
          </a:bodyPr>
          <a:lstStyle/>
          <a:p>
            <a:r>
              <a:rPr lang="en-US" sz="2400" b="1" dirty="0"/>
              <a:t>3.	Perception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Occurs when pain is recognized, defined, and responded to by the individual experiencing the pain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533400" y="4038600"/>
            <a:ext cx="8001000" cy="1951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accent3"/>
              </a:buClr>
              <a:buSzPct val="75000"/>
              <a:buFont typeface="Courier New" pitchFamily="49" charset="0"/>
              <a:buChar char="o"/>
            </a:pPr>
            <a:r>
              <a:rPr lang="en-US" sz="3200" b="1" dirty="0">
                <a:latin typeface="Verdana" pitchFamily="34" charset="0"/>
              </a:rPr>
              <a:t> </a:t>
            </a:r>
            <a:r>
              <a:rPr lang="en-US" sz="2400" b="1" dirty="0">
                <a:latin typeface="Verdana" pitchFamily="34" charset="0"/>
              </a:rPr>
              <a:t>4.	Modulation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3"/>
              </a:buClr>
              <a:buSzPct val="70000"/>
              <a:buFont typeface="Courier New" pitchFamily="49" charset="0"/>
              <a:buChar char="o"/>
            </a:pPr>
            <a:r>
              <a:rPr lang="en-US" sz="2400" dirty="0">
                <a:latin typeface="Verdana" pitchFamily="34" charset="0"/>
              </a:rPr>
              <a:t> Activation of descending pathways that </a:t>
            </a:r>
            <a:r>
              <a:rPr lang="en-US" sz="2400" dirty="0" smtClean="0">
                <a:latin typeface="Verdana" pitchFamily="34" charset="0"/>
              </a:rPr>
              <a:t>inhibit </a:t>
            </a:r>
            <a:r>
              <a:rPr lang="en-US" sz="2400" dirty="0">
                <a:latin typeface="Verdana" pitchFamily="34" charset="0"/>
              </a:rPr>
              <a:t>or facilitate the transmission of pain</a:t>
            </a:r>
          </a:p>
          <a:p>
            <a:pPr eaLnBrk="1" hangingPunct="1">
              <a:spcBef>
                <a:spcPct val="50000"/>
              </a:spcBef>
            </a:pPr>
            <a:endParaRPr lang="en-US" sz="2400" b="1" dirty="0">
              <a:latin typeface="Verdan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85800"/>
            <a:ext cx="8080375" cy="1371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822D"/>
                </a:solidFill>
              </a:rPr>
              <a:t>Gate</a:t>
            </a:r>
            <a:r>
              <a:rPr lang="en-US" dirty="0"/>
              <a:t> </a:t>
            </a:r>
            <a:r>
              <a:rPr lang="en-US" dirty="0">
                <a:solidFill>
                  <a:srgbClr val="FF822D"/>
                </a:solidFill>
              </a:rPr>
              <a:t>Control</a:t>
            </a:r>
            <a:r>
              <a:rPr lang="en-US" dirty="0"/>
              <a:t> </a:t>
            </a:r>
            <a:r>
              <a:rPr lang="en-US" dirty="0" smtClean="0">
                <a:solidFill>
                  <a:srgbClr val="FF822D"/>
                </a:solidFill>
              </a:rPr>
              <a:t>Theory</a:t>
            </a:r>
            <a:r>
              <a:rPr lang="en-US" dirty="0">
                <a:solidFill>
                  <a:srgbClr val="FF822D"/>
                </a:solidFill>
              </a:rPr>
              <a:t>: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Developed 1965, it is the most influential pain theory</a:t>
            </a:r>
          </a:p>
          <a:p>
            <a:r>
              <a:rPr lang="en-US" sz="2400" dirty="0"/>
              <a:t>Proposed gating mechanism in spinal cord</a:t>
            </a:r>
          </a:p>
          <a:p>
            <a:r>
              <a:rPr lang="en-US" sz="2400" dirty="0"/>
              <a:t>Opening and closing of the gate was determined by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Amount of activity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Type of nerve fiber (myelinated is fast)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Selective cognitive processes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49313"/>
            <a:ext cx="8510588" cy="70485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822D"/>
                </a:solidFill>
              </a:rPr>
              <a:t>Using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Gate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Control</a:t>
            </a:r>
            <a:r>
              <a:rPr lang="en-US"/>
              <a:t> </a:t>
            </a:r>
            <a:r>
              <a:rPr lang="en-US">
                <a:solidFill>
                  <a:srgbClr val="FF822D"/>
                </a:solidFill>
              </a:rPr>
              <a:t>Theory:</a:t>
            </a:r>
          </a:p>
        </p:txBody>
      </p:sp>
      <p:sp>
        <p:nvSpPr>
          <p:cNvPr id="58372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154488" y="1676400"/>
            <a:ext cx="4687887" cy="4422775"/>
          </a:xfrm>
        </p:spPr>
        <p:txBody>
          <a:bodyPr/>
          <a:lstStyle/>
          <a:p>
            <a:r>
              <a:rPr lang="en-US" sz="2800"/>
              <a:t>Interrupting pain during transduction, transmission, perception, or modulation can be effective for controlling acute or chronic pain.</a:t>
            </a:r>
          </a:p>
        </p:txBody>
      </p:sp>
      <p:pic>
        <p:nvPicPr>
          <p:cNvPr id="58375" name="Picture 7" descr="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62956"/>
            <a:ext cx="2819400" cy="2103438"/>
          </a:xfrm>
          <a:prstGeom prst="rect">
            <a:avLst/>
          </a:prstGeom>
          <a:noFill/>
          <a:ln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Custom 1">
      <a:dk1>
        <a:srgbClr val="00B050"/>
      </a:dk1>
      <a:lt1>
        <a:sysClr val="window" lastClr="FFFFFF"/>
      </a:lt1>
      <a:dk2>
        <a:srgbClr val="3E3D2D"/>
      </a:dk2>
      <a:lt2>
        <a:srgbClr val="CAF278"/>
      </a:lt2>
      <a:accent1>
        <a:srgbClr val="00B0F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F0000"/>
      </a:accent6>
      <a:hlink>
        <a:srgbClr val="E68200"/>
      </a:hlink>
      <a:folHlink>
        <a:srgbClr val="FFA94A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1021</TotalTime>
  <Words>1905</Words>
  <Application>Microsoft Office PowerPoint</Application>
  <PresentationFormat>On-screen Show (4:3)</PresentationFormat>
  <Paragraphs>261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Tahoma</vt:lpstr>
      <vt:lpstr>Arial</vt:lpstr>
      <vt:lpstr>Wingdings</vt:lpstr>
      <vt:lpstr>Verdana</vt:lpstr>
      <vt:lpstr>Times New Roman</vt:lpstr>
      <vt:lpstr>Summer</vt:lpstr>
      <vt:lpstr>Pain Management</vt:lpstr>
      <vt:lpstr>Goals:</vt:lpstr>
      <vt:lpstr>Pain is a BIG Problem:</vt:lpstr>
      <vt:lpstr>Understanding Pain:</vt:lpstr>
      <vt:lpstr>Pain Physiology:</vt:lpstr>
      <vt:lpstr>Pain Physiology (continued):</vt:lpstr>
      <vt:lpstr>Pain Physiology (continued):</vt:lpstr>
      <vt:lpstr>Gate Control Theory:</vt:lpstr>
      <vt:lpstr>Using Gate Control Theory:</vt:lpstr>
      <vt:lpstr>Acute Pain:</vt:lpstr>
      <vt:lpstr>A Definition of Chronic Pain:</vt:lpstr>
      <vt:lpstr>Chronic Pain:</vt:lpstr>
      <vt:lpstr>Pathology of Pain:</vt:lpstr>
      <vt:lpstr>Pain Assessment:</vt:lpstr>
      <vt:lpstr>“Quality” of Pain:</vt:lpstr>
      <vt:lpstr>Pain Management:</vt:lpstr>
      <vt:lpstr>Treatment of Pain:</vt:lpstr>
      <vt:lpstr>Examples of Analgesics:</vt:lpstr>
      <vt:lpstr>Examples of Adjuvants:</vt:lpstr>
      <vt:lpstr>WHO (World Health Organization) Three-Step Analgesic Ladder</vt:lpstr>
      <vt:lpstr>Pain Management: </vt:lpstr>
      <vt:lpstr>Other Considerations:</vt:lpstr>
      <vt:lpstr>Controlling Moderate to Severe Pain:</vt:lpstr>
      <vt:lpstr>What if Pain Control is Ineffective?</vt:lpstr>
      <vt:lpstr>Non-pharmacologic Pain Interventions:</vt:lpstr>
      <vt:lpstr>Discussion:</vt:lpstr>
      <vt:lpstr>Discussion:</vt:lpstr>
      <vt:lpstr>Discussion:</vt:lpstr>
      <vt:lpstr>Tolerance vs. Addiction:</vt:lpstr>
      <vt:lpstr>True Addiction?</vt:lpstr>
      <vt:lpstr>Discussion:</vt:lpstr>
      <vt:lpstr>Special Considerations for Pain Assessment:</vt:lpstr>
      <vt:lpstr>Nonverbal Indications of Pain:</vt:lpstr>
      <vt:lpstr>Pain Management:</vt:lpstr>
      <vt:lpstr>Pain in Children:</vt:lpstr>
      <vt:lpstr>Special Considerations in Elderly:</vt:lpstr>
      <vt:lpstr>Family Involvement:</vt:lpstr>
      <vt:lpstr>Consideration for Other Cultures:</vt:lpstr>
      <vt:lpstr>Examples of Cultural Differences:</vt:lpstr>
      <vt:lpstr>Transcultural Nursing Concepts:</vt:lpstr>
      <vt:lpstr>Review:</vt:lpstr>
      <vt:lpstr>References: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 Management</dc:title>
  <dc:creator>Mary Knutson</dc:creator>
  <cp:lastModifiedBy>Mary</cp:lastModifiedBy>
  <cp:revision>41</cp:revision>
  <cp:lastPrinted>1601-01-01T00:00:00Z</cp:lastPrinted>
  <dcterms:created xsi:type="dcterms:W3CDTF">2004-07-05T00:19:30Z</dcterms:created>
  <dcterms:modified xsi:type="dcterms:W3CDTF">2015-05-09T02:42:13Z</dcterms:modified>
</cp:coreProperties>
</file>