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6" r:id="rId9"/>
    <p:sldId id="275" r:id="rId10"/>
    <p:sldId id="277" r:id="rId11"/>
    <p:sldId id="265" r:id="rId12"/>
    <p:sldId id="278" r:id="rId13"/>
    <p:sldId id="266" r:id="rId14"/>
    <p:sldId id="267" r:id="rId15"/>
    <p:sldId id="268" r:id="rId16"/>
    <p:sldId id="269" r:id="rId17"/>
    <p:sldId id="279" r:id="rId18"/>
    <p:sldId id="270" r:id="rId19"/>
    <p:sldId id="272" r:id="rId20"/>
    <p:sldId id="273" r:id="rId21"/>
    <p:sldId id="274" r:id="rId22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20BB4FE7-AE2C-4703-8B3A-35AD9B4C93FD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025F3420-612C-4519-99CF-D5AC1C9B1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15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8CEC0F31-7E66-42ED-980F-CE1ACF0F009C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B03644A6-9BC3-4BFB-84AA-88450A5A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2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8A550-8F6A-4EEA-89F8-1BE117B0F081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D27C-E86B-4B06-A001-96F436C6CA33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1D81-7D52-4B53-86B7-CCB20E9F9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7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D27C-E86B-4B06-A001-96F436C6CA33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1D81-7D52-4B53-86B7-CCB20E9F9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D27C-E86B-4B06-A001-96F436C6CA33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1D81-7D52-4B53-86B7-CCB20E9F9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5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D27C-E86B-4B06-A001-96F436C6CA33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1D81-7D52-4B53-86B7-CCB20E9F9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5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D27C-E86B-4B06-A001-96F436C6CA33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1D81-7D52-4B53-86B7-CCB20E9F9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1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D27C-E86B-4B06-A001-96F436C6CA33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1D81-7D52-4B53-86B7-CCB20E9F9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3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D27C-E86B-4B06-A001-96F436C6CA33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1D81-7D52-4B53-86B7-CCB20E9F9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7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D27C-E86B-4B06-A001-96F436C6CA33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1D81-7D52-4B53-86B7-CCB20E9F9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4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D27C-E86B-4B06-A001-96F436C6CA33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1D81-7D52-4B53-86B7-CCB20E9F9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4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D27C-E86B-4B06-A001-96F436C6CA33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1D81-7D52-4B53-86B7-CCB20E9F9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4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D27C-E86B-4B06-A001-96F436C6CA33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1D81-7D52-4B53-86B7-CCB20E9F9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4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2D27C-E86B-4B06-A001-96F436C6CA33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31D81-7D52-4B53-86B7-CCB20E9F9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mesjmessina.com/seaslifestyletools/seasbehavioralchain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A1BDlRJYlQ" TargetMode="External"/><Relationship Id="rId2" Type="http://schemas.openxmlformats.org/officeDocument/2006/relationships/hyperlink" Target="http://kidshealth.org/teen/your_mind/problems/make_change.html?tracking=T_RelatedArticl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youtube.com/watch?v=2jK52Ac4YSQ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dictionary/chan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Pathway to Change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Lesson 1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55" y="4953000"/>
            <a:ext cx="1828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69332"/>
            <a:ext cx="0" cy="138326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0" y="369332"/>
            <a:ext cx="0" cy="138326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34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1"/>
            <a:ext cx="7125113" cy="762000"/>
          </a:xfrm>
        </p:spPr>
        <p:txBody>
          <a:bodyPr/>
          <a:lstStyle/>
          <a:p>
            <a:r>
              <a:rPr lang="en-US" dirty="0" smtClean="0"/>
              <a:t>Prepare For Fear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799"/>
            <a:ext cx="6629400" cy="4800601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Use fear as a tool, to push you toward preparation and </a:t>
            </a:r>
            <a:r>
              <a:rPr lang="en-US" sz="2600" dirty="0" smtClean="0">
                <a:solidFill>
                  <a:schemeClr val="bg1"/>
                </a:solidFill>
              </a:rPr>
              <a:t>practice.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Build a personal safety net or support </a:t>
            </a:r>
            <a:r>
              <a:rPr lang="en-US" sz="2600" dirty="0" smtClean="0">
                <a:solidFill>
                  <a:schemeClr val="bg1"/>
                </a:solidFill>
              </a:rPr>
              <a:t>system.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Find a way to “test the waters</a:t>
            </a:r>
            <a:r>
              <a:rPr lang="en-US" sz="2600" dirty="0" smtClean="0">
                <a:solidFill>
                  <a:schemeClr val="bg1"/>
                </a:solidFill>
              </a:rPr>
              <a:t>” and take </a:t>
            </a:r>
            <a:r>
              <a:rPr lang="en-US" sz="2600" dirty="0" smtClean="0">
                <a:solidFill>
                  <a:schemeClr val="bg1"/>
                </a:solidFill>
              </a:rPr>
              <a:t>smaller </a:t>
            </a:r>
            <a:r>
              <a:rPr lang="en-US" sz="2600" dirty="0" smtClean="0">
                <a:solidFill>
                  <a:schemeClr val="bg1"/>
                </a:solidFill>
              </a:rPr>
              <a:t>steps.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Preparation can increase feelings of self-confidence and </a:t>
            </a:r>
            <a:r>
              <a:rPr lang="en-US" sz="2600" dirty="0" smtClean="0">
                <a:solidFill>
                  <a:schemeClr val="bg1"/>
                </a:solidFill>
              </a:rPr>
              <a:t>empowerment.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i="1" dirty="0" smtClean="0">
                <a:solidFill>
                  <a:schemeClr val="bg1"/>
                </a:solidFill>
              </a:rPr>
              <a:t>What causes fear during your efforts to change?  </a:t>
            </a:r>
          </a:p>
          <a:p>
            <a:r>
              <a:rPr lang="en-US" sz="2600" i="1" dirty="0" smtClean="0">
                <a:solidFill>
                  <a:schemeClr val="bg1"/>
                </a:solidFill>
              </a:rPr>
              <a:t>How can you prepare for the fear of change?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098" name="Picture 2" descr="C:\Users\Mary\Pictures\Denise photos\boot cl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57600"/>
            <a:ext cx="1320165" cy="9906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125113" cy="924475"/>
          </a:xfrm>
        </p:spPr>
        <p:txBody>
          <a:bodyPr/>
          <a:lstStyle/>
          <a:p>
            <a:r>
              <a:rPr lang="en-US" dirty="0" smtClean="0"/>
              <a:t>Focus on </a:t>
            </a:r>
            <a:r>
              <a:rPr lang="en-US" dirty="0" smtClean="0"/>
              <a:t>What You </a:t>
            </a:r>
            <a:r>
              <a:rPr lang="en-US" b="1" dirty="0" smtClean="0"/>
              <a:t>Can</a:t>
            </a:r>
            <a:r>
              <a:rPr lang="en-US" dirty="0" smtClean="0"/>
              <a:t>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77200" cy="44958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Look at </a:t>
            </a:r>
            <a:r>
              <a:rPr lang="en-US" sz="2600" dirty="0" smtClean="0">
                <a:solidFill>
                  <a:schemeClr val="bg1"/>
                </a:solidFill>
              </a:rPr>
              <a:t>what barriers there are to changing your lifestyle - Do </a:t>
            </a:r>
            <a:r>
              <a:rPr lang="en-US" sz="2600" dirty="0" smtClean="0">
                <a:solidFill>
                  <a:schemeClr val="bg1"/>
                </a:solidFill>
              </a:rPr>
              <a:t>some problem </a:t>
            </a:r>
            <a:r>
              <a:rPr lang="en-US" sz="2600" dirty="0" smtClean="0">
                <a:solidFill>
                  <a:schemeClr val="bg1"/>
                </a:solidFill>
              </a:rPr>
              <a:t>solving to deal with them.</a:t>
            </a:r>
            <a:endParaRPr lang="en-US" sz="2600" dirty="0" smtClean="0">
              <a:solidFill>
                <a:schemeClr val="bg1"/>
              </a:solidFill>
            </a:endParaRP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Old behaviors 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Doubt or negative thinking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Busy schedules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Stress</a:t>
            </a:r>
          </a:p>
          <a:p>
            <a:pPr lvl="0"/>
            <a:r>
              <a:rPr lang="en-US" sz="2600" i="1" dirty="0" smtClean="0">
                <a:solidFill>
                  <a:schemeClr val="bg1"/>
                </a:solidFill>
              </a:rPr>
              <a:t>How can I best move forward?</a:t>
            </a:r>
          </a:p>
          <a:p>
            <a:pPr lvl="0"/>
            <a:r>
              <a:rPr lang="en-US" sz="2600" i="1" dirty="0" smtClean="0">
                <a:solidFill>
                  <a:schemeClr val="bg1"/>
                </a:solidFill>
              </a:rPr>
              <a:t>What is my destination?</a:t>
            </a:r>
          </a:p>
          <a:p>
            <a:pPr lvl="0"/>
            <a:r>
              <a:rPr lang="en-US" sz="2600" dirty="0" smtClean="0">
                <a:solidFill>
                  <a:schemeClr val="bg1"/>
                </a:solidFill>
              </a:rPr>
              <a:t>Be creative as you plan for change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Crowley, K. (2000) Creating change p. 99-108 in The power of Procovery in healing mental illness: Just start anywhere. Kennedy Carlisle: Los Angeles.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098" name="Picture 2" descr="C:\Users\Mary\Pictures\Pictures\shoe garden cl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71800"/>
            <a:ext cx="1647414" cy="19907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3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en-US" dirty="0" smtClean="0"/>
              <a:t>Change Bad Habits to Good 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905000"/>
            <a:ext cx="6858000" cy="44196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Changing your habits gets easier over time, but when fears come back, ask yourself, “What is different now?” 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Remind yourself that you have a treatment plan to </a:t>
            </a:r>
            <a:r>
              <a:rPr lang="en-US" sz="2600" dirty="0" smtClean="0">
                <a:solidFill>
                  <a:schemeClr val="bg1"/>
                </a:solidFill>
              </a:rPr>
              <a:t>follow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Ask </a:t>
            </a:r>
            <a:r>
              <a:rPr lang="en-US" sz="2600" dirty="0" smtClean="0">
                <a:solidFill>
                  <a:schemeClr val="bg1"/>
                </a:solidFill>
              </a:rPr>
              <a:t>for support from your health care team as well as your family or friends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“Just stop doing it” can be the hardest way</a:t>
            </a:r>
          </a:p>
          <a:p>
            <a:r>
              <a:rPr lang="en-US" sz="2600" b="1" dirty="0" smtClean="0">
                <a:solidFill>
                  <a:schemeClr val="bg1"/>
                </a:solidFill>
              </a:rPr>
              <a:t>Instead, start by replacing unhealthy habits with positive ones 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122" name="Picture 2" descr="C:\Users\Mary\Pictures\woman siluet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3" y="3200400"/>
            <a:ext cx="899642" cy="15073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87" y="523325"/>
            <a:ext cx="8115713" cy="848275"/>
          </a:xfrm>
        </p:spPr>
        <p:txBody>
          <a:bodyPr>
            <a:normAutofit/>
          </a:bodyPr>
          <a:lstStyle/>
          <a:p>
            <a:r>
              <a:rPr lang="en-US" dirty="0" smtClean="0"/>
              <a:t>Unlearn “All or Nothing”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153400" cy="45720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Be realistic and practical - Don’t try to be </a:t>
            </a:r>
            <a:r>
              <a:rPr lang="en-US" sz="2600" dirty="0" smtClean="0">
                <a:solidFill>
                  <a:schemeClr val="bg1"/>
                </a:solidFill>
              </a:rPr>
              <a:t>perfect.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Make goals achievable and </a:t>
            </a:r>
            <a:r>
              <a:rPr lang="en-US" sz="2600" dirty="0" smtClean="0">
                <a:solidFill>
                  <a:schemeClr val="bg1"/>
                </a:solidFill>
              </a:rPr>
              <a:t>specific.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Work on consistency and </a:t>
            </a:r>
            <a:r>
              <a:rPr lang="en-US" sz="2600" dirty="0" smtClean="0">
                <a:solidFill>
                  <a:schemeClr val="bg1"/>
                </a:solidFill>
              </a:rPr>
              <a:t>moderation.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Focus on your </a:t>
            </a:r>
            <a:r>
              <a:rPr lang="en-US" sz="2600" dirty="0" smtClean="0">
                <a:solidFill>
                  <a:schemeClr val="bg1"/>
                </a:solidFill>
              </a:rPr>
              <a:t>progress.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Write in a journal or diary </a:t>
            </a:r>
            <a:r>
              <a:rPr lang="en-US" sz="2600" dirty="0" smtClean="0">
                <a:solidFill>
                  <a:schemeClr val="bg1"/>
                </a:solidFill>
              </a:rPr>
              <a:t>about your habits or behavior - good or </a:t>
            </a:r>
            <a:r>
              <a:rPr lang="en-US" sz="2600" dirty="0" smtClean="0">
                <a:solidFill>
                  <a:schemeClr val="bg1"/>
                </a:solidFill>
              </a:rPr>
              <a:t>bad.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i="1" dirty="0" smtClean="0">
                <a:solidFill>
                  <a:schemeClr val="bg1"/>
                </a:solidFill>
              </a:rPr>
              <a:t>It is unlikely you will meet your long-term goals right away, but you can take “baby steps</a:t>
            </a:r>
            <a:r>
              <a:rPr lang="en-US" sz="2600" i="1" dirty="0" smtClean="0">
                <a:solidFill>
                  <a:schemeClr val="bg1"/>
                </a:solidFill>
              </a:rPr>
              <a:t>”.</a:t>
            </a:r>
            <a:endParaRPr lang="en-US" sz="2600" i="1" dirty="0" smtClean="0">
              <a:solidFill>
                <a:schemeClr val="bg1"/>
              </a:solidFill>
            </a:endParaRPr>
          </a:p>
          <a:p>
            <a:r>
              <a:rPr lang="en-US" sz="2600" i="1" dirty="0" smtClean="0">
                <a:solidFill>
                  <a:schemeClr val="bg1"/>
                </a:solidFill>
              </a:rPr>
              <a:t>If you are going in the right direction, and you keep going, you will eventually get </a:t>
            </a:r>
            <a:r>
              <a:rPr lang="en-US" sz="2600" i="1" dirty="0" smtClean="0">
                <a:solidFill>
                  <a:schemeClr val="bg1"/>
                </a:solidFill>
              </a:rPr>
              <a:t>there.</a:t>
            </a:r>
            <a:endParaRPr lang="en-US" sz="2600" i="1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838200"/>
          </a:xfrm>
        </p:spPr>
        <p:txBody>
          <a:bodyPr/>
          <a:lstStyle/>
          <a:p>
            <a:r>
              <a:rPr lang="en-US" dirty="0" smtClean="0"/>
              <a:t>Break Behavior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Change the steps leading to a behavior you want to </a:t>
            </a:r>
            <a:r>
              <a:rPr lang="en-US" sz="2600" dirty="0" smtClean="0">
                <a:solidFill>
                  <a:schemeClr val="bg1"/>
                </a:solidFill>
              </a:rPr>
              <a:t>change.</a:t>
            </a:r>
            <a:endParaRPr lang="en-US" sz="2600" dirty="0" smtClean="0">
              <a:solidFill>
                <a:schemeClr val="bg1"/>
              </a:solidFill>
            </a:endParaRP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Linked behaviors can cause something else to </a:t>
            </a:r>
            <a:r>
              <a:rPr lang="en-US" sz="2600" dirty="0" smtClean="0">
                <a:solidFill>
                  <a:schemeClr val="bg1"/>
                </a:solidFill>
              </a:rPr>
              <a:t>happen.</a:t>
            </a:r>
            <a:endParaRPr lang="en-US" sz="2600" dirty="0" smtClean="0">
              <a:solidFill>
                <a:schemeClr val="bg1"/>
              </a:solidFill>
            </a:endParaRP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Your emotions and behaviors  tend to follow patterns in a series of </a:t>
            </a:r>
            <a:r>
              <a:rPr lang="en-US" sz="2600" dirty="0" smtClean="0">
                <a:solidFill>
                  <a:schemeClr val="bg1"/>
                </a:solidFill>
              </a:rPr>
              <a:t>events.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Develop insight into your habits to help prevent </a:t>
            </a:r>
            <a:r>
              <a:rPr lang="en-US" sz="2600" dirty="0" smtClean="0">
                <a:solidFill>
                  <a:schemeClr val="bg1"/>
                </a:solidFill>
              </a:rPr>
              <a:t>relapses.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If the chain of behavior patterns is broken at any point, it probably will not progress to the final </a:t>
            </a:r>
            <a:r>
              <a:rPr lang="en-US" sz="2600" dirty="0" smtClean="0">
                <a:solidFill>
                  <a:schemeClr val="bg1"/>
                </a:solidFill>
              </a:rPr>
              <a:t>behavior.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The earlier the break in the link, the easier it is to undo a behavior </a:t>
            </a:r>
            <a:r>
              <a:rPr lang="en-US" sz="2600" dirty="0" smtClean="0">
                <a:solidFill>
                  <a:schemeClr val="bg1"/>
                </a:solidFill>
              </a:rPr>
              <a:t>chain.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Messina, J.J. &amp; Messina, C.M. (2007). Use of behavioral chains in recovery. Retrieved from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www.jamesjmessina.com/seaslifestyletools/seasbehavioralchains.html</a:t>
            </a:r>
            <a:r>
              <a:rPr lang="en-US" sz="1600" dirty="0" smtClean="0"/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1"/>
            <a:ext cx="7924800" cy="762000"/>
          </a:xfrm>
        </p:spPr>
        <p:txBody>
          <a:bodyPr/>
          <a:lstStyle/>
          <a:p>
            <a:r>
              <a:rPr lang="en-US" dirty="0" smtClean="0"/>
              <a:t>Emotions and Behavior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7391400" cy="48768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Your emotions can cause unmet goals and relapse:</a:t>
            </a:r>
          </a:p>
          <a:p>
            <a:r>
              <a:rPr lang="en-US" sz="2600" b="1" dirty="0" smtClean="0">
                <a:solidFill>
                  <a:schemeClr val="bg1"/>
                </a:solidFill>
              </a:rPr>
              <a:t>“I need to exercise. I’ll walk 15 minutes 3 days/week.”</a:t>
            </a:r>
          </a:p>
          <a:p>
            <a:pPr lvl="1"/>
            <a:r>
              <a:rPr lang="en-US" sz="2600" i="1" dirty="0" smtClean="0">
                <a:solidFill>
                  <a:schemeClr val="bg1"/>
                </a:solidFill>
              </a:rPr>
              <a:t>Housework to do - Too busy today - Will do it </a:t>
            </a:r>
            <a:r>
              <a:rPr lang="en-US" sz="2600" i="1" dirty="0" smtClean="0">
                <a:solidFill>
                  <a:schemeClr val="bg1"/>
                </a:solidFill>
              </a:rPr>
              <a:t>tomorrow.</a:t>
            </a:r>
            <a:endParaRPr lang="en-US" sz="2600" i="1" dirty="0" smtClean="0">
              <a:solidFill>
                <a:schemeClr val="bg1"/>
              </a:solidFill>
            </a:endParaRPr>
          </a:p>
          <a:p>
            <a:pPr lvl="1"/>
            <a:r>
              <a:rPr lang="en-US" sz="2600" i="1" dirty="0" smtClean="0">
                <a:solidFill>
                  <a:schemeClr val="bg1"/>
                </a:solidFill>
              </a:rPr>
              <a:t>Had argument - Bad mood – Stressed out – not </a:t>
            </a:r>
            <a:r>
              <a:rPr lang="en-US" sz="2600" i="1" dirty="0" smtClean="0">
                <a:solidFill>
                  <a:schemeClr val="bg1"/>
                </a:solidFill>
              </a:rPr>
              <a:t>today.</a:t>
            </a:r>
            <a:endParaRPr lang="en-US" sz="2600" i="1" dirty="0" smtClean="0">
              <a:solidFill>
                <a:schemeClr val="bg1"/>
              </a:solidFill>
            </a:endParaRPr>
          </a:p>
          <a:p>
            <a:pPr lvl="1"/>
            <a:r>
              <a:rPr lang="en-US" sz="2600" i="1" dirty="0" smtClean="0">
                <a:solidFill>
                  <a:schemeClr val="bg1"/>
                </a:solidFill>
              </a:rPr>
              <a:t>Too tired – It’s been rainy – I want to stay </a:t>
            </a:r>
            <a:r>
              <a:rPr lang="en-US" sz="2600" i="1" dirty="0" smtClean="0">
                <a:solidFill>
                  <a:schemeClr val="bg1"/>
                </a:solidFill>
              </a:rPr>
              <a:t>inside.</a:t>
            </a:r>
            <a:endParaRPr lang="en-US" sz="2600" i="1" dirty="0" smtClean="0">
              <a:solidFill>
                <a:schemeClr val="bg1"/>
              </a:solidFill>
            </a:endParaRPr>
          </a:p>
          <a:p>
            <a:pPr lvl="1"/>
            <a:r>
              <a:rPr lang="en-US" sz="2600" i="1" dirty="0" smtClean="0">
                <a:solidFill>
                  <a:schemeClr val="bg1"/>
                </a:solidFill>
              </a:rPr>
              <a:t>I’ll start next week – I’d rather watch TV this </a:t>
            </a:r>
            <a:r>
              <a:rPr lang="en-US" sz="2600" i="1" dirty="0" smtClean="0">
                <a:solidFill>
                  <a:schemeClr val="bg1"/>
                </a:solidFill>
              </a:rPr>
              <a:t>weekend.</a:t>
            </a:r>
            <a:endParaRPr lang="en-US" sz="2600" i="1" dirty="0" smtClean="0">
              <a:solidFill>
                <a:schemeClr val="bg1"/>
              </a:solidFill>
            </a:endParaRPr>
          </a:p>
          <a:p>
            <a:pPr lvl="1"/>
            <a:r>
              <a:rPr lang="en-US" sz="2600" i="1" dirty="0" smtClean="0">
                <a:solidFill>
                  <a:schemeClr val="bg1"/>
                </a:solidFill>
              </a:rPr>
              <a:t>Can’t meet goal - Why bother? – I give </a:t>
            </a:r>
            <a:r>
              <a:rPr lang="en-US" sz="2600" i="1" dirty="0" smtClean="0">
                <a:solidFill>
                  <a:schemeClr val="bg1"/>
                </a:solidFill>
              </a:rPr>
              <a:t>up.</a:t>
            </a:r>
            <a:endParaRPr lang="en-US" sz="2600" i="1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fld id="{1AE824AC-0425-44DF-9D77-956F01C277C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2" descr="C:\Users\Mary\Pictures\Pictures\mountain walking cl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22" y="4038600"/>
            <a:ext cx="799272" cy="1219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2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en-US" dirty="0" smtClean="0"/>
              <a:t>Modify the Plan to Fit Your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800600"/>
          </a:xfrm>
        </p:spPr>
        <p:txBody>
          <a:bodyPr>
            <a:no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</a:rPr>
              <a:t>Getting more activity can be a struggle!  But you can “break” behavior chains by modifying the plan:</a:t>
            </a:r>
          </a:p>
          <a:p>
            <a:pPr lvl="1"/>
            <a:r>
              <a:rPr lang="en-US" sz="2600" i="1" dirty="0" smtClean="0">
                <a:solidFill>
                  <a:schemeClr val="bg1"/>
                </a:solidFill>
              </a:rPr>
              <a:t>Schedule physical activity into the day like an </a:t>
            </a:r>
            <a:r>
              <a:rPr lang="en-US" sz="2600" i="1" dirty="0" smtClean="0">
                <a:solidFill>
                  <a:schemeClr val="bg1"/>
                </a:solidFill>
              </a:rPr>
              <a:t>appointment.</a:t>
            </a:r>
            <a:endParaRPr lang="en-US" sz="2600" i="1" dirty="0" smtClean="0">
              <a:solidFill>
                <a:schemeClr val="bg1"/>
              </a:solidFill>
            </a:endParaRPr>
          </a:p>
          <a:p>
            <a:pPr lvl="1"/>
            <a:r>
              <a:rPr lang="en-US" sz="2600" i="1" dirty="0" smtClean="0">
                <a:solidFill>
                  <a:schemeClr val="bg1"/>
                </a:solidFill>
              </a:rPr>
              <a:t>Walk with a friend for more fun, </a:t>
            </a:r>
            <a:r>
              <a:rPr lang="en-US" sz="2600" i="1" dirty="0" smtClean="0">
                <a:solidFill>
                  <a:schemeClr val="bg1"/>
                </a:solidFill>
              </a:rPr>
              <a:t>or </a:t>
            </a:r>
            <a:r>
              <a:rPr lang="en-US" sz="2600" i="1" dirty="0" smtClean="0">
                <a:solidFill>
                  <a:schemeClr val="bg1"/>
                </a:solidFill>
              </a:rPr>
              <a:t>to help relieve </a:t>
            </a:r>
            <a:r>
              <a:rPr lang="en-US" sz="2600" i="1" dirty="0" smtClean="0">
                <a:solidFill>
                  <a:schemeClr val="bg1"/>
                </a:solidFill>
              </a:rPr>
              <a:t>stress.</a:t>
            </a:r>
            <a:endParaRPr lang="en-US" sz="2600" i="1" dirty="0" smtClean="0">
              <a:solidFill>
                <a:schemeClr val="bg1"/>
              </a:solidFill>
            </a:endParaRPr>
          </a:p>
          <a:p>
            <a:pPr lvl="1"/>
            <a:r>
              <a:rPr lang="en-US" sz="2600" i="1" dirty="0" smtClean="0">
                <a:solidFill>
                  <a:schemeClr val="bg1"/>
                </a:solidFill>
              </a:rPr>
              <a:t>Walk in place, do stretching exercises while watching TV, or continue to move while you are on the </a:t>
            </a:r>
            <a:r>
              <a:rPr lang="en-US" sz="2600" i="1" dirty="0" smtClean="0">
                <a:solidFill>
                  <a:schemeClr val="bg1"/>
                </a:solidFill>
              </a:rPr>
              <a:t>phone.</a:t>
            </a:r>
            <a:endParaRPr lang="en-US" sz="2600" i="1" dirty="0" smtClean="0">
              <a:solidFill>
                <a:schemeClr val="bg1"/>
              </a:solidFill>
            </a:endParaRPr>
          </a:p>
          <a:p>
            <a:pPr lvl="1"/>
            <a:r>
              <a:rPr lang="en-US" sz="2600" i="1" dirty="0" smtClean="0">
                <a:solidFill>
                  <a:schemeClr val="bg1"/>
                </a:solidFill>
              </a:rPr>
              <a:t>Park further away from where you are going, and take the stairs more </a:t>
            </a:r>
            <a:r>
              <a:rPr lang="en-US" sz="2600" i="1" dirty="0" smtClean="0">
                <a:solidFill>
                  <a:schemeClr val="bg1"/>
                </a:solidFill>
              </a:rPr>
              <a:t>often.</a:t>
            </a:r>
            <a:endParaRPr lang="en-US" sz="2600" i="1" dirty="0" smtClean="0">
              <a:solidFill>
                <a:schemeClr val="bg1"/>
              </a:solidFill>
            </a:endParaRPr>
          </a:p>
          <a:p>
            <a:pPr lvl="1"/>
            <a:r>
              <a:rPr lang="en-US" sz="2600" i="1" dirty="0" smtClean="0">
                <a:solidFill>
                  <a:schemeClr val="bg1"/>
                </a:solidFill>
              </a:rPr>
              <a:t>Or, change the goal to 5 minute walks (either inside or outside) - Increase the time after you are in the </a:t>
            </a:r>
            <a:r>
              <a:rPr lang="en-US" sz="2600" i="1" dirty="0" smtClean="0">
                <a:solidFill>
                  <a:schemeClr val="bg1"/>
                </a:solidFill>
              </a:rPr>
              <a:t>habit.</a:t>
            </a:r>
            <a:endParaRPr lang="en-US" sz="2600" i="1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fld id="{1AE824AC-0425-44DF-9D77-956F01C277C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2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Positive!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077200" cy="4572000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If you get to the end of the week and didn’t meet your goal, you can still be positive: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Change can build slowly, “brick by brick</a:t>
            </a:r>
            <a:r>
              <a:rPr lang="en-US" sz="2600" dirty="0" smtClean="0">
                <a:solidFill>
                  <a:schemeClr val="bg1"/>
                </a:solidFill>
              </a:rPr>
              <a:t>”.</a:t>
            </a:r>
            <a:endParaRPr lang="en-US" sz="2600" dirty="0">
              <a:solidFill>
                <a:schemeClr val="bg1"/>
              </a:solidFill>
            </a:endParaRP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Exercising even one day is better than not at </a:t>
            </a:r>
            <a:r>
              <a:rPr lang="en-US" sz="2600" dirty="0" smtClean="0">
                <a:solidFill>
                  <a:schemeClr val="bg1"/>
                </a:solidFill>
              </a:rPr>
              <a:t>all.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You </a:t>
            </a:r>
            <a:r>
              <a:rPr lang="en-US" sz="2600" dirty="0" smtClean="0">
                <a:solidFill>
                  <a:schemeClr val="bg1"/>
                </a:solidFill>
              </a:rPr>
              <a:t>have </a:t>
            </a:r>
            <a:r>
              <a:rPr lang="en-US" sz="2600" dirty="0">
                <a:solidFill>
                  <a:schemeClr val="bg1"/>
                </a:solidFill>
              </a:rPr>
              <a:t>more information about yourself and your barriers - You can make a more realistic </a:t>
            </a:r>
            <a:r>
              <a:rPr lang="en-US" sz="2600" dirty="0" smtClean="0">
                <a:solidFill>
                  <a:schemeClr val="bg1"/>
                </a:solidFill>
              </a:rPr>
              <a:t>goal.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Making even a little change in the right direction is all you have to </a:t>
            </a:r>
            <a:r>
              <a:rPr lang="en-US" sz="2600" dirty="0" smtClean="0">
                <a:solidFill>
                  <a:schemeClr val="bg1"/>
                </a:solidFill>
              </a:rPr>
              <a:t>do. 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Increase your self-awareness - Consider if logging your activities or symptoms would </a:t>
            </a:r>
            <a:r>
              <a:rPr lang="en-US" sz="2600" dirty="0" smtClean="0">
                <a:solidFill>
                  <a:schemeClr val="bg1"/>
                </a:solidFill>
              </a:rPr>
              <a:t>help. 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627" y="558885"/>
            <a:ext cx="7125113" cy="924475"/>
          </a:xfrm>
        </p:spPr>
        <p:txBody>
          <a:bodyPr/>
          <a:lstStyle/>
          <a:p>
            <a:r>
              <a:rPr lang="en-US" dirty="0" smtClean="0"/>
              <a:t>Be Mindful and Empowered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77200" cy="46482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Use all senses </a:t>
            </a:r>
            <a:r>
              <a:rPr lang="en-US" sz="2600" dirty="0" smtClean="0">
                <a:solidFill>
                  <a:schemeClr val="bg1"/>
                </a:solidFill>
              </a:rPr>
              <a:t>when possible- seeing, hearing, smelling, feeling, </a:t>
            </a:r>
            <a:r>
              <a:rPr lang="en-US" sz="2600" dirty="0" smtClean="0">
                <a:solidFill>
                  <a:schemeClr val="bg1"/>
                </a:solidFill>
              </a:rPr>
              <a:t>tasting. 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b="1" dirty="0" smtClean="0">
                <a:solidFill>
                  <a:schemeClr val="bg1"/>
                </a:solidFill>
              </a:rPr>
              <a:t>Be present </a:t>
            </a:r>
            <a:r>
              <a:rPr lang="en-US" sz="2600" dirty="0" smtClean="0">
                <a:solidFill>
                  <a:schemeClr val="bg1"/>
                </a:solidFill>
              </a:rPr>
              <a:t>(don’t look backward or forward) and be aware of your surroundings - Do one activity at a </a:t>
            </a:r>
            <a:r>
              <a:rPr lang="en-US" sz="2600" dirty="0" smtClean="0">
                <a:solidFill>
                  <a:schemeClr val="bg1"/>
                </a:solidFill>
              </a:rPr>
              <a:t>time. 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b="1" dirty="0" smtClean="0">
                <a:solidFill>
                  <a:schemeClr val="bg1"/>
                </a:solidFill>
              </a:rPr>
              <a:t>Be optimistic </a:t>
            </a:r>
            <a:r>
              <a:rPr lang="en-US" sz="2600" dirty="0" smtClean="0">
                <a:solidFill>
                  <a:schemeClr val="bg1"/>
                </a:solidFill>
              </a:rPr>
              <a:t>- Think positively - “I can” rather than “I can’t” to increase your self-esteem and body </a:t>
            </a:r>
            <a:r>
              <a:rPr lang="en-US" sz="2600" dirty="0" smtClean="0">
                <a:solidFill>
                  <a:schemeClr val="bg1"/>
                </a:solidFill>
              </a:rPr>
              <a:t>image.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b="1" dirty="0" smtClean="0">
                <a:solidFill>
                  <a:schemeClr val="bg1"/>
                </a:solidFill>
              </a:rPr>
              <a:t>Take control </a:t>
            </a:r>
            <a:r>
              <a:rPr lang="en-US" sz="2600" dirty="0" smtClean="0">
                <a:solidFill>
                  <a:schemeClr val="bg1"/>
                </a:solidFill>
              </a:rPr>
              <a:t>- Don’t be caught up in always wanting to please others, but strive to be healthy for </a:t>
            </a:r>
            <a:r>
              <a:rPr lang="en-US" sz="2600" dirty="0" smtClean="0">
                <a:solidFill>
                  <a:schemeClr val="bg1"/>
                </a:solidFill>
              </a:rPr>
              <a:t>yourself.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b="1" dirty="0" smtClean="0">
                <a:solidFill>
                  <a:schemeClr val="bg1"/>
                </a:solidFill>
              </a:rPr>
              <a:t>Find help, support, and </a:t>
            </a:r>
            <a:r>
              <a:rPr lang="en-US" sz="2600" b="1" dirty="0" smtClean="0">
                <a:solidFill>
                  <a:schemeClr val="bg1"/>
                </a:solidFill>
              </a:rPr>
              <a:t>resources.</a:t>
            </a:r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en-US" sz="2600" b="1" dirty="0" smtClean="0">
                <a:solidFill>
                  <a:schemeClr val="bg1"/>
                </a:solidFill>
              </a:rPr>
              <a:t>Set realistic, specific </a:t>
            </a:r>
            <a:r>
              <a:rPr lang="en-US" sz="2600" b="1" dirty="0" smtClean="0">
                <a:solidFill>
                  <a:schemeClr val="bg1"/>
                </a:solidFill>
              </a:rPr>
              <a:t>goals.</a:t>
            </a:r>
            <a:endParaRPr lang="en-US" sz="26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4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609600"/>
            <a:ext cx="6172199" cy="924475"/>
          </a:xfrm>
        </p:spPr>
        <p:txBody>
          <a:bodyPr/>
          <a:lstStyle/>
          <a:p>
            <a:r>
              <a:rPr lang="en-US" dirty="0" smtClean="0"/>
              <a:t>Optional Web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37338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Teens can go to Kidshealth.org website for </a:t>
            </a:r>
            <a:r>
              <a:rPr lang="en-US" sz="2600" b="1" dirty="0" smtClean="0">
                <a:solidFill>
                  <a:schemeClr val="bg1"/>
                </a:solidFill>
              </a:rPr>
              <a:t>Making A Change: Your Personal Plan</a:t>
            </a:r>
            <a:r>
              <a:rPr lang="en-US" sz="2600" dirty="0" smtClean="0">
                <a:solidFill>
                  <a:schemeClr val="bg1"/>
                </a:solidFill>
              </a:rPr>
              <a:t> at </a:t>
            </a:r>
            <a:r>
              <a:rPr lang="en-US" sz="2600" u="sng" dirty="0" smtClean="0">
                <a:solidFill>
                  <a:schemeClr val="bg1"/>
                </a:solidFill>
                <a:hlinkClick r:id="rId2"/>
              </a:rPr>
              <a:t>http://kidshealth.org/teen/your_mind/problems/make_change.html?tracking=T_RelatedArticle#cat20862</a:t>
            </a:r>
            <a:r>
              <a:rPr lang="en-US" sz="2600" u="sng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 Make your own plan for change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Watch </a:t>
            </a:r>
            <a:r>
              <a:rPr lang="en-US" sz="2600" b="1" dirty="0">
                <a:solidFill>
                  <a:schemeClr val="bg1"/>
                </a:solidFill>
              </a:rPr>
              <a:t>Keeping Well </a:t>
            </a:r>
            <a:r>
              <a:rPr lang="en-US" sz="2600" dirty="0">
                <a:solidFill>
                  <a:schemeClr val="bg1"/>
                </a:solidFill>
              </a:rPr>
              <a:t>video (1: 51 minutes) by </a:t>
            </a:r>
            <a:r>
              <a:rPr lang="en-US" sz="2600" dirty="0" err="1">
                <a:solidFill>
                  <a:schemeClr val="bg1"/>
                </a:solidFill>
              </a:rPr>
              <a:t>SenseAbility</a:t>
            </a:r>
            <a:r>
              <a:rPr lang="en-US" sz="2600" dirty="0">
                <a:solidFill>
                  <a:schemeClr val="bg1"/>
                </a:solidFill>
              </a:rPr>
              <a:t> at </a:t>
            </a:r>
            <a:r>
              <a:rPr lang="en-US" sz="2600" dirty="0">
                <a:solidFill>
                  <a:schemeClr val="bg1"/>
                </a:solidFill>
                <a:hlinkClick r:id="rId3"/>
              </a:rPr>
              <a:t>http://www.youtube.com/watch?v=pA1BDlRJYlQ</a:t>
            </a:r>
            <a:r>
              <a:rPr lang="en-US" sz="2600" dirty="0">
                <a:solidFill>
                  <a:schemeClr val="bg1"/>
                </a:solidFill>
              </a:rPr>
              <a:t>  or </a:t>
            </a:r>
            <a:r>
              <a:rPr lang="en-US" sz="2600" dirty="0" smtClean="0">
                <a:solidFill>
                  <a:schemeClr val="bg1"/>
                </a:solidFill>
              </a:rPr>
              <a:t> learn about deep breathing for relaxation by watching </a:t>
            </a:r>
            <a:r>
              <a:rPr lang="en-US" sz="2600" b="1" dirty="0" smtClean="0">
                <a:solidFill>
                  <a:schemeClr val="bg1"/>
                </a:solidFill>
              </a:rPr>
              <a:t>Keeping </a:t>
            </a:r>
            <a:r>
              <a:rPr lang="en-US" sz="2600" b="1" dirty="0">
                <a:solidFill>
                  <a:schemeClr val="bg1"/>
                </a:solidFill>
              </a:rPr>
              <a:t>Well </a:t>
            </a:r>
            <a:r>
              <a:rPr lang="en-US" sz="2600" dirty="0">
                <a:solidFill>
                  <a:schemeClr val="bg1"/>
                </a:solidFill>
              </a:rPr>
              <a:t>Video (3:26 minutes) by </a:t>
            </a:r>
            <a:r>
              <a:rPr lang="en-US" sz="2600" dirty="0" err="1">
                <a:solidFill>
                  <a:schemeClr val="bg1"/>
                </a:solidFill>
              </a:rPr>
              <a:t>SenseAbility</a:t>
            </a:r>
            <a:r>
              <a:rPr lang="en-US" sz="2600" dirty="0">
                <a:solidFill>
                  <a:schemeClr val="bg1"/>
                </a:solidFill>
              </a:rPr>
              <a:t> at </a:t>
            </a:r>
            <a:r>
              <a:rPr lang="en-US" sz="2600" dirty="0">
                <a:solidFill>
                  <a:schemeClr val="bg1"/>
                </a:solidFill>
                <a:hlinkClick r:id="rId4"/>
              </a:rPr>
              <a:t>http://www.youtube.com/watch?v=2jK52Ac4YSQ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endParaRPr lang="en-US" sz="26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5303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2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To become more comfortable and confident with making changes in your life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To discuss the importance </a:t>
            </a:r>
            <a:r>
              <a:rPr lang="en-US" sz="2600" dirty="0">
                <a:solidFill>
                  <a:schemeClr val="bg1"/>
                </a:solidFill>
              </a:rPr>
              <a:t>of change 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To </a:t>
            </a:r>
            <a:r>
              <a:rPr lang="en-US" sz="2600" dirty="0">
                <a:solidFill>
                  <a:schemeClr val="bg1"/>
                </a:solidFill>
              </a:rPr>
              <a:t>l</a:t>
            </a:r>
            <a:r>
              <a:rPr lang="en-US" sz="2600" dirty="0" smtClean="0">
                <a:solidFill>
                  <a:schemeClr val="bg1"/>
                </a:solidFill>
              </a:rPr>
              <a:t>ist </a:t>
            </a:r>
            <a:r>
              <a:rPr lang="en-US" sz="2600" dirty="0">
                <a:solidFill>
                  <a:schemeClr val="bg1"/>
                </a:solidFill>
              </a:rPr>
              <a:t>one or more of your barriers to lifestyle change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To use </a:t>
            </a:r>
            <a:r>
              <a:rPr lang="en-US" sz="2600" dirty="0">
                <a:solidFill>
                  <a:schemeClr val="bg1"/>
                </a:solidFill>
              </a:rPr>
              <a:t>a “behavior chain” to explore ways to break a bad habit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To develop </a:t>
            </a:r>
            <a:r>
              <a:rPr lang="en-US" sz="2600" dirty="0">
                <a:solidFill>
                  <a:schemeClr val="bg1"/>
                </a:solidFill>
              </a:rPr>
              <a:t>a realistic goal to prepare for </a:t>
            </a:r>
            <a:r>
              <a:rPr lang="en-US" sz="2600" dirty="0" smtClean="0">
                <a:solidFill>
                  <a:schemeClr val="bg1"/>
                </a:solidFill>
              </a:rPr>
              <a:t>a healthy change </a:t>
            </a:r>
            <a:r>
              <a:rPr lang="en-US" sz="2600" dirty="0">
                <a:solidFill>
                  <a:schemeClr val="bg1"/>
                </a:solidFill>
              </a:rPr>
              <a:t>in </a:t>
            </a:r>
            <a:r>
              <a:rPr lang="en-US" sz="2600" dirty="0" smtClean="0">
                <a:solidFill>
                  <a:schemeClr val="bg1"/>
                </a:solidFill>
              </a:rPr>
              <a:t>your life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4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6629400" cy="47244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Change can be good, especially when dealing with bad </a:t>
            </a:r>
            <a:r>
              <a:rPr lang="en-US" sz="2600" dirty="0" smtClean="0">
                <a:solidFill>
                  <a:schemeClr val="bg1"/>
                </a:solidFill>
              </a:rPr>
              <a:t>habits.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With realistic goals, change is less “scary” and can lead to a healthier </a:t>
            </a:r>
            <a:r>
              <a:rPr lang="en-US" sz="2600" dirty="0" smtClean="0">
                <a:solidFill>
                  <a:schemeClr val="bg1"/>
                </a:solidFill>
              </a:rPr>
              <a:t>you.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i="1" dirty="0" smtClean="0">
                <a:solidFill>
                  <a:schemeClr val="bg1"/>
                </a:solidFill>
              </a:rPr>
              <a:t>“Most people are consuming so much time and energy trying to do the impossible - to change and control the actions of others.  They wrongly believe that they cannot do the one thing that is most possible - to change themselves.” </a:t>
            </a:r>
          </a:p>
          <a:p>
            <a:pPr marL="400050" lvl="1" indent="0">
              <a:buNone/>
            </a:pPr>
            <a:r>
              <a:rPr lang="en-US" sz="2600" i="1" dirty="0" smtClean="0">
                <a:solidFill>
                  <a:schemeClr val="bg1"/>
                </a:solidFill>
              </a:rPr>
              <a:t>- Albert Ellis (</a:t>
            </a:r>
            <a:r>
              <a:rPr lang="en-US" sz="2600" i="1" dirty="0" smtClean="0">
                <a:solidFill>
                  <a:schemeClr val="bg1"/>
                </a:solidFill>
              </a:rPr>
              <a:t>quote </a:t>
            </a:r>
            <a:r>
              <a:rPr lang="en-US" sz="2600" i="1" dirty="0" smtClean="0">
                <a:solidFill>
                  <a:schemeClr val="bg1"/>
                </a:solidFill>
              </a:rPr>
              <a:t>paraphrased)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2" descr="C:\Users\Mary\Pictures\Pictures\kari\girl standing on r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990600" cy="14158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2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001000" cy="990600"/>
          </a:xfrm>
        </p:spPr>
        <p:txBody>
          <a:bodyPr/>
          <a:lstStyle/>
          <a:p>
            <a:pPr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Created by Mary Knutson </a:t>
            </a:r>
            <a:r>
              <a:rPr lang="en-US" sz="2400" dirty="0" smtClean="0">
                <a:solidFill>
                  <a:schemeClr val="bg1"/>
                </a:solidFill>
              </a:rPr>
              <a:t>RN, MSN 11-8-13. </a:t>
            </a:r>
          </a:p>
          <a:p>
            <a:pPr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Revised 4-24-15.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AC72-FDF3-4F1D-A9F0-8FF793ED279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08" y="3657600"/>
            <a:ext cx="1145894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accent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4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6172200" cy="41910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To make different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To give a different position, course, or direction 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To replace with another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To transition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To vary, or break away from sameness or repeating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To modify, or adapt to a new purpose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 smtClean="0"/>
              <a:t>Merriam Webster Online Dictionary. Retrieved November 6, 2008 from </a:t>
            </a:r>
            <a:r>
              <a:rPr lang="en-US" sz="1600" dirty="0" smtClean="0">
                <a:hlinkClick r:id="rId3"/>
              </a:rPr>
              <a:t>http://www.merriam-webster.com/dictionary/change</a:t>
            </a:r>
            <a:r>
              <a:rPr lang="en-US" sz="1600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122" name="Picture 2" descr="C:\Users\Mary\Pictures\Denise photos\314049_289392091070903_100000003427979_1234818_254675717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71800"/>
            <a:ext cx="1333500" cy="177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Why is Change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05000"/>
            <a:ext cx="6553199" cy="4419600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Sometimes our lives get off track and we have bad </a:t>
            </a:r>
            <a:r>
              <a:rPr lang="en-US" sz="2600" dirty="0" smtClean="0">
                <a:solidFill>
                  <a:schemeClr val="bg1"/>
                </a:solidFill>
              </a:rPr>
              <a:t>habits.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Most people can think of something that would be a healthy change in their lives</a:t>
            </a:r>
          </a:p>
          <a:p>
            <a:r>
              <a:rPr lang="en-US" sz="2600" dirty="0">
                <a:solidFill>
                  <a:schemeClr val="bg1"/>
                </a:solidFill>
              </a:rPr>
              <a:t>Your behaviors have developed over a lifetime, so changing them will also take time. </a:t>
            </a:r>
          </a:p>
          <a:p>
            <a:r>
              <a:rPr lang="en-US" sz="2600" dirty="0">
                <a:solidFill>
                  <a:schemeClr val="bg1"/>
                </a:solidFill>
              </a:rPr>
              <a:t>Behavior change and goal setting may be difficult, but it can help you to manage your health better, and may even prevent </a:t>
            </a:r>
            <a:r>
              <a:rPr lang="en-US" sz="2600" dirty="0" smtClean="0">
                <a:solidFill>
                  <a:schemeClr val="bg1"/>
                </a:solidFill>
              </a:rPr>
              <a:t>hospitalizations.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C:\Users\Mary\Pictures\Denise photos\butterfly pic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49" y="3505200"/>
            <a:ext cx="880830" cy="8096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4062"/>
            <a:ext cx="7125113" cy="924475"/>
          </a:xfrm>
        </p:spPr>
        <p:txBody>
          <a:bodyPr/>
          <a:lstStyle/>
          <a:p>
            <a:r>
              <a:rPr lang="en-US" dirty="0" smtClean="0"/>
              <a:t>How Can You Create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125112" cy="44196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Set focused goals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Move toward empowerment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Analyze and prepare for fear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Change bad habits to good ones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Focus on what you </a:t>
            </a:r>
            <a:r>
              <a:rPr lang="en-US" sz="2600" b="1" dirty="0" smtClean="0">
                <a:solidFill>
                  <a:schemeClr val="bg1"/>
                </a:solidFill>
              </a:rPr>
              <a:t>can</a:t>
            </a:r>
            <a:r>
              <a:rPr lang="en-US" sz="2600" dirty="0" smtClean="0">
                <a:solidFill>
                  <a:schemeClr val="bg1"/>
                </a:solidFill>
              </a:rPr>
              <a:t> do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Unlearn “all or nothing thinking”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Break behavior chains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Stay positive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Be mindful and empowered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2" descr="C:\Users\Mary\Pictures\Pictures\kari\thinking gir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95" y="2743200"/>
            <a:ext cx="2009776" cy="24042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With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153400" cy="47244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Finding the right goals may not be easy, but it’s a place to </a:t>
            </a:r>
            <a:r>
              <a:rPr lang="en-US" sz="2600" dirty="0" smtClean="0">
                <a:solidFill>
                  <a:schemeClr val="bg1"/>
                </a:solidFill>
              </a:rPr>
              <a:t>start.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i="1" dirty="0" smtClean="0">
                <a:solidFill>
                  <a:schemeClr val="bg1"/>
                </a:solidFill>
              </a:rPr>
              <a:t>Example:  A person with low energy had a goal to pick up the garden hose </a:t>
            </a:r>
            <a:r>
              <a:rPr lang="en-US" sz="2600" i="1" dirty="0" smtClean="0">
                <a:solidFill>
                  <a:schemeClr val="bg1"/>
                </a:solidFill>
              </a:rPr>
              <a:t>in </a:t>
            </a:r>
            <a:r>
              <a:rPr lang="en-US" sz="2600" i="1" dirty="0" smtClean="0">
                <a:solidFill>
                  <a:schemeClr val="bg1"/>
                </a:solidFill>
              </a:rPr>
              <a:t>his front yard before the </a:t>
            </a:r>
            <a:r>
              <a:rPr lang="en-US" sz="2600" i="1" dirty="0" smtClean="0">
                <a:solidFill>
                  <a:schemeClr val="bg1"/>
                </a:solidFill>
              </a:rPr>
              <a:t>weekend.  </a:t>
            </a:r>
            <a:endParaRPr lang="en-US" sz="2600" i="1" dirty="0" smtClean="0">
              <a:solidFill>
                <a:schemeClr val="bg1"/>
              </a:solidFill>
            </a:endParaRPr>
          </a:p>
          <a:p>
            <a:r>
              <a:rPr lang="en-US" sz="2600" i="1" dirty="0" smtClean="0">
                <a:solidFill>
                  <a:schemeClr val="bg1"/>
                </a:solidFill>
              </a:rPr>
              <a:t>Another person who avoided exercise had a goal to sit on her exercise bike for 1 </a:t>
            </a:r>
            <a:r>
              <a:rPr lang="en-US" sz="2600" i="1" dirty="0" smtClean="0">
                <a:solidFill>
                  <a:schemeClr val="bg1"/>
                </a:solidFill>
              </a:rPr>
              <a:t>minute. The next day she used it for 1 minute.  </a:t>
            </a:r>
            <a:endParaRPr lang="en-US" sz="2600" i="1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Sometimes the problem is not having “too little” motivation, but rather having “too much”, by setting the goals too high when starting </a:t>
            </a:r>
            <a:r>
              <a:rPr lang="en-US" sz="2600" dirty="0" smtClean="0">
                <a:solidFill>
                  <a:schemeClr val="bg1"/>
                </a:solidFill>
              </a:rPr>
              <a:t>out.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Simplifying goals can increase the chance of </a:t>
            </a:r>
            <a:r>
              <a:rPr lang="en-US" sz="2600" dirty="0" smtClean="0">
                <a:solidFill>
                  <a:schemeClr val="bg1"/>
                </a:solidFill>
              </a:rPr>
              <a:t>success.</a:t>
            </a:r>
            <a:endParaRPr lang="en-US" sz="26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0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75962"/>
            <a:ext cx="6439313" cy="924475"/>
          </a:xfrm>
        </p:spPr>
        <p:txBody>
          <a:bodyPr/>
          <a:lstStyle/>
          <a:p>
            <a:r>
              <a:rPr lang="en-US" dirty="0" smtClean="0"/>
              <a:t>Set Focused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0"/>
            <a:ext cx="8305800" cy="3810000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r>
              <a:rPr lang="en-US" sz="3700" dirty="0" smtClean="0">
                <a:solidFill>
                  <a:schemeClr val="bg1"/>
                </a:solidFill>
              </a:rPr>
              <a:t>Make your goals specific, measurable, realistic, and timed:</a:t>
            </a:r>
          </a:p>
          <a:p>
            <a:r>
              <a:rPr lang="en-US" sz="3700" b="1" dirty="0" smtClean="0">
                <a:solidFill>
                  <a:schemeClr val="bg1"/>
                </a:solidFill>
              </a:rPr>
              <a:t>Vague goal</a:t>
            </a:r>
            <a:r>
              <a:rPr lang="en-US" sz="3700" dirty="0" smtClean="0">
                <a:solidFill>
                  <a:schemeClr val="bg1"/>
                </a:solidFill>
              </a:rPr>
              <a:t>- “I want to eat more fruits and vegetables.”</a:t>
            </a:r>
          </a:p>
          <a:p>
            <a:r>
              <a:rPr lang="en-US" sz="3700" b="1" dirty="0" smtClean="0">
                <a:solidFill>
                  <a:schemeClr val="bg1"/>
                </a:solidFill>
              </a:rPr>
              <a:t>Specific goal</a:t>
            </a:r>
            <a:r>
              <a:rPr lang="en-US" sz="3700" dirty="0" smtClean="0">
                <a:solidFill>
                  <a:schemeClr val="bg1"/>
                </a:solidFill>
              </a:rPr>
              <a:t>- “I will eat at least 5 servings of fruits and vegetables each day, at least 4 days per week.”</a:t>
            </a:r>
          </a:p>
          <a:p>
            <a:r>
              <a:rPr lang="en-US" sz="3700" b="1" dirty="0" smtClean="0">
                <a:solidFill>
                  <a:schemeClr val="bg1"/>
                </a:solidFill>
              </a:rPr>
              <a:t>Vague goal</a:t>
            </a:r>
            <a:r>
              <a:rPr lang="en-US" sz="3700" dirty="0" smtClean="0">
                <a:solidFill>
                  <a:schemeClr val="bg1"/>
                </a:solidFill>
              </a:rPr>
              <a:t>- “I want to be more busy and active.”</a:t>
            </a:r>
          </a:p>
          <a:p>
            <a:r>
              <a:rPr lang="en-US" sz="3700" b="1" dirty="0" smtClean="0">
                <a:solidFill>
                  <a:schemeClr val="bg1"/>
                </a:solidFill>
              </a:rPr>
              <a:t>Specific goal</a:t>
            </a:r>
            <a:r>
              <a:rPr lang="en-US" sz="3700" dirty="0" smtClean="0">
                <a:solidFill>
                  <a:schemeClr val="bg1"/>
                </a:solidFill>
              </a:rPr>
              <a:t>- “I will only watch TV for an hour at a time. I will go for a walk every day, or work on crafts.”</a:t>
            </a:r>
          </a:p>
          <a:p>
            <a:pPr marL="0" indent="0">
              <a:buNone/>
            </a:pPr>
            <a:endParaRPr lang="en-US" sz="23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300" dirty="0" err="1" smtClean="0">
                <a:solidFill>
                  <a:schemeClr val="tx1"/>
                </a:solidFill>
              </a:rPr>
              <a:t>Gundersen</a:t>
            </a:r>
            <a:r>
              <a:rPr lang="en-US" sz="2300" dirty="0" smtClean="0">
                <a:solidFill>
                  <a:schemeClr val="tx1"/>
                </a:solidFill>
              </a:rPr>
              <a:t> Lutheran Medical Center.  (2008, October).  Breaking the behavior chain. Presentation at Winning Weighs Meeting, La Crosse, WI.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 descr="C:\Users\Mary\Pictures\Pictures\800px-Woman_eating_an_ap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23" y="1916479"/>
            <a:ext cx="1220057" cy="8128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887" y="457201"/>
            <a:ext cx="7125113" cy="914400"/>
          </a:xfrm>
        </p:spPr>
        <p:txBody>
          <a:bodyPr/>
          <a:lstStyle/>
          <a:p>
            <a:r>
              <a:rPr lang="en-US" dirty="0" smtClean="0"/>
              <a:t>Move Toward Empowerment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Empowerment is the feeling of having more control over what happens to </a:t>
            </a:r>
            <a:r>
              <a:rPr lang="en-US" sz="3400" dirty="0" smtClean="0">
                <a:solidFill>
                  <a:schemeClr val="bg1"/>
                </a:solidFill>
              </a:rPr>
              <a:t>you.</a:t>
            </a:r>
            <a:endParaRPr lang="en-US" sz="3400" dirty="0">
              <a:solidFill>
                <a:schemeClr val="bg1"/>
              </a:solidFill>
            </a:endParaRPr>
          </a:p>
          <a:p>
            <a:r>
              <a:rPr lang="en-US" sz="3400" dirty="0">
                <a:solidFill>
                  <a:schemeClr val="bg1"/>
                </a:solidFill>
              </a:rPr>
              <a:t>It is a good feeling, but it also come with </a:t>
            </a:r>
            <a:r>
              <a:rPr lang="en-US" sz="3400" dirty="0" smtClean="0">
                <a:solidFill>
                  <a:schemeClr val="bg1"/>
                </a:solidFill>
              </a:rPr>
              <a:t>responsibility.</a:t>
            </a:r>
            <a:endParaRPr lang="en-US" sz="3400" dirty="0">
              <a:solidFill>
                <a:schemeClr val="bg1"/>
              </a:solidFill>
            </a:endParaRPr>
          </a:p>
          <a:p>
            <a:r>
              <a:rPr lang="en-US" sz="3400" dirty="0">
                <a:solidFill>
                  <a:schemeClr val="bg1"/>
                </a:solidFill>
              </a:rPr>
              <a:t>When someone learns how to turn “wanting to do something” into “doing something”, it increases self-confidence and feelings of </a:t>
            </a:r>
            <a:r>
              <a:rPr lang="en-US" sz="3400" dirty="0" smtClean="0">
                <a:solidFill>
                  <a:schemeClr val="bg1"/>
                </a:solidFill>
              </a:rPr>
              <a:t>hope. </a:t>
            </a:r>
            <a:endParaRPr lang="en-US" sz="3400" dirty="0">
              <a:solidFill>
                <a:schemeClr val="bg1"/>
              </a:solidFill>
            </a:endParaRPr>
          </a:p>
          <a:p>
            <a:r>
              <a:rPr lang="en-US" sz="3400" dirty="0">
                <a:solidFill>
                  <a:schemeClr val="bg1"/>
                </a:solidFill>
              </a:rPr>
              <a:t>Even unsuccessful efforts to change can open up opportunities for exploring other issues in a person’s </a:t>
            </a:r>
            <a:r>
              <a:rPr lang="en-US" sz="3400" dirty="0" smtClean="0">
                <a:solidFill>
                  <a:schemeClr val="bg1"/>
                </a:solidFill>
              </a:rPr>
              <a:t>life. </a:t>
            </a:r>
            <a:endParaRPr lang="en-US" sz="3400" dirty="0">
              <a:solidFill>
                <a:schemeClr val="bg1"/>
              </a:solidFill>
            </a:endParaRPr>
          </a:p>
          <a:p>
            <a:r>
              <a:rPr lang="en-US" sz="3400" dirty="0">
                <a:solidFill>
                  <a:schemeClr val="bg1"/>
                </a:solidFill>
              </a:rPr>
              <a:t>Once change starts, the process of rehabilitation is renewed and you can begin to regain control of your life and </a:t>
            </a:r>
            <a:r>
              <a:rPr lang="en-US" sz="3400" dirty="0" smtClean="0">
                <a:solidFill>
                  <a:schemeClr val="bg1"/>
                </a:solidFill>
              </a:rPr>
              <a:t>health.</a:t>
            </a:r>
            <a:endParaRPr lang="en-US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900" dirty="0" err="1" smtClean="0">
                <a:solidFill>
                  <a:schemeClr val="bg1"/>
                </a:solidFill>
              </a:rPr>
              <a:t>Wallbridge</a:t>
            </a:r>
            <a:r>
              <a:rPr lang="en-US" sz="1900" dirty="0" smtClean="0">
                <a:solidFill>
                  <a:schemeClr val="bg1"/>
                </a:solidFill>
              </a:rPr>
              <a:t>, H.R., Furer, P. &amp; Lionberg, C. (2008). Behavioral activation and rehabilitation</a:t>
            </a:r>
            <a:r>
              <a:rPr lang="en-US" sz="1900" i="1" dirty="0" smtClean="0">
                <a:solidFill>
                  <a:schemeClr val="bg1"/>
                </a:solidFill>
              </a:rPr>
              <a:t>. Journal of Psychosocial Nursing. 46(3</a:t>
            </a:r>
            <a:r>
              <a:rPr lang="en-US" sz="1900" dirty="0" smtClean="0">
                <a:solidFill>
                  <a:schemeClr val="bg1"/>
                </a:solidFill>
              </a:rPr>
              <a:t>), 36-44.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8363"/>
            <a:ext cx="7125113" cy="767038"/>
          </a:xfrm>
        </p:spPr>
        <p:txBody>
          <a:bodyPr/>
          <a:lstStyle/>
          <a:p>
            <a:r>
              <a:rPr lang="en-US" dirty="0" smtClean="0"/>
              <a:t>Analyze Fear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28800"/>
            <a:ext cx="6934200" cy="4419600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Think of something you want to </a:t>
            </a:r>
            <a:r>
              <a:rPr lang="en-US" sz="2600" dirty="0" smtClean="0">
                <a:solidFill>
                  <a:schemeClr val="bg1"/>
                </a:solidFill>
              </a:rPr>
              <a:t>change.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Explore both “up and down sides” because fear can be mixed up with positive emotions like excitement, and </a:t>
            </a:r>
            <a:r>
              <a:rPr lang="en-US" sz="2600" dirty="0" smtClean="0">
                <a:solidFill>
                  <a:schemeClr val="bg1"/>
                </a:solidFill>
              </a:rPr>
              <a:t>courage.</a:t>
            </a:r>
            <a:endParaRPr lang="en-US" sz="2600" dirty="0">
              <a:solidFill>
                <a:schemeClr val="bg1"/>
              </a:solidFill>
            </a:endParaRPr>
          </a:p>
          <a:p>
            <a:pPr lvl="1"/>
            <a:r>
              <a:rPr lang="en-US" sz="2600" i="1" dirty="0" smtClean="0">
                <a:solidFill>
                  <a:schemeClr val="bg1"/>
                </a:solidFill>
              </a:rPr>
              <a:t>What is the most likely outcome?</a:t>
            </a:r>
          </a:p>
          <a:p>
            <a:pPr lvl="1"/>
            <a:r>
              <a:rPr lang="en-US" sz="2600" i="1" dirty="0" smtClean="0">
                <a:solidFill>
                  <a:schemeClr val="bg1"/>
                </a:solidFill>
              </a:rPr>
              <a:t>What is the worst thing that could happen?  How likely is that?</a:t>
            </a:r>
          </a:p>
          <a:p>
            <a:pPr lvl="1"/>
            <a:r>
              <a:rPr lang="en-US" sz="2600" i="1" dirty="0" smtClean="0">
                <a:solidFill>
                  <a:schemeClr val="bg1"/>
                </a:solidFill>
              </a:rPr>
              <a:t>What is the best thing that could happen?  How likely is that?</a:t>
            </a:r>
          </a:p>
          <a:p>
            <a:pPr lvl="1"/>
            <a:r>
              <a:rPr lang="en-US" sz="2600" i="1" dirty="0" smtClean="0">
                <a:solidFill>
                  <a:schemeClr val="bg1"/>
                </a:solidFill>
              </a:rPr>
              <a:t>What if I don’t do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 descr="C:\Users\Mary\Pictures\Denise photos\bull cl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990599" cy="15110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1699</Words>
  <Application>Microsoft Office PowerPoint</Application>
  <PresentationFormat>On-screen Show (4:3)</PresentationFormat>
  <Paragraphs>176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Pathway to Change</vt:lpstr>
      <vt:lpstr>Goals and Objectives</vt:lpstr>
      <vt:lpstr>What is Change?</vt:lpstr>
      <vt:lpstr>Why is Change Important?</vt:lpstr>
      <vt:lpstr>How Can You Create Change?</vt:lpstr>
      <vt:lpstr>Start With Goals</vt:lpstr>
      <vt:lpstr>Set Focused Goals</vt:lpstr>
      <vt:lpstr>Move Toward Empowerment</vt:lpstr>
      <vt:lpstr>Analyze Fear</vt:lpstr>
      <vt:lpstr>Prepare For Fear</vt:lpstr>
      <vt:lpstr>Focus on What You Can Do</vt:lpstr>
      <vt:lpstr>Change Bad Habits to Good Ones</vt:lpstr>
      <vt:lpstr>Unlearn “All or Nothing” Thinking</vt:lpstr>
      <vt:lpstr>Break Behavior Chains</vt:lpstr>
      <vt:lpstr>Emotions and Behavior Chains</vt:lpstr>
      <vt:lpstr>Modify the Plan to Fit Your Life</vt:lpstr>
      <vt:lpstr>Stay Positive!</vt:lpstr>
      <vt:lpstr>Be Mindful and Empowered</vt:lpstr>
      <vt:lpstr>Optional Web Activities</vt:lpstr>
      <vt:lpstr>Conclusion</vt:lpstr>
      <vt:lpstr>1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Recovery Education</dc:title>
  <dc:creator>Mary</dc:creator>
  <cp:lastModifiedBy>Mary</cp:lastModifiedBy>
  <cp:revision>50</cp:revision>
  <cp:lastPrinted>2013-11-04T07:16:53Z</cp:lastPrinted>
  <dcterms:created xsi:type="dcterms:W3CDTF">2013-01-15T16:32:23Z</dcterms:created>
  <dcterms:modified xsi:type="dcterms:W3CDTF">2015-04-25T03:04:50Z</dcterms:modified>
</cp:coreProperties>
</file>