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2" r:id="rId3"/>
    <p:sldId id="283" r:id="rId4"/>
    <p:sldId id="284" r:id="rId5"/>
    <p:sldId id="285" r:id="rId6"/>
    <p:sldId id="286" r:id="rId7"/>
    <p:sldId id="287" r:id="rId8"/>
    <p:sldId id="288" r:id="rId9"/>
    <p:sldId id="289" r:id="rId10"/>
    <p:sldId id="293" r:id="rId11"/>
    <p:sldId id="294" r:id="rId12"/>
    <p:sldId id="295" r:id="rId13"/>
    <p:sldId id="296" r:id="rId14"/>
    <p:sldId id="297" r:id="rId15"/>
    <p:sldId id="305" r:id="rId16"/>
    <p:sldId id="298" r:id="rId17"/>
    <p:sldId id="299" r:id="rId18"/>
    <p:sldId id="300" r:id="rId19"/>
    <p:sldId id="301" r:id="rId20"/>
    <p:sldId id="302" r:id="rId21"/>
    <p:sldId id="303" r:id="rId22"/>
    <p:sldId id="304" r:id="rId2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sorterViewPr>
    <p:cViewPr>
      <p:scale>
        <a:sx n="100" d="100"/>
        <a:sy n="100" d="100"/>
      </p:scale>
      <p:origin x="0" y="22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BDF40C4E-EB93-4F2A-B58F-A9A30D2FF97D}" type="datetimeFigureOut">
              <a:rPr lang="en-US" smtClean="0"/>
              <a:t>4/24/2015</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42C0B4D8-A416-4E9A-A149-AE9BC2AB09FC}" type="slidenum">
              <a:rPr lang="en-US" smtClean="0"/>
              <a:t>‹#›</a:t>
            </a:fld>
            <a:endParaRPr lang="en-US"/>
          </a:p>
        </p:txBody>
      </p:sp>
    </p:spTree>
    <p:extLst>
      <p:ext uri="{BB962C8B-B14F-4D97-AF65-F5344CB8AC3E}">
        <p14:creationId xmlns:p14="http://schemas.microsoft.com/office/powerpoint/2010/main" val="3791491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8CEC0F31-7E66-42ED-980F-CE1ACF0F009C}" type="datetimeFigureOut">
              <a:rPr lang="en-US" smtClean="0"/>
              <a:t>4/24/2015</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B03644A6-9BC3-4BFB-84AA-88450A5A3B6B}" type="slidenum">
              <a:rPr lang="en-US" smtClean="0"/>
              <a:t>‹#›</a:t>
            </a:fld>
            <a:endParaRPr lang="en-US"/>
          </a:p>
        </p:txBody>
      </p:sp>
    </p:spTree>
    <p:extLst>
      <p:ext uri="{BB962C8B-B14F-4D97-AF65-F5344CB8AC3E}">
        <p14:creationId xmlns:p14="http://schemas.microsoft.com/office/powerpoint/2010/main" val="353102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C1CCE-1AE5-4CD9-8061-3ECBDF03C6FF}"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4262A1-ABE5-4B77-8DA3-7C36588EA9D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6EB110-8E46-4CEE-9267-C6861E426D8F}" type="slidenum">
              <a:rPr lang="en-US" smtClean="0">
                <a:cs typeface="Arial" charset="0"/>
              </a:rPr>
              <a:pPr fontAlgn="base">
                <a:spcBef>
                  <a:spcPct val="0"/>
                </a:spcBef>
                <a:spcAft>
                  <a:spcPct val="0"/>
                </a:spcAft>
                <a:defRPr/>
              </a:pPr>
              <a:t>22</a:t>
            </a:fld>
            <a:endParaRPr lang="en-US"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59EA9-E49E-474F-BA8F-83A12D34E2CC}"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2D27C-E86B-4B06-A001-96F436C6CA3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234637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2D27C-E86B-4B06-A001-96F436C6CA3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241537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2D27C-E86B-4B06-A001-96F436C6CA3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270105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2D27C-E86B-4B06-A001-96F436C6CA3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122225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2D27C-E86B-4B06-A001-96F436C6CA3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350451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2D27C-E86B-4B06-A001-96F436C6CA33}"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392753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2D27C-E86B-4B06-A001-96F436C6CA33}" type="datetimeFigureOut">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339877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2D27C-E86B-4B06-A001-96F436C6CA33}" type="datetimeFigureOut">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365174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2D27C-E86B-4B06-A001-96F436C6CA33}" type="datetimeFigureOut">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93884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2D27C-E86B-4B06-A001-96F436C6CA33}"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374344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2D27C-E86B-4B06-A001-96F436C6CA33}"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31D81-7D52-4B53-86B7-CCB20E9F911A}" type="slidenum">
              <a:rPr lang="en-US" smtClean="0"/>
              <a:t>‹#›</a:t>
            </a:fld>
            <a:endParaRPr lang="en-US"/>
          </a:p>
        </p:txBody>
      </p:sp>
    </p:spTree>
    <p:extLst>
      <p:ext uri="{BB962C8B-B14F-4D97-AF65-F5344CB8AC3E}">
        <p14:creationId xmlns:p14="http://schemas.microsoft.com/office/powerpoint/2010/main" val="118034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2D27C-E86B-4B06-A001-96F436C6CA33}" type="datetimeFigureOut">
              <a:rPr lang="en-US" smtClean="0"/>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31D81-7D52-4B53-86B7-CCB20E9F911A}" type="slidenum">
              <a:rPr lang="en-US" smtClean="0"/>
              <a:t>‹#›</a:t>
            </a:fld>
            <a:endParaRPr lang="en-US"/>
          </a:p>
        </p:txBody>
      </p:sp>
    </p:spTree>
    <p:extLst>
      <p:ext uri="{BB962C8B-B14F-4D97-AF65-F5344CB8AC3E}">
        <p14:creationId xmlns:p14="http://schemas.microsoft.com/office/powerpoint/2010/main" val="221591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xOpZU320v5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amesjmessina.com/seastoolsforrecovery/alertsystem.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jamesjmessina.com/seaslifestyletools/seascopingwithstre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nih.gov/news/pr/sep2002/nichd-09.htm" TargetMode="External"/><Relationship Id="rId4" Type="http://schemas.openxmlformats.org/officeDocument/2006/relationships/hyperlink" Target="http://jamesjmessina.com/seastoolsforrecovery/alertsystem.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Pathway to Coping</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Lesson 2</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455" y="4953000"/>
            <a:ext cx="18288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9144000" cy="369332"/>
          </a:xfrm>
          <a:prstGeom prst="rect">
            <a:avLst/>
          </a:prstGeom>
          <a:solidFill>
            <a:schemeClr val="accent2">
              <a:lumMod val="50000"/>
            </a:schemeClr>
          </a:solidFill>
        </p:spPr>
        <p:txBody>
          <a:bodyPr wrap="square" rtlCol="0">
            <a:spAutoFit/>
          </a:bodyPr>
          <a:lstStyle/>
          <a:p>
            <a:endParaRPr lang="en-US" dirty="0"/>
          </a:p>
        </p:txBody>
      </p:sp>
      <p:cxnSp>
        <p:nvCxnSpPr>
          <p:cNvPr id="6" name="Straight Connector 5"/>
          <p:cNvCxnSpPr/>
          <p:nvPr/>
        </p:nvCxnSpPr>
        <p:spPr>
          <a:xfrm>
            <a:off x="0" y="369332"/>
            <a:ext cx="0" cy="138326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0" y="304800"/>
            <a:ext cx="0" cy="138326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4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422" y="533401"/>
            <a:ext cx="7448755" cy="762000"/>
          </a:xfrm>
        </p:spPr>
        <p:txBody>
          <a:bodyPr/>
          <a:lstStyle/>
          <a:p>
            <a:r>
              <a:rPr lang="en-US" dirty="0" smtClean="0"/>
              <a:t>Take a Mindfulness Break</a:t>
            </a:r>
            <a:endParaRPr lang="en-US" dirty="0"/>
          </a:p>
        </p:txBody>
      </p:sp>
      <p:sp>
        <p:nvSpPr>
          <p:cNvPr id="3" name="Content Placeholder 2"/>
          <p:cNvSpPr>
            <a:spLocks noGrp="1"/>
          </p:cNvSpPr>
          <p:nvPr>
            <p:ph idx="1"/>
          </p:nvPr>
        </p:nvSpPr>
        <p:spPr>
          <a:xfrm>
            <a:off x="4724400" y="2895600"/>
            <a:ext cx="4038600" cy="2514600"/>
          </a:xfrm>
        </p:spPr>
        <p:txBody>
          <a:bodyPr>
            <a:normAutofit/>
          </a:bodyPr>
          <a:lstStyle/>
          <a:p>
            <a:r>
              <a:rPr lang="en-US" sz="2600" dirty="0" smtClean="0">
                <a:solidFill>
                  <a:schemeClr val="bg1"/>
                </a:solidFill>
              </a:rPr>
              <a:t>Sit comfortably in your chair and watch Ten Tips for Stress Management video (</a:t>
            </a:r>
            <a:r>
              <a:rPr lang="en-US" sz="2600" dirty="0">
                <a:solidFill>
                  <a:schemeClr val="bg1"/>
                </a:solidFill>
              </a:rPr>
              <a:t>2:14 minutes) at </a:t>
            </a:r>
            <a:r>
              <a:rPr lang="en-US" sz="2600" dirty="0">
                <a:solidFill>
                  <a:schemeClr val="bg1"/>
                </a:solidFill>
                <a:hlinkClick r:id="rId2"/>
              </a:rPr>
              <a:t>http://</a:t>
            </a:r>
            <a:r>
              <a:rPr lang="en-US" sz="2600" dirty="0" smtClean="0">
                <a:solidFill>
                  <a:schemeClr val="bg1"/>
                </a:solidFill>
                <a:hlinkClick r:id="rId2"/>
              </a:rPr>
              <a:t>www.youtube.com/watch?v=xOpZU320v5E</a:t>
            </a:r>
            <a:r>
              <a:rPr lang="en-US" sz="2600" dirty="0" smtClean="0">
                <a:solidFill>
                  <a:schemeClr val="bg1"/>
                </a:solidFill>
              </a:rPr>
              <a:t> </a:t>
            </a:r>
            <a:endParaRPr lang="en-US" sz="2600" dirty="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10</a:t>
            </a:fld>
            <a:endParaRPr lang="en-US" dirty="0"/>
          </a:p>
        </p:txBody>
      </p:sp>
      <p:pic>
        <p:nvPicPr>
          <p:cNvPr id="3074" name="Picture 2" descr="C:\Users\Mary\Pictures\Pictures\Lebu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95600"/>
            <a:ext cx="3657600" cy="2286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26455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020615" cy="800100"/>
          </a:xfrm>
        </p:spPr>
        <p:txBody>
          <a:bodyPr>
            <a:normAutofit/>
          </a:bodyPr>
          <a:lstStyle/>
          <a:p>
            <a:r>
              <a:rPr lang="en-US" dirty="0" smtClean="0"/>
              <a:t>Case Study: Coping</a:t>
            </a:r>
            <a:endParaRPr lang="en-US" dirty="0"/>
          </a:p>
        </p:txBody>
      </p:sp>
      <p:sp>
        <p:nvSpPr>
          <p:cNvPr id="3" name="Content Placeholder 2"/>
          <p:cNvSpPr>
            <a:spLocks noGrp="1"/>
          </p:cNvSpPr>
          <p:nvPr>
            <p:ph idx="1"/>
          </p:nvPr>
        </p:nvSpPr>
        <p:spPr>
          <a:xfrm>
            <a:off x="685800" y="1752600"/>
            <a:ext cx="8001000" cy="4724400"/>
          </a:xfrm>
        </p:spPr>
        <p:txBody>
          <a:bodyPr>
            <a:noAutofit/>
          </a:bodyPr>
          <a:lstStyle/>
          <a:p>
            <a:r>
              <a:rPr lang="en-US" sz="2600" dirty="0" smtClean="0">
                <a:solidFill>
                  <a:schemeClr val="bg1"/>
                </a:solidFill>
              </a:rPr>
              <a:t>John was the brother of a woman with AIDS. He was able to take care of her as she neared death, even with so many difficult tasks and stressors.</a:t>
            </a:r>
          </a:p>
          <a:p>
            <a:r>
              <a:rPr lang="en-US" sz="2600" dirty="0" smtClean="0">
                <a:solidFill>
                  <a:schemeClr val="bg1"/>
                </a:solidFill>
              </a:rPr>
              <a:t>He used his </a:t>
            </a:r>
            <a:r>
              <a:rPr lang="en-US" sz="2600" dirty="0" smtClean="0">
                <a:solidFill>
                  <a:schemeClr val="bg1"/>
                </a:solidFill>
              </a:rPr>
              <a:t>sense </a:t>
            </a:r>
            <a:r>
              <a:rPr lang="en-US" sz="2600" dirty="0" smtClean="0">
                <a:solidFill>
                  <a:schemeClr val="bg1"/>
                </a:solidFill>
              </a:rPr>
              <a:t>of humor to make her feel better and kept busy to avoid thinking about the situation very much. It gave him a badly needed sense of control.  </a:t>
            </a:r>
          </a:p>
          <a:p>
            <a:r>
              <a:rPr lang="en-US" sz="2600" dirty="0" smtClean="0">
                <a:solidFill>
                  <a:schemeClr val="bg1"/>
                </a:solidFill>
              </a:rPr>
              <a:t>Of course he was very sad to be losing his only sister, but there was even more to it. He was afraid that he had AIDS, too.  He had no appetite, and couldn’t sleep because of anxiety and depression.  </a:t>
            </a:r>
          </a:p>
          <a:p>
            <a:r>
              <a:rPr lang="en-US" sz="2600" i="1" dirty="0" smtClean="0">
                <a:solidFill>
                  <a:schemeClr val="bg1"/>
                </a:solidFill>
              </a:rPr>
              <a:t>How could John begin to cope?</a:t>
            </a:r>
            <a:endParaRPr lang="en-US" sz="2600" i="1" dirty="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11</a:t>
            </a:fld>
            <a:endParaRPr lang="en-US" dirty="0"/>
          </a:p>
        </p:txBody>
      </p:sp>
      <p:pic>
        <p:nvPicPr>
          <p:cNvPr id="6146" name="Picture 2" descr="C:\Users\Mary\Pictures\Pictures\man clip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83403"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6897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8229600" cy="762001"/>
          </a:xfrm>
        </p:spPr>
        <p:txBody>
          <a:bodyPr>
            <a:normAutofit/>
          </a:bodyPr>
          <a:lstStyle/>
          <a:p>
            <a:r>
              <a:rPr lang="en-US" dirty="0" smtClean="0"/>
              <a:t>Look Closely At Your Thoughts</a:t>
            </a:r>
            <a:endParaRPr lang="en-US" dirty="0"/>
          </a:p>
        </p:txBody>
      </p:sp>
      <p:sp>
        <p:nvSpPr>
          <p:cNvPr id="3" name="Content Placeholder 2"/>
          <p:cNvSpPr>
            <a:spLocks noGrp="1"/>
          </p:cNvSpPr>
          <p:nvPr>
            <p:ph idx="1"/>
          </p:nvPr>
        </p:nvSpPr>
        <p:spPr>
          <a:xfrm>
            <a:off x="685800" y="1981200"/>
            <a:ext cx="8001000" cy="4495800"/>
          </a:xfrm>
        </p:spPr>
        <p:txBody>
          <a:bodyPr>
            <a:normAutofit fontScale="32500" lnSpcReduction="20000"/>
          </a:bodyPr>
          <a:lstStyle/>
          <a:p>
            <a:r>
              <a:rPr lang="en-US" sz="8000" dirty="0" smtClean="0">
                <a:solidFill>
                  <a:schemeClr val="bg1"/>
                </a:solidFill>
              </a:rPr>
              <a:t>A – </a:t>
            </a:r>
            <a:r>
              <a:rPr lang="en-US" sz="8000" b="1" dirty="0" smtClean="0">
                <a:solidFill>
                  <a:schemeClr val="bg1"/>
                </a:solidFill>
              </a:rPr>
              <a:t>A</a:t>
            </a:r>
            <a:r>
              <a:rPr lang="en-US" sz="8000" dirty="0" smtClean="0">
                <a:solidFill>
                  <a:schemeClr val="bg1"/>
                </a:solidFill>
              </a:rPr>
              <a:t>sk </a:t>
            </a:r>
            <a:r>
              <a:rPr lang="en-US" sz="8000" i="1" dirty="0" smtClean="0">
                <a:solidFill>
                  <a:schemeClr val="bg1"/>
                </a:solidFill>
              </a:rPr>
              <a:t>“Why am I feeling like this?”</a:t>
            </a:r>
          </a:p>
          <a:p>
            <a:r>
              <a:rPr lang="en-US" sz="8000" dirty="0" smtClean="0">
                <a:solidFill>
                  <a:schemeClr val="bg1"/>
                </a:solidFill>
              </a:rPr>
              <a:t>C – </a:t>
            </a:r>
            <a:r>
              <a:rPr lang="en-US" sz="8000" b="1" dirty="0" smtClean="0">
                <a:solidFill>
                  <a:schemeClr val="bg1"/>
                </a:solidFill>
              </a:rPr>
              <a:t>C</a:t>
            </a:r>
            <a:r>
              <a:rPr lang="en-US" sz="8000" dirty="0" smtClean="0">
                <a:solidFill>
                  <a:schemeClr val="bg1"/>
                </a:solidFill>
              </a:rPr>
              <a:t>hange irrational thoughts, and use positive thinking</a:t>
            </a:r>
          </a:p>
          <a:p>
            <a:r>
              <a:rPr lang="en-US" sz="8000" dirty="0" smtClean="0">
                <a:solidFill>
                  <a:schemeClr val="bg1"/>
                </a:solidFill>
              </a:rPr>
              <a:t>C – </a:t>
            </a:r>
            <a:r>
              <a:rPr lang="en-US" sz="8000" b="1" dirty="0" smtClean="0">
                <a:solidFill>
                  <a:schemeClr val="bg1"/>
                </a:solidFill>
              </a:rPr>
              <a:t>C</a:t>
            </a:r>
            <a:r>
              <a:rPr lang="en-US" sz="8000" dirty="0" smtClean="0">
                <a:solidFill>
                  <a:schemeClr val="bg1"/>
                </a:solidFill>
              </a:rPr>
              <a:t>ope – Think and plan </a:t>
            </a:r>
            <a:r>
              <a:rPr lang="en-US" sz="8000" i="1" dirty="0" smtClean="0">
                <a:solidFill>
                  <a:schemeClr val="bg1"/>
                </a:solidFill>
              </a:rPr>
              <a:t>what can be done</a:t>
            </a:r>
            <a:r>
              <a:rPr lang="en-US" sz="8000" dirty="0" smtClean="0">
                <a:solidFill>
                  <a:schemeClr val="bg1"/>
                </a:solidFill>
              </a:rPr>
              <a:t>.  Or realize if there is nothing that can be done, </a:t>
            </a:r>
            <a:r>
              <a:rPr lang="en-US" sz="8000" i="1" dirty="0" smtClean="0">
                <a:solidFill>
                  <a:schemeClr val="bg1"/>
                </a:solidFill>
              </a:rPr>
              <a:t>move on</a:t>
            </a:r>
          </a:p>
          <a:p>
            <a:r>
              <a:rPr lang="en-US" sz="8000" dirty="0" smtClean="0">
                <a:solidFill>
                  <a:schemeClr val="bg1"/>
                </a:solidFill>
              </a:rPr>
              <a:t>A – </a:t>
            </a:r>
            <a:r>
              <a:rPr lang="en-US" sz="8000" b="1" dirty="0" smtClean="0">
                <a:solidFill>
                  <a:schemeClr val="bg1"/>
                </a:solidFill>
              </a:rPr>
              <a:t>A</a:t>
            </a:r>
            <a:r>
              <a:rPr lang="en-US" sz="8000" dirty="0" smtClean="0">
                <a:solidFill>
                  <a:schemeClr val="bg1"/>
                </a:solidFill>
              </a:rPr>
              <a:t>ct – Do what has to be done to help the situation  </a:t>
            </a:r>
          </a:p>
          <a:p>
            <a:pPr lvl="1"/>
            <a:r>
              <a:rPr lang="en-US" sz="8000" dirty="0" smtClean="0">
                <a:solidFill>
                  <a:schemeClr val="bg1"/>
                </a:solidFill>
              </a:rPr>
              <a:t>Problem-solving</a:t>
            </a:r>
          </a:p>
          <a:p>
            <a:pPr lvl="1"/>
            <a:r>
              <a:rPr lang="en-US" sz="8000" dirty="0" smtClean="0">
                <a:solidFill>
                  <a:schemeClr val="bg1"/>
                </a:solidFill>
              </a:rPr>
              <a:t>Use a relaxation technique or thought-stopping </a:t>
            </a:r>
          </a:p>
          <a:p>
            <a:pPr lvl="1"/>
            <a:r>
              <a:rPr lang="en-US" sz="8000" dirty="0" smtClean="0">
                <a:solidFill>
                  <a:schemeClr val="bg1"/>
                </a:solidFill>
              </a:rPr>
              <a:t>Do something to distract yourself if it helps you feel better</a:t>
            </a:r>
          </a:p>
          <a:p>
            <a:pPr marL="0" indent="0">
              <a:buNone/>
            </a:pPr>
            <a:endParaRPr lang="en-US" sz="2900" dirty="0" smtClean="0">
              <a:solidFill>
                <a:schemeClr val="bg1"/>
              </a:solidFill>
            </a:endParaRPr>
          </a:p>
          <a:p>
            <a:pPr marL="0" indent="0">
              <a:buNone/>
            </a:pPr>
            <a:r>
              <a:rPr lang="en-US" sz="3700" dirty="0" smtClean="0">
                <a:solidFill>
                  <a:schemeClr val="bg1"/>
                </a:solidFill>
              </a:rPr>
              <a:t>Messina </a:t>
            </a:r>
            <a:r>
              <a:rPr lang="en-US" sz="3700" dirty="0">
                <a:solidFill>
                  <a:schemeClr val="bg1"/>
                </a:solidFill>
              </a:rPr>
              <a:t>J. M. &amp; Messina, C. M. (2010). The Alert System. Retrieved from Tools for Recovery at </a:t>
            </a:r>
            <a:r>
              <a:rPr lang="en-US" sz="3700" dirty="0">
                <a:solidFill>
                  <a:schemeClr val="bg1"/>
                </a:solidFill>
                <a:hlinkClick r:id="rId3"/>
              </a:rPr>
              <a:t>http://</a:t>
            </a:r>
            <a:r>
              <a:rPr lang="en-US" sz="3700" dirty="0" smtClean="0">
                <a:solidFill>
                  <a:schemeClr val="bg1"/>
                </a:solidFill>
                <a:hlinkClick r:id="rId3"/>
              </a:rPr>
              <a:t>jamesjmessina.com/seastoolsforrecovery/alertsystem.html</a:t>
            </a:r>
            <a:r>
              <a:rPr lang="en-US" sz="3700" dirty="0" smtClean="0">
                <a:solidFill>
                  <a:schemeClr val="bg1"/>
                </a:solidFill>
              </a:rPr>
              <a:t>  </a:t>
            </a:r>
            <a:endParaRPr lang="en-US" sz="3700" dirty="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12</a:t>
            </a:fld>
            <a:endParaRPr lang="en-US" dirty="0"/>
          </a:p>
        </p:txBody>
      </p:sp>
      <p:pic>
        <p:nvPicPr>
          <p:cNvPr id="5" name="Picture 2" descr="C:\Users\Mary\Pictures\Pictures\cactus cli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575722"/>
            <a:ext cx="1116842" cy="741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52676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t>How Can Coping Help You?</a:t>
            </a:r>
            <a:endParaRPr lang="en-US" dirty="0"/>
          </a:p>
        </p:txBody>
      </p:sp>
      <p:sp>
        <p:nvSpPr>
          <p:cNvPr id="3" name="Content Placeholder 2"/>
          <p:cNvSpPr>
            <a:spLocks noGrp="1"/>
          </p:cNvSpPr>
          <p:nvPr>
            <p:ph idx="1"/>
          </p:nvPr>
        </p:nvSpPr>
        <p:spPr>
          <a:xfrm>
            <a:off x="533400" y="1828800"/>
            <a:ext cx="8153400" cy="4724400"/>
          </a:xfrm>
        </p:spPr>
        <p:txBody>
          <a:bodyPr>
            <a:noAutofit/>
          </a:bodyPr>
          <a:lstStyle/>
          <a:p>
            <a:r>
              <a:rPr lang="en-US" sz="2600" dirty="0" smtClean="0">
                <a:solidFill>
                  <a:schemeClr val="bg1"/>
                </a:solidFill>
              </a:rPr>
              <a:t>Coping can get you through a tough time, and decrease:</a:t>
            </a:r>
          </a:p>
          <a:p>
            <a:pPr lvl="1"/>
            <a:r>
              <a:rPr lang="en-US" sz="2600" dirty="0" smtClean="0">
                <a:solidFill>
                  <a:schemeClr val="bg1"/>
                </a:solidFill>
              </a:rPr>
              <a:t>Fear and anxiety</a:t>
            </a:r>
          </a:p>
          <a:p>
            <a:pPr lvl="1"/>
            <a:r>
              <a:rPr lang="en-US" sz="2600" dirty="0" smtClean="0">
                <a:solidFill>
                  <a:schemeClr val="bg1"/>
                </a:solidFill>
              </a:rPr>
              <a:t>Depression or other mental illnesses</a:t>
            </a:r>
          </a:p>
          <a:p>
            <a:pPr lvl="1"/>
            <a:r>
              <a:rPr lang="en-US" sz="2600" dirty="0" smtClean="0">
                <a:solidFill>
                  <a:schemeClr val="bg1"/>
                </a:solidFill>
              </a:rPr>
              <a:t>Chronic pain or headaches</a:t>
            </a:r>
          </a:p>
          <a:p>
            <a:pPr lvl="1"/>
            <a:r>
              <a:rPr lang="en-US" sz="2600" dirty="0" smtClean="0">
                <a:solidFill>
                  <a:schemeClr val="bg1"/>
                </a:solidFill>
              </a:rPr>
              <a:t>High blood pressure</a:t>
            </a:r>
          </a:p>
          <a:p>
            <a:pPr lvl="1"/>
            <a:r>
              <a:rPr lang="en-US" sz="2600" dirty="0" smtClean="0">
                <a:solidFill>
                  <a:schemeClr val="bg1"/>
                </a:solidFill>
              </a:rPr>
              <a:t>Stomach or bowel problems</a:t>
            </a:r>
          </a:p>
          <a:p>
            <a:pPr lvl="1"/>
            <a:r>
              <a:rPr lang="en-US" sz="2600" dirty="0" smtClean="0">
                <a:solidFill>
                  <a:schemeClr val="bg1"/>
                </a:solidFill>
              </a:rPr>
              <a:t>Risk of colds, flu, and infections</a:t>
            </a:r>
          </a:p>
          <a:p>
            <a:pPr lvl="1"/>
            <a:r>
              <a:rPr lang="en-US" sz="2600" dirty="0" smtClean="0">
                <a:solidFill>
                  <a:schemeClr val="bg1"/>
                </a:solidFill>
              </a:rPr>
              <a:t>Tiredness, sleep problems</a:t>
            </a:r>
          </a:p>
          <a:p>
            <a:pPr lvl="1"/>
            <a:r>
              <a:rPr lang="en-US" sz="2600" dirty="0" smtClean="0">
                <a:solidFill>
                  <a:schemeClr val="bg1"/>
                </a:solidFill>
              </a:rPr>
              <a:t>Substance abuse</a:t>
            </a:r>
          </a:p>
          <a:p>
            <a:pPr lvl="1"/>
            <a:r>
              <a:rPr lang="en-US" sz="2600" dirty="0" smtClean="0">
                <a:solidFill>
                  <a:schemeClr val="bg1"/>
                </a:solidFill>
              </a:rPr>
              <a:t>Family, relationship, job, or school problems</a:t>
            </a:r>
            <a:endParaRPr lang="en-US" sz="2600" dirty="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13</a:t>
            </a:fld>
            <a:endParaRPr lang="en-US" dirty="0"/>
          </a:p>
        </p:txBody>
      </p:sp>
      <p:pic>
        <p:nvPicPr>
          <p:cNvPr id="7170" name="Picture 2" descr="C:\Users\Mary\Pictures\Pictures\daily bouqu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57600"/>
            <a:ext cx="1651000" cy="124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19041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96200" cy="1066800"/>
          </a:xfrm>
        </p:spPr>
        <p:txBody>
          <a:bodyPr>
            <a:normAutofit/>
          </a:bodyPr>
          <a:lstStyle/>
          <a:p>
            <a:r>
              <a:rPr lang="en-US" dirty="0" smtClean="0"/>
              <a:t>Examples of Coping </a:t>
            </a:r>
            <a:br>
              <a:rPr lang="en-US" dirty="0" smtClean="0"/>
            </a:br>
            <a:r>
              <a:rPr lang="en-US" sz="2000" dirty="0" smtClean="0"/>
              <a:t>(You can add more to the list)</a:t>
            </a:r>
            <a:endParaRPr lang="en-US" sz="2000" dirty="0"/>
          </a:p>
        </p:txBody>
      </p:sp>
      <p:sp>
        <p:nvSpPr>
          <p:cNvPr id="3" name="Content Placeholder 2"/>
          <p:cNvSpPr>
            <a:spLocks noGrp="1"/>
          </p:cNvSpPr>
          <p:nvPr>
            <p:ph idx="1"/>
          </p:nvPr>
        </p:nvSpPr>
        <p:spPr>
          <a:xfrm>
            <a:off x="685800" y="2057400"/>
            <a:ext cx="7772400" cy="4267200"/>
          </a:xfrm>
        </p:spPr>
        <p:txBody>
          <a:bodyPr>
            <a:noAutofit/>
          </a:bodyPr>
          <a:lstStyle/>
          <a:p>
            <a:r>
              <a:rPr lang="en-US" sz="2600" b="1" dirty="0" smtClean="0">
                <a:solidFill>
                  <a:schemeClr val="bg1"/>
                </a:solidFill>
              </a:rPr>
              <a:t>Recreational activities </a:t>
            </a:r>
            <a:r>
              <a:rPr lang="en-US" sz="2600" dirty="0" smtClean="0">
                <a:solidFill>
                  <a:schemeClr val="bg1"/>
                </a:solidFill>
              </a:rPr>
              <a:t>– music, hobbies, movies, reading </a:t>
            </a:r>
          </a:p>
          <a:p>
            <a:r>
              <a:rPr lang="en-US" sz="2600" b="1" dirty="0" smtClean="0">
                <a:solidFill>
                  <a:schemeClr val="bg1"/>
                </a:solidFill>
              </a:rPr>
              <a:t>Exercise </a:t>
            </a:r>
            <a:r>
              <a:rPr lang="en-US" sz="2600" dirty="0" smtClean="0">
                <a:solidFill>
                  <a:schemeClr val="bg1"/>
                </a:solidFill>
              </a:rPr>
              <a:t>– walking, swimming, dancing, biking, etc.</a:t>
            </a:r>
          </a:p>
          <a:p>
            <a:r>
              <a:rPr lang="en-US" sz="2600" b="1" dirty="0" smtClean="0">
                <a:solidFill>
                  <a:schemeClr val="bg1"/>
                </a:solidFill>
              </a:rPr>
              <a:t>Stress-reduction </a:t>
            </a:r>
            <a:r>
              <a:rPr lang="en-US" sz="2600" dirty="0" smtClean="0">
                <a:solidFill>
                  <a:schemeClr val="bg1"/>
                </a:solidFill>
              </a:rPr>
              <a:t>– yoga</a:t>
            </a:r>
            <a:r>
              <a:rPr lang="en-US" sz="2600" dirty="0" smtClean="0">
                <a:solidFill>
                  <a:schemeClr val="bg1"/>
                </a:solidFill>
              </a:rPr>
              <a:t>, relaxation exercises, “fishing”</a:t>
            </a:r>
          </a:p>
          <a:p>
            <a:r>
              <a:rPr lang="en-US" sz="2600" b="1" dirty="0" smtClean="0">
                <a:solidFill>
                  <a:schemeClr val="bg1"/>
                </a:solidFill>
              </a:rPr>
              <a:t>Mental relaxation </a:t>
            </a:r>
            <a:r>
              <a:rPr lang="en-US" sz="2600" dirty="0" smtClean="0">
                <a:solidFill>
                  <a:schemeClr val="bg1"/>
                </a:solidFill>
              </a:rPr>
              <a:t>– meditation, visual imagery, centering</a:t>
            </a:r>
          </a:p>
          <a:p>
            <a:r>
              <a:rPr lang="en-US" sz="2600" b="1" dirty="0" smtClean="0">
                <a:solidFill>
                  <a:schemeClr val="bg1"/>
                </a:solidFill>
              </a:rPr>
              <a:t>Spirituality</a:t>
            </a:r>
            <a:r>
              <a:rPr lang="en-US" sz="2600" dirty="0" smtClean="0">
                <a:solidFill>
                  <a:schemeClr val="bg1"/>
                </a:solidFill>
              </a:rPr>
              <a:t> – prayer, reading holy book,  having purpose, forgiveness, “Letting go and letting God”</a:t>
            </a:r>
          </a:p>
        </p:txBody>
      </p:sp>
      <p:sp>
        <p:nvSpPr>
          <p:cNvPr id="4" name="Slide Number Placeholder 3"/>
          <p:cNvSpPr>
            <a:spLocks noGrp="1"/>
          </p:cNvSpPr>
          <p:nvPr>
            <p:ph type="sldNum" sz="quarter" idx="12"/>
          </p:nvPr>
        </p:nvSpPr>
        <p:spPr/>
        <p:txBody>
          <a:bodyPr/>
          <a:lstStyle/>
          <a:p>
            <a:fld id="{44E6F30C-3F12-477B-8692-3323054D43E7}" type="slidenum">
              <a:rPr lang="en-US" smtClean="0"/>
              <a:pPr/>
              <a:t>14</a:t>
            </a:fld>
            <a:endParaRPr lang="en-US" dirty="0"/>
          </a:p>
        </p:txBody>
      </p:sp>
      <p:sp>
        <p:nvSpPr>
          <p:cNvPr id="5"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12794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Coping (continued)</a:t>
            </a:r>
            <a:endParaRPr lang="en-US" dirty="0"/>
          </a:p>
        </p:txBody>
      </p:sp>
      <p:sp>
        <p:nvSpPr>
          <p:cNvPr id="3" name="Content Placeholder 2"/>
          <p:cNvSpPr>
            <a:spLocks noGrp="1"/>
          </p:cNvSpPr>
          <p:nvPr>
            <p:ph idx="1"/>
          </p:nvPr>
        </p:nvSpPr>
        <p:spPr>
          <a:xfrm>
            <a:off x="685800" y="1981200"/>
            <a:ext cx="8001000" cy="4191000"/>
          </a:xfrm>
        </p:spPr>
        <p:txBody>
          <a:bodyPr>
            <a:normAutofit fontScale="92500" lnSpcReduction="10000"/>
          </a:bodyPr>
          <a:lstStyle/>
          <a:p>
            <a:r>
              <a:rPr lang="en-US" sz="2800" b="1" dirty="0">
                <a:solidFill>
                  <a:schemeClr val="bg1"/>
                </a:solidFill>
              </a:rPr>
              <a:t>Family life skills </a:t>
            </a:r>
            <a:r>
              <a:rPr lang="en-US" sz="2800" dirty="0">
                <a:solidFill>
                  <a:schemeClr val="bg1"/>
                </a:solidFill>
              </a:rPr>
              <a:t>– conflict resolution, esteem, togetherness </a:t>
            </a:r>
          </a:p>
          <a:p>
            <a:r>
              <a:rPr lang="en-US" sz="2800" b="1" dirty="0">
                <a:solidFill>
                  <a:schemeClr val="bg1"/>
                </a:solidFill>
              </a:rPr>
              <a:t>Working on relationships </a:t>
            </a:r>
            <a:r>
              <a:rPr lang="en-US" sz="2800" dirty="0">
                <a:solidFill>
                  <a:schemeClr val="bg1"/>
                </a:solidFill>
              </a:rPr>
              <a:t>– setting limits, networking, love</a:t>
            </a:r>
          </a:p>
          <a:p>
            <a:r>
              <a:rPr lang="en-US" sz="2800" b="1" dirty="0">
                <a:solidFill>
                  <a:schemeClr val="bg1"/>
                </a:solidFill>
              </a:rPr>
              <a:t>Education and insight </a:t>
            </a:r>
            <a:r>
              <a:rPr lang="en-US" sz="2800" dirty="0">
                <a:solidFill>
                  <a:schemeClr val="bg1"/>
                </a:solidFill>
              </a:rPr>
              <a:t>– new behavior patterns, attitudes</a:t>
            </a:r>
          </a:p>
          <a:p>
            <a:r>
              <a:rPr lang="en-US" sz="2800" b="1" dirty="0">
                <a:solidFill>
                  <a:schemeClr val="bg1"/>
                </a:solidFill>
              </a:rPr>
              <a:t>Problem solving</a:t>
            </a:r>
            <a:r>
              <a:rPr lang="en-US" sz="2800" dirty="0">
                <a:solidFill>
                  <a:schemeClr val="bg1"/>
                </a:solidFill>
              </a:rPr>
              <a:t> – manage time, planning, rational thinking</a:t>
            </a:r>
          </a:p>
          <a:p>
            <a:r>
              <a:rPr lang="en-US" sz="2800" b="1" dirty="0">
                <a:solidFill>
                  <a:schemeClr val="bg1"/>
                </a:solidFill>
              </a:rPr>
              <a:t>Using sense of humor </a:t>
            </a:r>
            <a:r>
              <a:rPr lang="en-US" sz="2800" dirty="0">
                <a:solidFill>
                  <a:schemeClr val="bg1"/>
                </a:solidFill>
              </a:rPr>
              <a:t>– lightening up, having fun, comedy </a:t>
            </a:r>
          </a:p>
          <a:p>
            <a:endParaRPr lang="en-US" dirty="0"/>
          </a:p>
        </p:txBody>
      </p:sp>
      <p:sp>
        <p:nvSpPr>
          <p:cNvPr id="4"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44305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1"/>
            <a:ext cx="7372555" cy="838200"/>
          </a:xfrm>
        </p:spPr>
        <p:txBody>
          <a:bodyPr/>
          <a:lstStyle/>
          <a:p>
            <a:r>
              <a:rPr lang="en-US" dirty="0" smtClean="0"/>
              <a:t>Two Major Functions of Coping</a:t>
            </a:r>
            <a:endParaRPr lang="en-US" dirty="0"/>
          </a:p>
        </p:txBody>
      </p:sp>
      <p:sp>
        <p:nvSpPr>
          <p:cNvPr id="3" name="Content Placeholder 2"/>
          <p:cNvSpPr>
            <a:spLocks noGrp="1"/>
          </p:cNvSpPr>
          <p:nvPr>
            <p:ph idx="1"/>
          </p:nvPr>
        </p:nvSpPr>
        <p:spPr>
          <a:xfrm>
            <a:off x="2057400" y="1828800"/>
            <a:ext cx="6781800" cy="4648200"/>
          </a:xfrm>
        </p:spPr>
        <p:txBody>
          <a:bodyPr>
            <a:noAutofit/>
          </a:bodyPr>
          <a:lstStyle/>
          <a:p>
            <a:r>
              <a:rPr lang="en-US" sz="2600" b="1" dirty="0" smtClean="0">
                <a:solidFill>
                  <a:schemeClr val="bg1"/>
                </a:solidFill>
              </a:rPr>
              <a:t>Problem-focused coping </a:t>
            </a:r>
            <a:r>
              <a:rPr lang="en-US" sz="2600" dirty="0" smtClean="0">
                <a:solidFill>
                  <a:schemeClr val="bg1"/>
                </a:solidFill>
              </a:rPr>
              <a:t>–  </a:t>
            </a:r>
          </a:p>
          <a:p>
            <a:pPr lvl="1"/>
            <a:r>
              <a:rPr lang="en-US" sz="2600" dirty="0" smtClean="0">
                <a:solidFill>
                  <a:schemeClr val="bg1"/>
                </a:solidFill>
              </a:rPr>
              <a:t>To change the troubling situation by acting on yourself, your environment, or your situation</a:t>
            </a:r>
          </a:p>
          <a:p>
            <a:r>
              <a:rPr lang="en-US" sz="2600" b="1" dirty="0" smtClean="0">
                <a:solidFill>
                  <a:schemeClr val="bg1"/>
                </a:solidFill>
              </a:rPr>
              <a:t>Emotion-focused coping </a:t>
            </a:r>
            <a:r>
              <a:rPr lang="en-US" sz="2600" dirty="0" smtClean="0">
                <a:solidFill>
                  <a:schemeClr val="bg1"/>
                </a:solidFill>
              </a:rPr>
              <a:t>– </a:t>
            </a:r>
          </a:p>
          <a:p>
            <a:pPr lvl="1"/>
            <a:r>
              <a:rPr lang="en-US" sz="2600" dirty="0" smtClean="0">
                <a:solidFill>
                  <a:schemeClr val="bg1"/>
                </a:solidFill>
              </a:rPr>
              <a:t>To change the way you view the stressful situation (giving it attention, or avoiding it)</a:t>
            </a:r>
          </a:p>
          <a:p>
            <a:pPr lvl="1"/>
            <a:r>
              <a:rPr lang="en-US" sz="2600" dirty="0" smtClean="0">
                <a:solidFill>
                  <a:schemeClr val="bg1"/>
                </a:solidFill>
              </a:rPr>
              <a:t>You can change your personal meaning of what is happening (to make it seem less stressful or troubling)</a:t>
            </a:r>
          </a:p>
        </p:txBody>
      </p:sp>
      <p:sp>
        <p:nvSpPr>
          <p:cNvPr id="4" name="Slide Number Placeholder 3"/>
          <p:cNvSpPr>
            <a:spLocks noGrp="1"/>
          </p:cNvSpPr>
          <p:nvPr>
            <p:ph type="sldNum" sz="quarter" idx="12"/>
          </p:nvPr>
        </p:nvSpPr>
        <p:spPr/>
        <p:txBody>
          <a:bodyPr/>
          <a:lstStyle/>
          <a:p>
            <a:fld id="{44E6F30C-3F12-477B-8692-3323054D43E7}" type="slidenum">
              <a:rPr lang="en-US" smtClean="0"/>
              <a:pPr/>
              <a:t>16</a:t>
            </a:fld>
            <a:endParaRPr lang="en-US" dirty="0"/>
          </a:p>
        </p:txBody>
      </p:sp>
      <p:pic>
        <p:nvPicPr>
          <p:cNvPr id="2051" name="Picture 3" descr="C:\Users\Mary\Pictures\Pictures\Jason-Trusnik-Autograph-May-2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200400"/>
            <a:ext cx="914400" cy="12295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07951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1"/>
            <a:ext cx="7353713" cy="838200"/>
          </a:xfrm>
        </p:spPr>
        <p:txBody>
          <a:bodyPr/>
          <a:lstStyle/>
          <a:p>
            <a:r>
              <a:rPr lang="en-US" dirty="0" smtClean="0"/>
              <a:t>Case Study: Coping</a:t>
            </a:r>
            <a:endParaRPr lang="en-US" dirty="0"/>
          </a:p>
        </p:txBody>
      </p:sp>
      <p:sp>
        <p:nvSpPr>
          <p:cNvPr id="3" name="Content Placeholder 2"/>
          <p:cNvSpPr>
            <a:spLocks noGrp="1"/>
          </p:cNvSpPr>
          <p:nvPr>
            <p:ph idx="1"/>
          </p:nvPr>
        </p:nvSpPr>
        <p:spPr>
          <a:xfrm>
            <a:off x="685800" y="1828800"/>
            <a:ext cx="8077200" cy="4648200"/>
          </a:xfrm>
        </p:spPr>
        <p:txBody>
          <a:bodyPr>
            <a:noAutofit/>
          </a:bodyPr>
          <a:lstStyle/>
          <a:p>
            <a:r>
              <a:rPr lang="en-US" sz="2600" dirty="0">
                <a:solidFill>
                  <a:schemeClr val="bg1"/>
                </a:solidFill>
              </a:rPr>
              <a:t>John said, “I went to have an AIDS test. I found out I didn’t have AIDS.”  (problem-focused coping)</a:t>
            </a:r>
          </a:p>
          <a:p>
            <a:r>
              <a:rPr lang="en-US" sz="2600" dirty="0">
                <a:solidFill>
                  <a:schemeClr val="bg1"/>
                </a:solidFill>
              </a:rPr>
              <a:t>“I was blaming myself for my sister’s drug addiction, but now I know it was an irrational thought.  It was her decision to use drugs after rehab.” (emotion-focused coping)</a:t>
            </a:r>
          </a:p>
          <a:p>
            <a:r>
              <a:rPr lang="en-US" sz="2600" dirty="0">
                <a:solidFill>
                  <a:schemeClr val="bg1"/>
                </a:solidFill>
              </a:rPr>
              <a:t>“I asked the social worker what home health care services would be available if I can’t take care of her by myself anymore.” (problem-focused coping) </a:t>
            </a:r>
          </a:p>
          <a:p>
            <a:r>
              <a:rPr lang="en-US" sz="2600" dirty="0">
                <a:solidFill>
                  <a:schemeClr val="bg1"/>
                </a:solidFill>
              </a:rPr>
              <a:t>“I learned some relaxation exercises to help me fall asleep at night.” (problem-focused coping)</a:t>
            </a:r>
          </a:p>
        </p:txBody>
      </p:sp>
      <p:sp>
        <p:nvSpPr>
          <p:cNvPr id="4" name="Slide Number Placeholder 3"/>
          <p:cNvSpPr>
            <a:spLocks noGrp="1"/>
          </p:cNvSpPr>
          <p:nvPr>
            <p:ph type="sldNum" sz="quarter" idx="12"/>
          </p:nvPr>
        </p:nvSpPr>
        <p:spPr/>
        <p:txBody>
          <a:bodyPr/>
          <a:lstStyle/>
          <a:p>
            <a:fld id="{44E6F30C-3F12-477B-8692-3323054D43E7}" type="slidenum">
              <a:rPr lang="en-US" smtClean="0"/>
              <a:pPr/>
              <a:t>17</a:t>
            </a:fld>
            <a:endParaRPr lang="en-US" dirty="0"/>
          </a:p>
        </p:txBody>
      </p:sp>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4546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ln w="3175">
            <a:solidFill>
              <a:schemeClr val="tx1"/>
            </a:solidFill>
          </a:ln>
        </p:spPr>
        <p:txBody>
          <a:bodyPr>
            <a:normAutofit/>
          </a:bodyPr>
          <a:lstStyle/>
          <a:p>
            <a:r>
              <a:rPr lang="en-US" dirty="0" smtClean="0"/>
              <a:t>Case Study: Coping</a:t>
            </a:r>
            <a:endParaRPr lang="en-US" dirty="0"/>
          </a:p>
        </p:txBody>
      </p:sp>
      <p:sp>
        <p:nvSpPr>
          <p:cNvPr id="3" name="Content Placeholder 2"/>
          <p:cNvSpPr>
            <a:spLocks noGrp="1"/>
          </p:cNvSpPr>
          <p:nvPr>
            <p:ph idx="1"/>
          </p:nvPr>
        </p:nvSpPr>
        <p:spPr>
          <a:xfrm>
            <a:off x="685800" y="1828800"/>
            <a:ext cx="8001000" cy="4136136"/>
          </a:xfrm>
        </p:spPr>
        <p:txBody>
          <a:bodyPr>
            <a:noAutofit/>
          </a:bodyPr>
          <a:lstStyle/>
          <a:p>
            <a:r>
              <a:rPr lang="en-US" sz="2600" dirty="0" smtClean="0">
                <a:solidFill>
                  <a:schemeClr val="bg1"/>
                </a:solidFill>
              </a:rPr>
              <a:t>John said, “Now I have been able to relax </a:t>
            </a:r>
            <a:r>
              <a:rPr lang="en-US" sz="2600" dirty="0" smtClean="0">
                <a:solidFill>
                  <a:schemeClr val="bg1"/>
                </a:solidFill>
              </a:rPr>
              <a:t>so </a:t>
            </a:r>
            <a:r>
              <a:rPr lang="en-US" sz="2600" dirty="0" smtClean="0">
                <a:solidFill>
                  <a:schemeClr val="bg1"/>
                </a:solidFill>
              </a:rPr>
              <a:t>I can think things through better. I realize that I am a good person, and I can get past some of the negative stuff in my head.”  (emotion-focused coping)</a:t>
            </a:r>
          </a:p>
          <a:p>
            <a:r>
              <a:rPr lang="en-US" sz="2600" dirty="0" smtClean="0">
                <a:solidFill>
                  <a:schemeClr val="bg1"/>
                </a:solidFill>
              </a:rPr>
              <a:t>“Now that I’ve gotten more rest, I have more energy to focus on my sister. I will </a:t>
            </a:r>
            <a:r>
              <a:rPr lang="en-US" sz="2600" dirty="0" smtClean="0">
                <a:solidFill>
                  <a:schemeClr val="bg1"/>
                </a:solidFill>
              </a:rPr>
              <a:t>get the </a:t>
            </a:r>
            <a:r>
              <a:rPr lang="en-US" sz="2600" dirty="0" smtClean="0">
                <a:solidFill>
                  <a:schemeClr val="bg1"/>
                </a:solidFill>
              </a:rPr>
              <a:t>help we need to keep her comfortable.”  (problem-focused coping)</a:t>
            </a:r>
          </a:p>
          <a:p>
            <a:r>
              <a:rPr lang="en-US" sz="2600" dirty="0" smtClean="0">
                <a:solidFill>
                  <a:schemeClr val="bg1"/>
                </a:solidFill>
              </a:rPr>
              <a:t>“It seems like things are not as dark anymore.  Instead of feeling angry, I am grateful that I can be here for her when she needs me the most.” (emotion-focused coping)</a:t>
            </a:r>
          </a:p>
        </p:txBody>
      </p:sp>
      <p:sp>
        <p:nvSpPr>
          <p:cNvPr id="4" name="Slide Number Placeholder 3"/>
          <p:cNvSpPr>
            <a:spLocks noGrp="1"/>
          </p:cNvSpPr>
          <p:nvPr>
            <p:ph type="sldNum" sz="quarter" idx="12"/>
          </p:nvPr>
        </p:nvSpPr>
        <p:spPr/>
        <p:txBody>
          <a:bodyPr/>
          <a:lstStyle/>
          <a:p>
            <a:fld id="{44E6F30C-3F12-477B-8692-3323054D43E7}" type="slidenum">
              <a:rPr lang="en-US" smtClean="0"/>
              <a:pPr/>
              <a:t>18</a:t>
            </a:fld>
            <a:endParaRPr lang="en-US" dirty="0"/>
          </a:p>
        </p:txBody>
      </p:sp>
    </p:spTree>
    <p:extLst>
      <p:ext uri="{BB962C8B-B14F-4D97-AF65-F5344CB8AC3E}">
        <p14:creationId xmlns:p14="http://schemas.microsoft.com/office/powerpoint/2010/main" val="51587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686755" cy="924475"/>
          </a:xfrm>
        </p:spPr>
        <p:txBody>
          <a:bodyPr>
            <a:normAutofit/>
          </a:bodyPr>
          <a:lstStyle/>
          <a:p>
            <a:r>
              <a:rPr lang="en-US" dirty="0" smtClean="0"/>
              <a:t>Discussion</a:t>
            </a:r>
            <a:r>
              <a:rPr lang="en-US" dirty="0" smtClean="0"/>
              <a:t>: Coping</a:t>
            </a:r>
            <a:endParaRPr lang="en-US" dirty="0"/>
          </a:p>
        </p:txBody>
      </p:sp>
      <p:sp>
        <p:nvSpPr>
          <p:cNvPr id="3" name="Content Placeholder 2"/>
          <p:cNvSpPr>
            <a:spLocks noGrp="1"/>
          </p:cNvSpPr>
          <p:nvPr>
            <p:ph idx="1"/>
          </p:nvPr>
        </p:nvSpPr>
        <p:spPr>
          <a:xfrm>
            <a:off x="685800" y="1905000"/>
            <a:ext cx="8077200" cy="4038600"/>
          </a:xfrm>
        </p:spPr>
        <p:txBody>
          <a:bodyPr>
            <a:noAutofit/>
          </a:bodyPr>
          <a:lstStyle/>
          <a:p>
            <a:r>
              <a:rPr lang="en-US" sz="2600" i="1" dirty="0" smtClean="0">
                <a:solidFill>
                  <a:schemeClr val="bg1"/>
                </a:solidFill>
              </a:rPr>
              <a:t>Do you think John’s actions and his education toward coping affected his sense of hope?  </a:t>
            </a:r>
          </a:p>
          <a:p>
            <a:pPr lvl="1"/>
            <a:r>
              <a:rPr lang="en-US" sz="2600" i="1" dirty="0" smtClean="0">
                <a:solidFill>
                  <a:schemeClr val="accent1">
                    <a:lumMod val="60000"/>
                    <a:lumOff val="40000"/>
                  </a:schemeClr>
                </a:solidFill>
              </a:rPr>
              <a:t>Yes, he was able to feel more calm and </a:t>
            </a:r>
            <a:r>
              <a:rPr lang="en-US" sz="2600" i="1" dirty="0" smtClean="0">
                <a:solidFill>
                  <a:schemeClr val="accent1">
                    <a:lumMod val="60000"/>
                    <a:lumOff val="40000"/>
                  </a:schemeClr>
                </a:solidFill>
              </a:rPr>
              <a:t>hopeful.</a:t>
            </a:r>
            <a:endParaRPr lang="en-US" sz="2600" i="1" dirty="0" smtClean="0">
              <a:solidFill>
                <a:schemeClr val="accent1">
                  <a:lumMod val="60000"/>
                  <a:lumOff val="40000"/>
                </a:schemeClr>
              </a:solidFill>
            </a:endParaRPr>
          </a:p>
          <a:p>
            <a:r>
              <a:rPr lang="en-US" sz="2600" i="1" dirty="0" smtClean="0">
                <a:solidFill>
                  <a:schemeClr val="bg1"/>
                </a:solidFill>
              </a:rPr>
              <a:t>Do you think everything got better for John?  </a:t>
            </a:r>
          </a:p>
          <a:p>
            <a:pPr lvl="1"/>
            <a:r>
              <a:rPr lang="en-US" sz="2600" i="1" dirty="0" smtClean="0">
                <a:solidFill>
                  <a:schemeClr val="accent1">
                    <a:lumMod val="60000"/>
                    <a:lumOff val="40000"/>
                  </a:schemeClr>
                </a:solidFill>
              </a:rPr>
              <a:t>No, he still had serious problems, stressors, and grief, but coping helped him to handle them much </a:t>
            </a:r>
            <a:r>
              <a:rPr lang="en-US" sz="2600" i="1" dirty="0" smtClean="0">
                <a:solidFill>
                  <a:schemeClr val="accent1">
                    <a:lumMod val="60000"/>
                    <a:lumOff val="40000"/>
                  </a:schemeClr>
                </a:solidFill>
              </a:rPr>
              <a:t>better.</a:t>
            </a:r>
            <a:endParaRPr lang="en-US" sz="2600" i="1" dirty="0" smtClean="0">
              <a:solidFill>
                <a:schemeClr val="accent1">
                  <a:lumMod val="60000"/>
                  <a:lumOff val="40000"/>
                </a:schemeClr>
              </a:solidFill>
            </a:endParaRPr>
          </a:p>
          <a:p>
            <a:r>
              <a:rPr lang="en-US" sz="2600" i="1" dirty="0">
                <a:solidFill>
                  <a:schemeClr val="bg1"/>
                </a:solidFill>
              </a:rPr>
              <a:t>Discuss causes of your stress with someone on your healthcare </a:t>
            </a:r>
            <a:r>
              <a:rPr lang="en-US" sz="2600" i="1" dirty="0" smtClean="0">
                <a:solidFill>
                  <a:schemeClr val="bg1"/>
                </a:solidFill>
              </a:rPr>
              <a:t>team.</a:t>
            </a:r>
            <a:endParaRPr lang="en-US" sz="2600" i="1" dirty="0">
              <a:solidFill>
                <a:schemeClr val="bg1"/>
              </a:solidFill>
            </a:endParaRPr>
          </a:p>
          <a:p>
            <a:r>
              <a:rPr lang="en-US" sz="2600" i="1" dirty="0">
                <a:solidFill>
                  <a:schemeClr val="bg1"/>
                </a:solidFill>
              </a:rPr>
              <a:t>Explore any irrational thoughts and make a </a:t>
            </a:r>
            <a:r>
              <a:rPr lang="en-US" sz="2600" i="1" dirty="0" smtClean="0">
                <a:solidFill>
                  <a:schemeClr val="bg1"/>
                </a:solidFill>
              </a:rPr>
              <a:t>plan.</a:t>
            </a:r>
            <a:endParaRPr lang="en-US" sz="2600" i="1" dirty="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19</a:t>
            </a:fld>
            <a:endParaRPr lang="en-US" dirty="0"/>
          </a:p>
        </p:txBody>
      </p:sp>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7" name="Picture 2" descr="C:\Users\Mary\Pictures\desert flower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8" y="451338"/>
            <a:ext cx="1015945" cy="76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5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ln>
            <a:solidFill>
              <a:schemeClr val="bg2">
                <a:lumMod val="10000"/>
              </a:schemeClr>
            </a:solidFill>
          </a:ln>
        </p:spPr>
        <p:txBody>
          <a:bodyPr/>
          <a:lstStyle/>
          <a:p>
            <a:r>
              <a:rPr lang="en-US" dirty="0" smtClean="0"/>
              <a:t>Goals and Objectives</a:t>
            </a:r>
            <a:endParaRPr lang="en-US" dirty="0"/>
          </a:p>
        </p:txBody>
      </p:sp>
      <p:sp>
        <p:nvSpPr>
          <p:cNvPr id="3" name="Content Placeholder 2"/>
          <p:cNvSpPr>
            <a:spLocks noGrp="1"/>
          </p:cNvSpPr>
          <p:nvPr>
            <p:ph idx="1"/>
          </p:nvPr>
        </p:nvSpPr>
        <p:spPr>
          <a:xfrm>
            <a:off x="1447800" y="2057400"/>
            <a:ext cx="7391400" cy="4059936"/>
          </a:xfrm>
        </p:spPr>
        <p:txBody>
          <a:bodyPr>
            <a:normAutofit lnSpcReduction="10000"/>
          </a:bodyPr>
          <a:lstStyle/>
          <a:p>
            <a:r>
              <a:rPr lang="en-US" sz="2600" dirty="0" smtClean="0">
                <a:solidFill>
                  <a:schemeClr val="bg1"/>
                </a:solidFill>
              </a:rPr>
              <a:t>Goal:  To become more hopeful and </a:t>
            </a:r>
            <a:r>
              <a:rPr lang="en-US" sz="2600" dirty="0" smtClean="0">
                <a:solidFill>
                  <a:schemeClr val="bg1"/>
                </a:solidFill>
              </a:rPr>
              <a:t>better able to cope</a:t>
            </a:r>
            <a:endParaRPr lang="en-US" sz="2600" dirty="0" smtClean="0">
              <a:solidFill>
                <a:schemeClr val="bg1"/>
              </a:solidFill>
            </a:endParaRPr>
          </a:p>
          <a:p>
            <a:pPr lvl="1"/>
            <a:r>
              <a:rPr lang="en-US" sz="2600" dirty="0" smtClean="0">
                <a:solidFill>
                  <a:schemeClr val="bg1"/>
                </a:solidFill>
              </a:rPr>
              <a:t>Explain the difference between coping and stress</a:t>
            </a:r>
          </a:p>
          <a:p>
            <a:pPr lvl="1"/>
            <a:r>
              <a:rPr lang="en-US" sz="2600" dirty="0" smtClean="0">
                <a:solidFill>
                  <a:schemeClr val="bg1"/>
                </a:solidFill>
              </a:rPr>
              <a:t>Identify an example of emotion-focused or problem-focused coping</a:t>
            </a:r>
          </a:p>
          <a:p>
            <a:pPr lvl="1"/>
            <a:r>
              <a:rPr lang="en-US" sz="2600" dirty="0" smtClean="0">
                <a:solidFill>
                  <a:schemeClr val="bg1"/>
                </a:solidFill>
              </a:rPr>
              <a:t>Describe a coping strategy you have used and how well it worked for you</a:t>
            </a:r>
          </a:p>
          <a:p>
            <a:pPr lvl="1"/>
            <a:r>
              <a:rPr lang="en-US" sz="2600" dirty="0" smtClean="0">
                <a:solidFill>
                  <a:schemeClr val="bg1"/>
                </a:solidFill>
              </a:rPr>
              <a:t>Describe how you can be more positive as you prepare to cope </a:t>
            </a:r>
          </a:p>
        </p:txBody>
      </p:sp>
      <p:sp>
        <p:nvSpPr>
          <p:cNvPr id="5" name="Slide Number Placeholder 4"/>
          <p:cNvSpPr>
            <a:spLocks noGrp="1"/>
          </p:cNvSpPr>
          <p:nvPr>
            <p:ph type="sldNum" sz="quarter" idx="12"/>
          </p:nvPr>
        </p:nvSpPr>
        <p:spPr/>
        <p:txBody>
          <a:bodyPr/>
          <a:lstStyle/>
          <a:p>
            <a:fld id="{1AE824AC-0425-44DF-9D77-956F01C277C6}" type="slidenum">
              <a:rPr lang="en-US" smtClean="0"/>
              <a:pPr/>
              <a:t>2</a:t>
            </a:fld>
            <a:endParaRPr lang="en-US" dirty="0"/>
          </a:p>
        </p:txBody>
      </p:sp>
      <p:pic>
        <p:nvPicPr>
          <p:cNvPr id="1026" name="Picture 2" descr="C:\Users\Mary\Pictures\rose clip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62" y="3464719"/>
            <a:ext cx="952500" cy="13358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0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64" y="457200"/>
            <a:ext cx="8229600" cy="838200"/>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685800" y="1981200"/>
            <a:ext cx="5867400" cy="4648200"/>
          </a:xfrm>
        </p:spPr>
        <p:txBody>
          <a:bodyPr>
            <a:noAutofit/>
          </a:bodyPr>
          <a:lstStyle/>
          <a:p>
            <a:r>
              <a:rPr lang="en-US" sz="2600" dirty="0" smtClean="0">
                <a:solidFill>
                  <a:schemeClr val="bg1"/>
                </a:solidFill>
              </a:rPr>
              <a:t>Some people who try relaxation skills </a:t>
            </a:r>
            <a:r>
              <a:rPr lang="en-US" sz="2600" dirty="0" smtClean="0">
                <a:solidFill>
                  <a:schemeClr val="bg1"/>
                </a:solidFill>
              </a:rPr>
              <a:t>say they </a:t>
            </a:r>
            <a:r>
              <a:rPr lang="en-US" sz="2600" dirty="0" smtClean="0">
                <a:solidFill>
                  <a:schemeClr val="bg1"/>
                </a:solidFill>
              </a:rPr>
              <a:t>don’t seem to </a:t>
            </a:r>
            <a:r>
              <a:rPr lang="en-US" sz="2600" dirty="0" smtClean="0">
                <a:solidFill>
                  <a:schemeClr val="bg1"/>
                </a:solidFill>
              </a:rPr>
              <a:t>work.</a:t>
            </a:r>
            <a:endParaRPr lang="en-US" sz="2600" dirty="0" smtClean="0">
              <a:solidFill>
                <a:schemeClr val="bg1"/>
              </a:solidFill>
            </a:endParaRPr>
          </a:p>
          <a:p>
            <a:r>
              <a:rPr lang="en-US" sz="2600" dirty="0" smtClean="0">
                <a:solidFill>
                  <a:schemeClr val="bg1"/>
                </a:solidFill>
              </a:rPr>
              <a:t>But coping is more than stress relief - </a:t>
            </a:r>
            <a:r>
              <a:rPr lang="en-US" sz="2600" dirty="0" smtClean="0">
                <a:solidFill>
                  <a:schemeClr val="bg1"/>
                </a:solidFill>
              </a:rPr>
              <a:t>It </a:t>
            </a:r>
            <a:r>
              <a:rPr lang="en-US" sz="2600" dirty="0" smtClean="0">
                <a:solidFill>
                  <a:schemeClr val="bg1"/>
                </a:solidFill>
              </a:rPr>
              <a:t>includes </a:t>
            </a:r>
            <a:r>
              <a:rPr lang="en-US" sz="2600" dirty="0" smtClean="0">
                <a:solidFill>
                  <a:schemeClr val="bg1"/>
                </a:solidFill>
              </a:rPr>
              <a:t>your thinking, adapting to changes, and </a:t>
            </a:r>
            <a:r>
              <a:rPr lang="en-US" sz="2600" dirty="0" smtClean="0">
                <a:solidFill>
                  <a:schemeClr val="bg1"/>
                </a:solidFill>
              </a:rPr>
              <a:t>improving </a:t>
            </a:r>
            <a:r>
              <a:rPr lang="en-US" sz="2600" dirty="0" smtClean="0">
                <a:solidFill>
                  <a:schemeClr val="bg1"/>
                </a:solidFill>
              </a:rPr>
              <a:t>things. </a:t>
            </a:r>
            <a:endParaRPr lang="en-US" sz="2600" dirty="0" smtClean="0">
              <a:solidFill>
                <a:schemeClr val="bg1"/>
              </a:solidFill>
            </a:endParaRPr>
          </a:p>
          <a:p>
            <a:pPr lvl="0"/>
            <a:r>
              <a:rPr lang="en-US" sz="2600" dirty="0">
                <a:solidFill>
                  <a:schemeClr val="bg1"/>
                </a:solidFill>
              </a:rPr>
              <a:t>You can </a:t>
            </a:r>
            <a:r>
              <a:rPr lang="en-US" sz="2600" dirty="0" smtClean="0">
                <a:solidFill>
                  <a:schemeClr val="bg1"/>
                </a:solidFill>
              </a:rPr>
              <a:t>have </a:t>
            </a:r>
            <a:r>
              <a:rPr lang="en-US" sz="2600" dirty="0">
                <a:solidFill>
                  <a:schemeClr val="bg1"/>
                </a:solidFill>
              </a:rPr>
              <a:t>control over how you view </a:t>
            </a:r>
            <a:r>
              <a:rPr lang="en-US" sz="2600" dirty="0" smtClean="0">
                <a:solidFill>
                  <a:schemeClr val="bg1"/>
                </a:solidFill>
              </a:rPr>
              <a:t>yourself and your </a:t>
            </a:r>
            <a:r>
              <a:rPr lang="en-US" sz="2600" dirty="0" smtClean="0">
                <a:solidFill>
                  <a:schemeClr val="bg1"/>
                </a:solidFill>
              </a:rPr>
              <a:t>situation.</a:t>
            </a:r>
            <a:endParaRPr lang="en-US" sz="2600" dirty="0">
              <a:solidFill>
                <a:schemeClr val="bg1"/>
              </a:solidFill>
            </a:endParaRPr>
          </a:p>
          <a:p>
            <a:r>
              <a:rPr lang="en-US" sz="2600" dirty="0" smtClean="0">
                <a:solidFill>
                  <a:schemeClr val="bg1"/>
                </a:solidFill>
              </a:rPr>
              <a:t>B</a:t>
            </a:r>
            <a:r>
              <a:rPr lang="en-US" sz="2600" i="1" dirty="0" smtClean="0">
                <a:solidFill>
                  <a:schemeClr val="bg1"/>
                </a:solidFill>
              </a:rPr>
              <a:t>e kind to yourself – You deserve </a:t>
            </a:r>
            <a:r>
              <a:rPr lang="en-US" sz="2600" i="1" dirty="0" smtClean="0">
                <a:solidFill>
                  <a:schemeClr val="bg1"/>
                </a:solidFill>
              </a:rPr>
              <a:t>it.</a:t>
            </a:r>
            <a:endParaRPr lang="en-US" sz="2600" i="1" dirty="0" smtClean="0">
              <a:solidFill>
                <a:schemeClr val="bg1"/>
              </a:solidFill>
            </a:endParaRPr>
          </a:p>
          <a:p>
            <a:r>
              <a:rPr lang="en-US" sz="2600" dirty="0" smtClean="0">
                <a:solidFill>
                  <a:schemeClr val="bg1"/>
                </a:solidFill>
              </a:rPr>
              <a:t>Effective coping  and hope can improve your physical and mental health during your </a:t>
            </a:r>
            <a:r>
              <a:rPr lang="en-US" sz="2600" dirty="0" smtClean="0">
                <a:solidFill>
                  <a:schemeClr val="bg1"/>
                </a:solidFill>
              </a:rPr>
              <a:t>recovery.</a:t>
            </a:r>
            <a:endParaRPr lang="en-US" sz="2600" dirty="0" smtClean="0">
              <a:solidFill>
                <a:schemeClr val="bg1"/>
              </a:solidFill>
            </a:endParaRPr>
          </a:p>
        </p:txBody>
      </p:sp>
      <p:sp>
        <p:nvSpPr>
          <p:cNvPr id="4" name="Slide Number Placeholder 3"/>
          <p:cNvSpPr>
            <a:spLocks noGrp="1"/>
          </p:cNvSpPr>
          <p:nvPr>
            <p:ph type="sldNum" sz="quarter" idx="12"/>
          </p:nvPr>
        </p:nvSpPr>
        <p:spPr/>
        <p:txBody>
          <a:bodyPr/>
          <a:lstStyle/>
          <a:p>
            <a:fld id="{018F7462-98C7-4CAC-B71A-0C531DE32D91}" type="slidenum">
              <a:rPr lang="en-US" smtClean="0"/>
              <a:pPr/>
              <a:t>20</a:t>
            </a:fld>
            <a:endParaRPr lang="en-US" dirty="0"/>
          </a:p>
        </p:txBody>
      </p:sp>
      <p:pic>
        <p:nvPicPr>
          <p:cNvPr id="4098" name="Picture 2" descr="C:\Users\Mary\Pictures\Pictures\prairie3 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56" y="2590800"/>
            <a:ext cx="1338496" cy="32766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95580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981200"/>
            <a:ext cx="8077200" cy="4572000"/>
          </a:xfrm>
        </p:spPr>
        <p:txBody>
          <a:bodyPr>
            <a:normAutofit fontScale="70000" lnSpcReduction="20000"/>
          </a:bodyPr>
          <a:lstStyle/>
          <a:p>
            <a:r>
              <a:rPr lang="en-US" dirty="0" smtClean="0">
                <a:solidFill>
                  <a:schemeClr val="bg1"/>
                </a:solidFill>
              </a:rPr>
              <a:t>Lazarus, R.S. (1993). Coping theory and research: Past, present, and future. </a:t>
            </a:r>
            <a:r>
              <a:rPr lang="en-US" i="1" dirty="0" smtClean="0">
                <a:solidFill>
                  <a:schemeClr val="bg1"/>
                </a:solidFill>
              </a:rPr>
              <a:t>Psychosomatic Medicine. 55</a:t>
            </a:r>
            <a:r>
              <a:rPr lang="en-US" dirty="0" smtClean="0">
                <a:solidFill>
                  <a:schemeClr val="bg1"/>
                </a:solidFill>
              </a:rPr>
              <a:t>, (234-247).</a:t>
            </a:r>
          </a:p>
          <a:p>
            <a:r>
              <a:rPr lang="en-US" dirty="0">
                <a:solidFill>
                  <a:schemeClr val="bg1"/>
                </a:solidFill>
              </a:rPr>
              <a:t>Messina, J. J. &amp; Messina, C. M. (2010). Coping with stress in recovery. Retrieved from Tools for coping with life’s stressors at </a:t>
            </a:r>
            <a:r>
              <a:rPr lang="en-US" dirty="0">
                <a:solidFill>
                  <a:schemeClr val="bg1"/>
                </a:solidFill>
                <a:hlinkClick r:id="rId3"/>
              </a:rPr>
              <a:t>http://</a:t>
            </a:r>
            <a:r>
              <a:rPr lang="en-US" dirty="0" smtClean="0">
                <a:solidFill>
                  <a:schemeClr val="bg1"/>
                </a:solidFill>
                <a:hlinkClick r:id="rId3"/>
              </a:rPr>
              <a:t>jamesjmessina.com/seaslifestyletools/seascopingwithstress.html</a:t>
            </a:r>
            <a:r>
              <a:rPr lang="en-US" dirty="0" smtClean="0">
                <a:solidFill>
                  <a:schemeClr val="bg1"/>
                </a:solidFill>
              </a:rPr>
              <a:t>  </a:t>
            </a:r>
            <a:endParaRPr lang="en-US" dirty="0">
              <a:solidFill>
                <a:schemeClr val="bg1"/>
              </a:solidFill>
            </a:endParaRPr>
          </a:p>
          <a:p>
            <a:r>
              <a:rPr lang="en-US" dirty="0">
                <a:solidFill>
                  <a:schemeClr val="bg1"/>
                </a:solidFill>
              </a:rPr>
              <a:t>Messina J. M. &amp; Messina, C. M. (2010). The Alert System. Retrieved from Tools for Recovery at </a:t>
            </a:r>
            <a:r>
              <a:rPr lang="en-US" dirty="0">
                <a:solidFill>
                  <a:schemeClr val="bg1"/>
                </a:solidFill>
                <a:hlinkClick r:id="rId4"/>
              </a:rPr>
              <a:t>http://</a:t>
            </a:r>
            <a:r>
              <a:rPr lang="en-US" dirty="0" smtClean="0">
                <a:solidFill>
                  <a:schemeClr val="bg1"/>
                </a:solidFill>
                <a:hlinkClick r:id="rId4"/>
              </a:rPr>
              <a:t>jamesjmessina.com/seastoolsforrecovery/alertsystem.html</a:t>
            </a:r>
            <a:r>
              <a:rPr lang="en-US" dirty="0" smtClean="0">
                <a:solidFill>
                  <a:schemeClr val="bg1"/>
                </a:solidFill>
              </a:rPr>
              <a:t>  </a:t>
            </a:r>
            <a:endParaRPr lang="en-US" dirty="0">
              <a:solidFill>
                <a:schemeClr val="bg1"/>
              </a:solidFill>
            </a:endParaRPr>
          </a:p>
          <a:p>
            <a:r>
              <a:rPr lang="en-US" dirty="0" smtClean="0">
                <a:solidFill>
                  <a:schemeClr val="bg1"/>
                </a:solidFill>
              </a:rPr>
              <a:t>National Institutes of Health. (2002). Stress system malfunction could lead to serious, life threatening disease. Retrieved December 31, 2008 from NIH Backgrounder website at </a:t>
            </a:r>
            <a:r>
              <a:rPr lang="en-US" dirty="0" smtClean="0">
                <a:solidFill>
                  <a:schemeClr val="bg1"/>
                </a:solidFill>
                <a:hlinkClick r:id="rId5"/>
              </a:rPr>
              <a:t>http://</a:t>
            </a:r>
            <a:r>
              <a:rPr lang="en-US" smtClean="0">
                <a:solidFill>
                  <a:schemeClr val="bg1"/>
                </a:solidFill>
                <a:hlinkClick r:id="rId5"/>
              </a:rPr>
              <a:t>nih.gov/news/pr/sep2002/nichd-09.htm</a:t>
            </a:r>
            <a:r>
              <a:rPr lang="en-US" smtClean="0">
                <a:solidFill>
                  <a:schemeClr val="bg1"/>
                </a:solidFill>
              </a:rPr>
              <a:t>     </a:t>
            </a:r>
            <a:endParaRPr lang="en-US" dirty="0" smtClean="0">
              <a:solidFill>
                <a:schemeClr val="bg1"/>
              </a:solidFill>
            </a:endParaRPr>
          </a:p>
          <a:p>
            <a:pPr marL="0" indent="0">
              <a:buNone/>
            </a:pPr>
            <a:endParaRPr lang="en-US" dirty="0" smtClean="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44E6F30C-3F12-477B-8692-3323054D43E7}" type="slidenum">
              <a:rPr lang="en-US" smtClean="0"/>
              <a:pPr/>
              <a:t>21</a:t>
            </a:fld>
            <a:endParaRPr lang="en-US" dirty="0"/>
          </a:p>
        </p:txBody>
      </p:sp>
      <p:sp>
        <p:nvSpPr>
          <p:cNvPr id="5"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8960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1239837"/>
          </a:xfrm>
        </p:spPr>
        <p:txBody>
          <a:bodyPr>
            <a:normAutofit/>
          </a:bodyPr>
          <a:lstStyle/>
          <a:p>
            <a:pPr marL="365760" indent="0" algn="ctr">
              <a:buClr>
                <a:schemeClr val="accent3"/>
              </a:buClr>
              <a:buNone/>
              <a:defRPr/>
            </a:pPr>
            <a:r>
              <a:rPr lang="en-US" sz="2400" dirty="0">
                <a:solidFill>
                  <a:schemeClr val="bg1"/>
                </a:solidFill>
              </a:rPr>
              <a:t>Created by Mary </a:t>
            </a:r>
            <a:r>
              <a:rPr lang="en-US" sz="2400" dirty="0" smtClean="0">
                <a:solidFill>
                  <a:schemeClr val="bg1"/>
                </a:solidFill>
              </a:rPr>
              <a:t>Knutson RN, MSN 11-25-13. </a:t>
            </a:r>
          </a:p>
          <a:p>
            <a:pPr marL="365760" indent="0" algn="ctr">
              <a:buClr>
                <a:schemeClr val="accent3"/>
              </a:buClr>
              <a:buNone/>
              <a:defRPr/>
            </a:pPr>
            <a:r>
              <a:rPr lang="en-US" sz="2400" dirty="0" smtClean="0">
                <a:solidFill>
                  <a:schemeClr val="bg1"/>
                </a:solidFill>
              </a:rPr>
              <a:t>Revised 4-24-15.</a:t>
            </a:r>
            <a:endParaRPr lang="en-US" sz="2400" dirty="0">
              <a:solidFill>
                <a:schemeClr val="bg1"/>
              </a:solidFill>
            </a:endParaRPr>
          </a:p>
          <a:p>
            <a:pPr marL="365760" indent="0" algn="ctr" eaLnBrk="1" fontAlgn="auto" hangingPunct="1">
              <a:spcAft>
                <a:spcPts val="0"/>
              </a:spcAft>
              <a:buClr>
                <a:schemeClr val="accent3"/>
              </a:buClr>
              <a:buFont typeface="Georgia"/>
              <a:buNone/>
              <a:defRPr/>
            </a:pPr>
            <a:endParaRPr lang="en-US" sz="2400" dirty="0" smtClean="0"/>
          </a:p>
          <a:p>
            <a:pPr marL="365760" indent="-256032" eaLnBrk="1" fontAlgn="auto" hangingPunct="1">
              <a:spcAft>
                <a:spcPts val="0"/>
              </a:spcAft>
              <a:buClr>
                <a:schemeClr val="accent3"/>
              </a:buClr>
              <a:buFont typeface="Georgia"/>
              <a:buChar char="•"/>
              <a:defRPr/>
            </a:pPr>
            <a:endParaRPr lang="en-US" dirty="0"/>
          </a:p>
        </p:txBody>
      </p:sp>
      <p:sp>
        <p:nvSpPr>
          <p:cNvPr id="4608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972AD7D-9079-4A3E-93D6-1D02686423C1}" type="slidenum">
              <a:rPr lang="en-US" smtClean="0">
                <a:cs typeface="Arial" charset="0"/>
              </a:rPr>
              <a:pPr fontAlgn="base">
                <a:spcBef>
                  <a:spcPct val="0"/>
                </a:spcBef>
                <a:spcAft>
                  <a:spcPct val="0"/>
                </a:spcAft>
                <a:defRPr/>
              </a:pPr>
              <a:t>22</a:t>
            </a:fld>
            <a:endParaRPr lang="en-US" dirty="0" smtClean="0">
              <a:cs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4067908" y="3657600"/>
            <a:ext cx="1145894" cy="838199"/>
          </a:xfrm>
          <a:prstGeom prst="rect">
            <a:avLst/>
          </a:prstGeom>
          <a:noFill/>
          <a:ln w="9525">
            <a:noFill/>
            <a:miter lim="800000"/>
            <a:headEnd/>
            <a:tailEnd/>
          </a:ln>
          <a:effectLst/>
        </p:spPr>
      </p:pic>
      <p:sp>
        <p:nvSpPr>
          <p:cNvPr id="2" name="TextBox 1"/>
          <p:cNvSpPr txBox="1"/>
          <p:nvPr/>
        </p:nvSpPr>
        <p:spPr>
          <a:xfrm>
            <a:off x="0" y="0"/>
            <a:ext cx="9144000" cy="1676400"/>
          </a:xfrm>
          <a:prstGeom prst="rect">
            <a:avLst/>
          </a:prstGeom>
          <a:solidFill>
            <a:schemeClr val="accent2">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79532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dirty="0" smtClean="0"/>
              <a:t>What is Coping?</a:t>
            </a:r>
            <a:endParaRPr lang="en-US" dirty="0"/>
          </a:p>
        </p:txBody>
      </p:sp>
      <p:sp>
        <p:nvSpPr>
          <p:cNvPr id="3" name="Content Placeholder 2"/>
          <p:cNvSpPr>
            <a:spLocks noGrp="1"/>
          </p:cNvSpPr>
          <p:nvPr>
            <p:ph idx="1"/>
          </p:nvPr>
        </p:nvSpPr>
        <p:spPr>
          <a:xfrm>
            <a:off x="685800" y="1981200"/>
            <a:ext cx="8229600" cy="4724400"/>
          </a:xfrm>
        </p:spPr>
        <p:txBody>
          <a:bodyPr>
            <a:noAutofit/>
          </a:bodyPr>
          <a:lstStyle/>
          <a:p>
            <a:r>
              <a:rPr lang="en-US" sz="2600" dirty="0" smtClean="0">
                <a:solidFill>
                  <a:schemeClr val="bg1"/>
                </a:solidFill>
              </a:rPr>
              <a:t>The way we think and behave to manage stress in our </a:t>
            </a:r>
            <a:r>
              <a:rPr lang="en-US" sz="2600" dirty="0" smtClean="0">
                <a:solidFill>
                  <a:schemeClr val="bg1"/>
                </a:solidFill>
              </a:rPr>
              <a:t>lives.</a:t>
            </a:r>
            <a:endParaRPr lang="en-US" sz="2600" dirty="0" smtClean="0">
              <a:solidFill>
                <a:schemeClr val="bg1"/>
              </a:solidFill>
            </a:endParaRPr>
          </a:p>
          <a:p>
            <a:r>
              <a:rPr lang="en-US" sz="2600" dirty="0" smtClean="0">
                <a:solidFill>
                  <a:schemeClr val="bg1"/>
                </a:solidFill>
              </a:rPr>
              <a:t>Adaptive coping can be effective and successful to help us get through tough times in a healthy </a:t>
            </a:r>
            <a:r>
              <a:rPr lang="en-US" sz="2600" dirty="0" smtClean="0">
                <a:solidFill>
                  <a:schemeClr val="bg1"/>
                </a:solidFill>
              </a:rPr>
              <a:t>way.</a:t>
            </a:r>
            <a:endParaRPr lang="en-US" sz="2600" dirty="0" smtClean="0">
              <a:solidFill>
                <a:schemeClr val="bg1"/>
              </a:solidFill>
            </a:endParaRPr>
          </a:p>
          <a:p>
            <a:r>
              <a:rPr lang="en-US" sz="2600" dirty="0" smtClean="0">
                <a:solidFill>
                  <a:schemeClr val="bg1"/>
                </a:solidFill>
              </a:rPr>
              <a:t>Our coping can be affected by things like </a:t>
            </a:r>
            <a:r>
              <a:rPr lang="en-US" sz="2600" dirty="0" smtClean="0">
                <a:solidFill>
                  <a:schemeClr val="bg1"/>
                </a:solidFill>
              </a:rPr>
              <a:t>being defensive </a:t>
            </a:r>
            <a:r>
              <a:rPr lang="en-US" sz="2600" dirty="0" smtClean="0">
                <a:solidFill>
                  <a:schemeClr val="bg1"/>
                </a:solidFill>
              </a:rPr>
              <a:t>and protecting our </a:t>
            </a:r>
            <a:r>
              <a:rPr lang="en-US" sz="2600" dirty="0" smtClean="0">
                <a:solidFill>
                  <a:schemeClr val="bg1"/>
                </a:solidFill>
              </a:rPr>
              <a:t>self-image. </a:t>
            </a:r>
            <a:endParaRPr lang="en-US" sz="2600" dirty="0" smtClean="0">
              <a:solidFill>
                <a:schemeClr val="bg1"/>
              </a:solidFill>
            </a:endParaRPr>
          </a:p>
          <a:p>
            <a:r>
              <a:rPr lang="en-US" sz="2600" dirty="0" smtClean="0">
                <a:solidFill>
                  <a:schemeClr val="bg1"/>
                </a:solidFill>
              </a:rPr>
              <a:t>It takes strength for a person to work on coping skills and to ask for help when </a:t>
            </a:r>
            <a:r>
              <a:rPr lang="en-US" sz="2600" dirty="0" smtClean="0">
                <a:solidFill>
                  <a:schemeClr val="bg1"/>
                </a:solidFill>
              </a:rPr>
              <a:t>needed.</a:t>
            </a:r>
            <a:endParaRPr lang="en-US" sz="2600" dirty="0" smtClean="0">
              <a:solidFill>
                <a:schemeClr val="bg1"/>
              </a:solidFill>
            </a:endParaRPr>
          </a:p>
          <a:p>
            <a:r>
              <a:rPr lang="en-US" sz="2600" dirty="0" smtClean="0">
                <a:solidFill>
                  <a:schemeClr val="bg1"/>
                </a:solidFill>
              </a:rPr>
              <a:t>Coping is thinking about the situation, what it means to you, and figuring out how to improve </a:t>
            </a:r>
            <a:r>
              <a:rPr lang="en-US" sz="2600" dirty="0" smtClean="0">
                <a:solidFill>
                  <a:schemeClr val="bg1"/>
                </a:solidFill>
              </a:rPr>
              <a:t>things.</a:t>
            </a:r>
            <a:endParaRPr lang="en-US" sz="2600" dirty="0" smtClean="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3</a:t>
            </a:fld>
            <a:endParaRPr lang="en-US" dirty="0"/>
          </a:p>
        </p:txBody>
      </p:sp>
      <p:sp>
        <p:nvSpPr>
          <p:cNvPr id="5"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6751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086600" cy="762000"/>
          </a:xfrm>
        </p:spPr>
        <p:txBody>
          <a:bodyPr>
            <a:normAutofit/>
          </a:bodyPr>
          <a:lstStyle/>
          <a:p>
            <a:r>
              <a:rPr lang="en-US" dirty="0" smtClean="0"/>
              <a:t>What is Stress?</a:t>
            </a:r>
            <a:endParaRPr lang="en-US" dirty="0"/>
          </a:p>
        </p:txBody>
      </p:sp>
      <p:sp>
        <p:nvSpPr>
          <p:cNvPr id="3" name="Content Placeholder 2"/>
          <p:cNvSpPr>
            <a:spLocks noGrp="1"/>
          </p:cNvSpPr>
          <p:nvPr>
            <p:ph idx="1"/>
          </p:nvPr>
        </p:nvSpPr>
        <p:spPr>
          <a:xfrm>
            <a:off x="685800" y="1981200"/>
            <a:ext cx="7848600" cy="4724400"/>
          </a:xfrm>
        </p:spPr>
        <p:txBody>
          <a:bodyPr>
            <a:noAutofit/>
          </a:bodyPr>
          <a:lstStyle/>
          <a:p>
            <a:r>
              <a:rPr lang="en-US" sz="2600" dirty="0">
                <a:solidFill>
                  <a:schemeClr val="bg1"/>
                </a:solidFill>
              </a:rPr>
              <a:t>S</a:t>
            </a:r>
            <a:r>
              <a:rPr lang="en-US" sz="2600" dirty="0" smtClean="0">
                <a:solidFill>
                  <a:schemeClr val="bg1"/>
                </a:solidFill>
              </a:rPr>
              <a:t>tress has a physical response - not just an emotional </a:t>
            </a:r>
            <a:r>
              <a:rPr lang="en-US" sz="2600" dirty="0" smtClean="0">
                <a:solidFill>
                  <a:schemeClr val="bg1"/>
                </a:solidFill>
              </a:rPr>
              <a:t>one.  </a:t>
            </a:r>
            <a:endParaRPr lang="en-US" sz="2600" dirty="0" smtClean="0">
              <a:solidFill>
                <a:schemeClr val="bg1"/>
              </a:solidFill>
            </a:endParaRPr>
          </a:p>
          <a:p>
            <a:r>
              <a:rPr lang="en-US" sz="2600" dirty="0" smtClean="0">
                <a:solidFill>
                  <a:schemeClr val="bg1"/>
                </a:solidFill>
              </a:rPr>
              <a:t>Situations </a:t>
            </a:r>
            <a:r>
              <a:rPr lang="en-US" sz="2600" dirty="0" smtClean="0">
                <a:solidFill>
                  <a:schemeClr val="bg1"/>
                </a:solidFill>
              </a:rPr>
              <a:t>may trigger “stress emotions</a:t>
            </a:r>
            <a:r>
              <a:rPr lang="en-US" sz="2600" dirty="0" smtClean="0">
                <a:solidFill>
                  <a:schemeClr val="bg1"/>
                </a:solidFill>
              </a:rPr>
              <a:t>”</a:t>
            </a:r>
            <a:endParaRPr lang="en-US" sz="2600" dirty="0" smtClean="0">
              <a:solidFill>
                <a:schemeClr val="bg1"/>
              </a:solidFill>
            </a:endParaRPr>
          </a:p>
          <a:p>
            <a:pPr lvl="1"/>
            <a:r>
              <a:rPr lang="en-US" sz="2600" dirty="0" smtClean="0">
                <a:solidFill>
                  <a:schemeClr val="bg1"/>
                </a:solidFill>
              </a:rPr>
              <a:t>Anger, anxiety, disgust</a:t>
            </a:r>
          </a:p>
          <a:p>
            <a:pPr lvl="1"/>
            <a:r>
              <a:rPr lang="en-US" sz="2600" dirty="0" smtClean="0">
                <a:solidFill>
                  <a:schemeClr val="bg1"/>
                </a:solidFill>
              </a:rPr>
              <a:t>Guilt, shame, sadness</a:t>
            </a:r>
          </a:p>
          <a:p>
            <a:pPr lvl="1"/>
            <a:r>
              <a:rPr lang="en-US" sz="2600" dirty="0" smtClean="0">
                <a:solidFill>
                  <a:schemeClr val="bg1"/>
                </a:solidFill>
              </a:rPr>
              <a:t>Envy, jealousy</a:t>
            </a:r>
          </a:p>
          <a:p>
            <a:r>
              <a:rPr lang="en-US" sz="2600" dirty="0" smtClean="0">
                <a:solidFill>
                  <a:schemeClr val="bg1"/>
                </a:solidFill>
              </a:rPr>
              <a:t>A person can choose to react with different emotions, based on their point of view, and how well they adapt</a:t>
            </a:r>
          </a:p>
          <a:p>
            <a:pPr lvl="1"/>
            <a:r>
              <a:rPr lang="en-US" sz="2600" dirty="0" smtClean="0">
                <a:solidFill>
                  <a:schemeClr val="bg1"/>
                </a:solidFill>
              </a:rPr>
              <a:t>You could react </a:t>
            </a:r>
            <a:r>
              <a:rPr lang="en-US" sz="2600" dirty="0" smtClean="0">
                <a:solidFill>
                  <a:schemeClr val="bg1"/>
                </a:solidFill>
              </a:rPr>
              <a:t>with frustration instead of guilt, shame, </a:t>
            </a:r>
            <a:r>
              <a:rPr lang="en-US" sz="2600" dirty="0" smtClean="0">
                <a:solidFill>
                  <a:schemeClr val="bg1"/>
                </a:solidFill>
              </a:rPr>
              <a:t>or </a:t>
            </a:r>
            <a:r>
              <a:rPr lang="en-US" sz="2600" dirty="0" smtClean="0">
                <a:solidFill>
                  <a:schemeClr val="bg1"/>
                </a:solidFill>
              </a:rPr>
              <a:t>anxiety – It’s not as “paralyzing”</a:t>
            </a:r>
          </a:p>
        </p:txBody>
      </p:sp>
      <p:sp>
        <p:nvSpPr>
          <p:cNvPr id="4" name="Slide Number Placeholder 3"/>
          <p:cNvSpPr>
            <a:spLocks noGrp="1"/>
          </p:cNvSpPr>
          <p:nvPr>
            <p:ph type="sldNum" sz="quarter" idx="12"/>
          </p:nvPr>
        </p:nvSpPr>
        <p:spPr/>
        <p:txBody>
          <a:bodyPr/>
          <a:lstStyle/>
          <a:p>
            <a:fld id="{44E6F30C-3F12-477B-8692-3323054D43E7}" type="slidenum">
              <a:rPr lang="en-US" smtClean="0"/>
              <a:pPr/>
              <a:t>4</a:t>
            </a:fld>
            <a:endParaRPr lang="en-US" dirty="0"/>
          </a:p>
        </p:txBody>
      </p:sp>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16078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t>Discussion: Trying to Cope</a:t>
            </a:r>
            <a:endParaRPr lang="en-US" dirty="0"/>
          </a:p>
        </p:txBody>
      </p:sp>
      <p:sp>
        <p:nvSpPr>
          <p:cNvPr id="3" name="Content Placeholder 2"/>
          <p:cNvSpPr>
            <a:spLocks noGrp="1"/>
          </p:cNvSpPr>
          <p:nvPr>
            <p:ph idx="1"/>
          </p:nvPr>
        </p:nvSpPr>
        <p:spPr>
          <a:xfrm>
            <a:off x="685800" y="1828800"/>
            <a:ext cx="8305800" cy="5029200"/>
          </a:xfrm>
        </p:spPr>
        <p:txBody>
          <a:bodyPr>
            <a:noAutofit/>
          </a:bodyPr>
          <a:lstStyle/>
          <a:p>
            <a:r>
              <a:rPr lang="en-US" sz="2600" i="1" dirty="0" smtClean="0">
                <a:solidFill>
                  <a:schemeClr val="bg1"/>
                </a:solidFill>
              </a:rPr>
              <a:t>Are these healthy ways to cope?</a:t>
            </a:r>
          </a:p>
          <a:p>
            <a:r>
              <a:rPr lang="en-US" sz="2600" b="1" dirty="0" smtClean="0">
                <a:solidFill>
                  <a:schemeClr val="bg1"/>
                </a:solidFill>
              </a:rPr>
              <a:t>Confronting</a:t>
            </a:r>
            <a:r>
              <a:rPr lang="en-US" sz="2600" dirty="0" smtClean="0">
                <a:solidFill>
                  <a:schemeClr val="bg1"/>
                </a:solidFill>
              </a:rPr>
              <a:t> – </a:t>
            </a:r>
          </a:p>
          <a:p>
            <a:pPr lvl="1"/>
            <a:r>
              <a:rPr lang="en-US" sz="2600" i="1" dirty="0" smtClean="0">
                <a:solidFill>
                  <a:schemeClr val="bg1"/>
                </a:solidFill>
              </a:rPr>
              <a:t>I stood my ground and fought for what I wanted.</a:t>
            </a:r>
          </a:p>
          <a:p>
            <a:pPr lvl="1"/>
            <a:r>
              <a:rPr lang="en-US" sz="2600" i="1" dirty="0" smtClean="0">
                <a:solidFill>
                  <a:schemeClr val="bg1"/>
                </a:solidFill>
              </a:rPr>
              <a:t>I expressed anger to </a:t>
            </a:r>
            <a:r>
              <a:rPr lang="en-US" sz="2600" i="1" dirty="0" smtClean="0">
                <a:solidFill>
                  <a:schemeClr val="bg1"/>
                </a:solidFill>
              </a:rPr>
              <a:t>whoever </a:t>
            </a:r>
            <a:r>
              <a:rPr lang="en-US" sz="2600" i="1" dirty="0" smtClean="0">
                <a:solidFill>
                  <a:schemeClr val="bg1"/>
                </a:solidFill>
              </a:rPr>
              <a:t>caused </a:t>
            </a:r>
            <a:r>
              <a:rPr lang="en-US" sz="2600" i="1" dirty="0" smtClean="0">
                <a:solidFill>
                  <a:schemeClr val="bg1"/>
                </a:solidFill>
              </a:rPr>
              <a:t>the problem.</a:t>
            </a:r>
          </a:p>
          <a:p>
            <a:r>
              <a:rPr lang="en-US" sz="2600" b="1" dirty="0" smtClean="0">
                <a:solidFill>
                  <a:schemeClr val="bg1"/>
                </a:solidFill>
              </a:rPr>
              <a:t>Distancing</a:t>
            </a:r>
            <a:r>
              <a:rPr lang="en-US" sz="2600" dirty="0" smtClean="0">
                <a:solidFill>
                  <a:schemeClr val="bg1"/>
                </a:solidFill>
              </a:rPr>
              <a:t> –</a:t>
            </a:r>
          </a:p>
          <a:p>
            <a:pPr lvl="1"/>
            <a:r>
              <a:rPr lang="en-US" sz="2600" i="1" dirty="0" smtClean="0">
                <a:solidFill>
                  <a:schemeClr val="bg1"/>
                </a:solidFill>
              </a:rPr>
              <a:t>I “made light of” the situation - refused to get serious.</a:t>
            </a:r>
          </a:p>
          <a:p>
            <a:pPr lvl="1"/>
            <a:r>
              <a:rPr lang="en-US" sz="2600" i="1" dirty="0" smtClean="0">
                <a:solidFill>
                  <a:schemeClr val="bg1"/>
                </a:solidFill>
              </a:rPr>
              <a:t>I didn’t let it get to me, and I tried to forget it.</a:t>
            </a:r>
          </a:p>
          <a:p>
            <a:r>
              <a:rPr lang="en-US" sz="2600" b="1" dirty="0" smtClean="0">
                <a:solidFill>
                  <a:schemeClr val="bg1"/>
                </a:solidFill>
              </a:rPr>
              <a:t>Self-controlling</a:t>
            </a:r>
            <a:r>
              <a:rPr lang="en-US" sz="2600" dirty="0" smtClean="0">
                <a:solidFill>
                  <a:schemeClr val="bg1"/>
                </a:solidFill>
              </a:rPr>
              <a:t> –</a:t>
            </a:r>
          </a:p>
          <a:p>
            <a:pPr lvl="1"/>
            <a:r>
              <a:rPr lang="en-US" sz="2600" i="1" dirty="0" smtClean="0">
                <a:solidFill>
                  <a:schemeClr val="bg1"/>
                </a:solidFill>
              </a:rPr>
              <a:t>I </a:t>
            </a:r>
            <a:r>
              <a:rPr lang="en-US" sz="2600" i="1" dirty="0" smtClean="0">
                <a:solidFill>
                  <a:schemeClr val="bg1"/>
                </a:solidFill>
              </a:rPr>
              <a:t>kept others </a:t>
            </a:r>
            <a:r>
              <a:rPr lang="en-US" sz="2600" i="1" dirty="0" smtClean="0">
                <a:solidFill>
                  <a:schemeClr val="bg1"/>
                </a:solidFill>
              </a:rPr>
              <a:t>from knowing how bad things were.</a:t>
            </a:r>
          </a:p>
          <a:p>
            <a:pPr lvl="1"/>
            <a:r>
              <a:rPr lang="en-US" sz="2600" i="1" dirty="0" smtClean="0">
                <a:solidFill>
                  <a:schemeClr val="bg1"/>
                </a:solidFill>
              </a:rPr>
              <a:t>I tried not to act too fast.</a:t>
            </a:r>
          </a:p>
        </p:txBody>
      </p:sp>
      <p:sp>
        <p:nvSpPr>
          <p:cNvPr id="4" name="Slide Number Placeholder 3"/>
          <p:cNvSpPr>
            <a:spLocks noGrp="1"/>
          </p:cNvSpPr>
          <p:nvPr>
            <p:ph type="sldNum" sz="quarter" idx="12"/>
          </p:nvPr>
        </p:nvSpPr>
        <p:spPr/>
        <p:txBody>
          <a:bodyPr/>
          <a:lstStyle/>
          <a:p>
            <a:fld id="{44E6F30C-3F12-477B-8692-3323054D43E7}" type="slidenum">
              <a:rPr lang="en-US" smtClean="0"/>
              <a:pPr/>
              <a:t>5</a:t>
            </a:fld>
            <a:endParaRPr lang="en-US" dirty="0"/>
          </a:p>
        </p:txBody>
      </p:sp>
      <p:sp>
        <p:nvSpPr>
          <p:cNvPr id="5"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12490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6686755" cy="762000"/>
          </a:xfrm>
        </p:spPr>
        <p:txBody>
          <a:bodyPr>
            <a:normAutofit/>
          </a:bodyPr>
          <a:lstStyle/>
          <a:p>
            <a:r>
              <a:rPr lang="en-US" dirty="0" smtClean="0"/>
              <a:t>Trying to Cope (continued)</a:t>
            </a:r>
            <a:endParaRPr lang="en-US" dirty="0"/>
          </a:p>
        </p:txBody>
      </p:sp>
      <p:sp>
        <p:nvSpPr>
          <p:cNvPr id="3" name="Content Placeholder 2"/>
          <p:cNvSpPr>
            <a:spLocks noGrp="1"/>
          </p:cNvSpPr>
          <p:nvPr>
            <p:ph idx="1"/>
          </p:nvPr>
        </p:nvSpPr>
        <p:spPr>
          <a:xfrm>
            <a:off x="685800" y="1828800"/>
            <a:ext cx="8458200" cy="4800600"/>
          </a:xfrm>
        </p:spPr>
        <p:txBody>
          <a:bodyPr>
            <a:noAutofit/>
          </a:bodyPr>
          <a:lstStyle/>
          <a:p>
            <a:r>
              <a:rPr lang="en-US" sz="2600" b="1" dirty="0" smtClean="0">
                <a:solidFill>
                  <a:schemeClr val="bg1"/>
                </a:solidFill>
              </a:rPr>
              <a:t>Seeking social support </a:t>
            </a:r>
            <a:r>
              <a:rPr lang="en-US" sz="2600" dirty="0" smtClean="0">
                <a:solidFill>
                  <a:schemeClr val="bg1"/>
                </a:solidFill>
              </a:rPr>
              <a:t>- </a:t>
            </a:r>
          </a:p>
          <a:p>
            <a:pPr lvl="1"/>
            <a:r>
              <a:rPr lang="en-US" sz="2600" i="1" dirty="0" smtClean="0">
                <a:solidFill>
                  <a:schemeClr val="bg1"/>
                </a:solidFill>
              </a:rPr>
              <a:t>I talked to someone who could do something about the problem.</a:t>
            </a:r>
          </a:p>
          <a:p>
            <a:pPr lvl="1"/>
            <a:r>
              <a:rPr lang="en-US" sz="2600" i="1" dirty="0" smtClean="0">
                <a:solidFill>
                  <a:schemeClr val="bg1"/>
                </a:solidFill>
              </a:rPr>
              <a:t>I asked a relative or friend for advice.</a:t>
            </a:r>
          </a:p>
          <a:p>
            <a:r>
              <a:rPr lang="en-US" sz="2600" b="1" dirty="0" smtClean="0">
                <a:solidFill>
                  <a:schemeClr val="bg1"/>
                </a:solidFill>
              </a:rPr>
              <a:t>Accepting responsibility </a:t>
            </a:r>
            <a:r>
              <a:rPr lang="en-US" sz="2600" dirty="0" smtClean="0">
                <a:solidFill>
                  <a:schemeClr val="bg1"/>
                </a:solidFill>
              </a:rPr>
              <a:t>- </a:t>
            </a:r>
          </a:p>
          <a:p>
            <a:pPr lvl="1"/>
            <a:r>
              <a:rPr lang="en-US" sz="2600" i="1" dirty="0" smtClean="0">
                <a:solidFill>
                  <a:schemeClr val="bg1"/>
                </a:solidFill>
              </a:rPr>
              <a:t>I realized that I brought the problem on myself.</a:t>
            </a:r>
          </a:p>
          <a:p>
            <a:pPr lvl="1"/>
            <a:r>
              <a:rPr lang="en-US" sz="2600" i="1" dirty="0" smtClean="0">
                <a:solidFill>
                  <a:schemeClr val="bg1"/>
                </a:solidFill>
              </a:rPr>
              <a:t>I made a promise to myself that things would be different next time.</a:t>
            </a:r>
          </a:p>
          <a:p>
            <a:r>
              <a:rPr lang="en-US" sz="2600" b="1" dirty="0" smtClean="0">
                <a:solidFill>
                  <a:schemeClr val="bg1"/>
                </a:solidFill>
              </a:rPr>
              <a:t>Escape-avoidance </a:t>
            </a:r>
            <a:r>
              <a:rPr lang="en-US" sz="2600" dirty="0" smtClean="0">
                <a:solidFill>
                  <a:schemeClr val="bg1"/>
                </a:solidFill>
              </a:rPr>
              <a:t>- </a:t>
            </a:r>
          </a:p>
          <a:p>
            <a:pPr lvl="1"/>
            <a:r>
              <a:rPr lang="en-US" sz="2600" i="1" dirty="0" smtClean="0">
                <a:solidFill>
                  <a:schemeClr val="bg1"/>
                </a:solidFill>
              </a:rPr>
              <a:t>I avoided </a:t>
            </a:r>
            <a:r>
              <a:rPr lang="en-US" sz="2600" i="1" dirty="0" smtClean="0">
                <a:solidFill>
                  <a:schemeClr val="bg1"/>
                </a:solidFill>
              </a:rPr>
              <a:t>people, wishing the </a:t>
            </a:r>
            <a:r>
              <a:rPr lang="en-US" sz="2600" i="1" dirty="0" smtClean="0">
                <a:solidFill>
                  <a:schemeClr val="bg1"/>
                </a:solidFill>
              </a:rPr>
              <a:t>situation would go away.  </a:t>
            </a:r>
            <a:endParaRPr lang="en-US" sz="2600" i="1" dirty="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6</a:t>
            </a:fld>
            <a:endParaRPr lang="en-US" dirty="0"/>
          </a:p>
        </p:txBody>
      </p:sp>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8630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456" y="457201"/>
            <a:ext cx="6667913" cy="838200"/>
          </a:xfrm>
        </p:spPr>
        <p:txBody>
          <a:bodyPr/>
          <a:lstStyle/>
          <a:p>
            <a:r>
              <a:rPr lang="en-US" dirty="0" smtClean="0"/>
              <a:t>Trying to Cope (continued)</a:t>
            </a:r>
            <a:endParaRPr lang="en-US" dirty="0"/>
          </a:p>
        </p:txBody>
      </p:sp>
      <p:sp>
        <p:nvSpPr>
          <p:cNvPr id="3" name="Content Placeholder 2"/>
          <p:cNvSpPr>
            <a:spLocks noGrp="1"/>
          </p:cNvSpPr>
          <p:nvPr>
            <p:ph idx="1"/>
          </p:nvPr>
        </p:nvSpPr>
        <p:spPr>
          <a:xfrm>
            <a:off x="685799" y="1905000"/>
            <a:ext cx="8229375" cy="4648200"/>
          </a:xfrm>
        </p:spPr>
        <p:txBody>
          <a:bodyPr>
            <a:normAutofit/>
          </a:bodyPr>
          <a:lstStyle/>
          <a:p>
            <a:r>
              <a:rPr lang="en-US" sz="2600" b="1" dirty="0" smtClean="0">
                <a:solidFill>
                  <a:schemeClr val="bg1"/>
                </a:solidFill>
              </a:rPr>
              <a:t>Planning and problem solving </a:t>
            </a:r>
            <a:r>
              <a:rPr lang="en-US" sz="2600" dirty="0" smtClean="0">
                <a:solidFill>
                  <a:schemeClr val="bg1"/>
                </a:solidFill>
              </a:rPr>
              <a:t>-</a:t>
            </a:r>
          </a:p>
          <a:p>
            <a:pPr lvl="1"/>
            <a:r>
              <a:rPr lang="en-US" sz="2600" i="1" dirty="0" smtClean="0">
                <a:solidFill>
                  <a:schemeClr val="bg1"/>
                </a:solidFill>
              </a:rPr>
              <a:t>I knew what had to be done so I put in more effort.</a:t>
            </a:r>
          </a:p>
          <a:p>
            <a:pPr lvl="1"/>
            <a:r>
              <a:rPr lang="en-US" sz="2600" i="1" dirty="0" smtClean="0">
                <a:solidFill>
                  <a:schemeClr val="bg1"/>
                </a:solidFill>
              </a:rPr>
              <a:t>I changed something so things would turn out all right.</a:t>
            </a:r>
          </a:p>
          <a:p>
            <a:pPr lvl="1"/>
            <a:r>
              <a:rPr lang="en-US" sz="2600" i="1" dirty="0" smtClean="0">
                <a:solidFill>
                  <a:schemeClr val="bg1"/>
                </a:solidFill>
              </a:rPr>
              <a:t>I made a plan and followed it.</a:t>
            </a:r>
          </a:p>
          <a:p>
            <a:r>
              <a:rPr lang="en-US" sz="2600" b="1" dirty="0" smtClean="0">
                <a:solidFill>
                  <a:schemeClr val="bg1"/>
                </a:solidFill>
              </a:rPr>
              <a:t>Positive reappraisal </a:t>
            </a:r>
            <a:r>
              <a:rPr lang="en-US" sz="2600" dirty="0" smtClean="0">
                <a:solidFill>
                  <a:schemeClr val="bg1"/>
                </a:solidFill>
              </a:rPr>
              <a:t>(thinking about it in a different way) </a:t>
            </a:r>
          </a:p>
          <a:p>
            <a:pPr lvl="1"/>
            <a:r>
              <a:rPr lang="en-US" sz="2600" i="1" dirty="0" smtClean="0">
                <a:solidFill>
                  <a:schemeClr val="bg1"/>
                </a:solidFill>
              </a:rPr>
              <a:t>I found new faith from the experience.</a:t>
            </a:r>
          </a:p>
          <a:p>
            <a:pPr lvl="1"/>
            <a:r>
              <a:rPr lang="en-US" sz="2600" i="1" dirty="0" smtClean="0">
                <a:solidFill>
                  <a:schemeClr val="bg1"/>
                </a:solidFill>
              </a:rPr>
              <a:t>I changed and grew as a person in a good way</a:t>
            </a:r>
            <a:r>
              <a:rPr lang="en-US" i="1" dirty="0" smtClean="0">
                <a:solidFill>
                  <a:schemeClr val="bg1"/>
                </a:solidFill>
              </a:rPr>
              <a:t>.</a:t>
            </a:r>
          </a:p>
          <a:p>
            <a:pPr marL="0" indent="0">
              <a:buNone/>
            </a:pPr>
            <a:endParaRPr lang="en-US" sz="1600" dirty="0" smtClean="0">
              <a:solidFill>
                <a:schemeClr val="bg1"/>
              </a:solidFill>
            </a:endParaRPr>
          </a:p>
          <a:p>
            <a:pPr marL="0" indent="0">
              <a:buNone/>
            </a:pPr>
            <a:r>
              <a:rPr lang="en-US" sz="1600" dirty="0" err="1" smtClean="0">
                <a:solidFill>
                  <a:schemeClr val="bg1"/>
                </a:solidFill>
              </a:rPr>
              <a:t>Folkman</a:t>
            </a:r>
            <a:r>
              <a:rPr lang="en-US" sz="1600" dirty="0" smtClean="0">
                <a:solidFill>
                  <a:schemeClr val="bg1"/>
                </a:solidFill>
              </a:rPr>
              <a:t>, S. &amp; and Lazarus, R.S. (1988). Manual for the ways of coping questionnaire. Palo Alto, CA: Consulting Psychologists Press.</a:t>
            </a:r>
            <a:endParaRPr lang="en-US" sz="1600" dirty="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7</a:t>
            </a:fld>
            <a:endParaRPr lang="en-US" dirty="0"/>
          </a:p>
        </p:txBody>
      </p:sp>
      <p:pic>
        <p:nvPicPr>
          <p:cNvPr id="4098" name="Picture 2" descr="C:\Users\Mary\Pictures\Pictures\shoe garden cl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47297"/>
            <a:ext cx="812488" cy="981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41806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1"/>
            <a:ext cx="6667913" cy="838200"/>
          </a:xfrm>
        </p:spPr>
        <p:txBody>
          <a:bodyPr>
            <a:normAutofit/>
          </a:bodyPr>
          <a:lstStyle/>
          <a:p>
            <a:r>
              <a:rPr lang="en-US" dirty="0" smtClean="0"/>
              <a:t>Other Ways to Cope </a:t>
            </a:r>
            <a:endParaRPr lang="en-US" dirty="0"/>
          </a:p>
        </p:txBody>
      </p:sp>
      <p:sp>
        <p:nvSpPr>
          <p:cNvPr id="3" name="Content Placeholder 2"/>
          <p:cNvSpPr>
            <a:spLocks noGrp="1"/>
          </p:cNvSpPr>
          <p:nvPr>
            <p:ph idx="1"/>
          </p:nvPr>
        </p:nvSpPr>
        <p:spPr>
          <a:xfrm>
            <a:off x="664368" y="1905000"/>
            <a:ext cx="8174831" cy="4172712"/>
          </a:xfrm>
        </p:spPr>
        <p:txBody>
          <a:bodyPr>
            <a:noAutofit/>
          </a:bodyPr>
          <a:lstStyle/>
          <a:p>
            <a:r>
              <a:rPr lang="en-US" sz="2600" dirty="0" smtClean="0">
                <a:solidFill>
                  <a:schemeClr val="bg1"/>
                </a:solidFill>
              </a:rPr>
              <a:t>People use a mix of coping strategies at different </a:t>
            </a:r>
            <a:r>
              <a:rPr lang="en-US" sz="2600" dirty="0" smtClean="0">
                <a:solidFill>
                  <a:schemeClr val="bg1"/>
                </a:solidFill>
              </a:rPr>
              <a:t>times.</a:t>
            </a:r>
            <a:endParaRPr lang="en-US" sz="2600" dirty="0" smtClean="0">
              <a:solidFill>
                <a:schemeClr val="bg1"/>
              </a:solidFill>
            </a:endParaRPr>
          </a:p>
          <a:p>
            <a:r>
              <a:rPr lang="en-US" sz="2600" dirty="0" smtClean="0">
                <a:solidFill>
                  <a:schemeClr val="bg1"/>
                </a:solidFill>
              </a:rPr>
              <a:t>Coping takes personal strength </a:t>
            </a:r>
            <a:r>
              <a:rPr lang="en-US" sz="2600" dirty="0" smtClean="0">
                <a:solidFill>
                  <a:schemeClr val="bg1"/>
                </a:solidFill>
              </a:rPr>
              <a:t>and can involve faith.</a:t>
            </a:r>
            <a:endParaRPr lang="en-US" sz="2600" dirty="0" smtClean="0">
              <a:solidFill>
                <a:schemeClr val="bg1"/>
              </a:solidFill>
            </a:endParaRPr>
          </a:p>
          <a:p>
            <a:r>
              <a:rPr lang="en-US" sz="2600" dirty="0" smtClean="0">
                <a:solidFill>
                  <a:schemeClr val="bg1"/>
                </a:solidFill>
              </a:rPr>
              <a:t>Spirituality and relaxation can make </a:t>
            </a:r>
            <a:r>
              <a:rPr lang="en-US" sz="2600" dirty="0">
                <a:solidFill>
                  <a:schemeClr val="bg1"/>
                </a:solidFill>
              </a:rPr>
              <a:t>it easier to have insight and </a:t>
            </a:r>
            <a:r>
              <a:rPr lang="en-US" sz="2600" dirty="0" smtClean="0">
                <a:solidFill>
                  <a:schemeClr val="bg1"/>
                </a:solidFill>
              </a:rPr>
              <a:t>to solve </a:t>
            </a:r>
            <a:r>
              <a:rPr lang="en-US" sz="2600" dirty="0" smtClean="0">
                <a:solidFill>
                  <a:schemeClr val="bg1"/>
                </a:solidFill>
              </a:rPr>
              <a:t>problems.</a:t>
            </a:r>
            <a:endParaRPr lang="en-US" sz="2600" dirty="0">
              <a:solidFill>
                <a:schemeClr val="bg1"/>
              </a:solidFill>
            </a:endParaRPr>
          </a:p>
          <a:p>
            <a:r>
              <a:rPr lang="en-US" sz="2600" b="1" dirty="0" smtClean="0">
                <a:solidFill>
                  <a:schemeClr val="bg1"/>
                </a:solidFill>
              </a:rPr>
              <a:t>Serenity Prayer: </a:t>
            </a:r>
          </a:p>
          <a:p>
            <a:pPr lvl="1"/>
            <a:r>
              <a:rPr lang="en-US" sz="2600" dirty="0" smtClean="0">
                <a:solidFill>
                  <a:schemeClr val="bg1"/>
                </a:solidFill>
              </a:rPr>
              <a:t>God grant me the serenity to accept the things I cannot change,</a:t>
            </a:r>
          </a:p>
          <a:p>
            <a:pPr lvl="1"/>
            <a:r>
              <a:rPr lang="en-US" sz="2600" dirty="0" smtClean="0">
                <a:solidFill>
                  <a:schemeClr val="bg1"/>
                </a:solidFill>
              </a:rPr>
              <a:t>Courage to change the things I can</a:t>
            </a:r>
          </a:p>
          <a:p>
            <a:pPr lvl="1"/>
            <a:r>
              <a:rPr lang="en-US" sz="2600" dirty="0" smtClean="0">
                <a:solidFill>
                  <a:schemeClr val="bg1"/>
                </a:solidFill>
              </a:rPr>
              <a:t>And the wisdom to know the difference.</a:t>
            </a:r>
          </a:p>
          <a:p>
            <a:pPr marL="514350" lvl="1" indent="0">
              <a:buNone/>
            </a:pPr>
            <a:r>
              <a:rPr lang="en-US" sz="1400" dirty="0" smtClean="0">
                <a:solidFill>
                  <a:schemeClr val="bg1"/>
                </a:solidFill>
              </a:rPr>
              <a:t>(This is also used as a motto in Alcoholics Anonymous)</a:t>
            </a:r>
          </a:p>
        </p:txBody>
      </p:sp>
      <p:sp>
        <p:nvSpPr>
          <p:cNvPr id="4" name="Slide Number Placeholder 3"/>
          <p:cNvSpPr>
            <a:spLocks noGrp="1"/>
          </p:cNvSpPr>
          <p:nvPr>
            <p:ph type="sldNum" sz="quarter" idx="12"/>
          </p:nvPr>
        </p:nvSpPr>
        <p:spPr/>
        <p:txBody>
          <a:bodyPr/>
          <a:lstStyle/>
          <a:p>
            <a:fld id="{44E6F30C-3F12-477B-8692-3323054D43E7}" type="slidenum">
              <a:rPr lang="en-US" smtClean="0"/>
              <a:pPr/>
              <a:t>8</a:t>
            </a:fld>
            <a:endParaRPr lang="en-US" dirty="0"/>
          </a:p>
        </p:txBody>
      </p:sp>
      <p:pic>
        <p:nvPicPr>
          <p:cNvPr id="5122" name="Picture 2" descr="C:\Users\Mary\Pictures\Pictures\mountain walking cl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54549"/>
            <a:ext cx="719138" cy="1096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31557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53713" cy="924475"/>
          </a:xfrm>
        </p:spPr>
        <p:txBody>
          <a:bodyPr/>
          <a:lstStyle/>
          <a:p>
            <a:r>
              <a:rPr lang="en-US" dirty="0" smtClean="0"/>
              <a:t>Discussion: Your Coping Skills</a:t>
            </a:r>
            <a:endParaRPr lang="en-US" dirty="0"/>
          </a:p>
        </p:txBody>
      </p:sp>
      <p:sp>
        <p:nvSpPr>
          <p:cNvPr id="3" name="Content Placeholder 2"/>
          <p:cNvSpPr>
            <a:spLocks noGrp="1"/>
          </p:cNvSpPr>
          <p:nvPr>
            <p:ph idx="1"/>
          </p:nvPr>
        </p:nvSpPr>
        <p:spPr>
          <a:xfrm>
            <a:off x="685800" y="1828800"/>
            <a:ext cx="8153400" cy="4800600"/>
          </a:xfrm>
        </p:spPr>
        <p:txBody>
          <a:bodyPr>
            <a:noAutofit/>
          </a:bodyPr>
          <a:lstStyle/>
          <a:p>
            <a:r>
              <a:rPr lang="en-US" sz="2600" b="1" dirty="0" smtClean="0">
                <a:solidFill>
                  <a:schemeClr val="bg1"/>
                </a:solidFill>
              </a:rPr>
              <a:t>You</a:t>
            </a:r>
            <a:r>
              <a:rPr lang="en-US" sz="2600" dirty="0" smtClean="0">
                <a:solidFill>
                  <a:schemeClr val="bg1"/>
                </a:solidFill>
              </a:rPr>
              <a:t> </a:t>
            </a:r>
            <a:r>
              <a:rPr lang="en-US" sz="2600" b="1" dirty="0" smtClean="0">
                <a:solidFill>
                  <a:schemeClr val="bg1"/>
                </a:solidFill>
              </a:rPr>
              <a:t>have</a:t>
            </a:r>
            <a:r>
              <a:rPr lang="en-US" sz="2600" dirty="0" smtClean="0">
                <a:solidFill>
                  <a:schemeClr val="bg1"/>
                </a:solidFill>
              </a:rPr>
              <a:t> </a:t>
            </a:r>
            <a:r>
              <a:rPr lang="en-US" sz="2600" b="1" dirty="0" smtClean="0">
                <a:solidFill>
                  <a:schemeClr val="bg1"/>
                </a:solidFill>
              </a:rPr>
              <a:t>already</a:t>
            </a:r>
            <a:r>
              <a:rPr lang="en-US" sz="2600" dirty="0" smtClean="0">
                <a:solidFill>
                  <a:schemeClr val="bg1"/>
                </a:solidFill>
              </a:rPr>
              <a:t> </a:t>
            </a:r>
            <a:r>
              <a:rPr lang="en-US" sz="2600" b="1" dirty="0" smtClean="0">
                <a:solidFill>
                  <a:schemeClr val="bg1"/>
                </a:solidFill>
              </a:rPr>
              <a:t>used many different coping skills</a:t>
            </a:r>
            <a:r>
              <a:rPr lang="en-US" sz="2600" dirty="0" smtClean="0">
                <a:solidFill>
                  <a:schemeClr val="bg1"/>
                </a:solidFill>
              </a:rPr>
              <a:t> for problems, threats, or challenges you have </a:t>
            </a:r>
            <a:r>
              <a:rPr lang="en-US" sz="2600" dirty="0" smtClean="0">
                <a:solidFill>
                  <a:schemeClr val="bg1"/>
                </a:solidFill>
              </a:rPr>
              <a:t>faced.</a:t>
            </a:r>
            <a:endParaRPr lang="en-US" sz="2600" dirty="0" smtClean="0">
              <a:solidFill>
                <a:schemeClr val="bg1"/>
              </a:solidFill>
            </a:endParaRPr>
          </a:p>
          <a:p>
            <a:r>
              <a:rPr lang="en-US" sz="2600" dirty="0" smtClean="0">
                <a:solidFill>
                  <a:schemeClr val="bg1"/>
                </a:solidFill>
              </a:rPr>
              <a:t>Sometimes your coping skills aren’t quite enough when:</a:t>
            </a:r>
          </a:p>
          <a:p>
            <a:pPr lvl="1"/>
            <a:r>
              <a:rPr lang="en-US" sz="2600" dirty="0" smtClean="0">
                <a:solidFill>
                  <a:schemeClr val="bg1"/>
                </a:solidFill>
              </a:rPr>
              <a:t>Your self-esteem has been threatened</a:t>
            </a:r>
          </a:p>
          <a:p>
            <a:pPr lvl="1"/>
            <a:r>
              <a:rPr lang="en-US" sz="2600" dirty="0" smtClean="0">
                <a:solidFill>
                  <a:schemeClr val="bg1"/>
                </a:solidFill>
              </a:rPr>
              <a:t>There is a threat to health, functioning, or survival</a:t>
            </a:r>
          </a:p>
          <a:p>
            <a:pPr lvl="1"/>
            <a:r>
              <a:rPr lang="en-US" sz="2600" dirty="0" smtClean="0">
                <a:solidFill>
                  <a:schemeClr val="bg1"/>
                </a:solidFill>
              </a:rPr>
              <a:t>You are feeling rejected, or an intense loss occurs</a:t>
            </a:r>
          </a:p>
          <a:p>
            <a:r>
              <a:rPr lang="en-US" sz="2600" i="1" dirty="0" smtClean="0">
                <a:solidFill>
                  <a:schemeClr val="bg1"/>
                </a:solidFill>
              </a:rPr>
              <a:t>How can learning coping skills help your recovery? </a:t>
            </a:r>
          </a:p>
          <a:p>
            <a:pPr lvl="1"/>
            <a:r>
              <a:rPr lang="en-US" sz="2600" dirty="0" smtClean="0">
                <a:solidFill>
                  <a:schemeClr val="bg1"/>
                </a:solidFill>
              </a:rPr>
              <a:t>Learning more ways of coping can help decrease relapses and may prevent some future </a:t>
            </a:r>
            <a:r>
              <a:rPr lang="en-US" sz="2600" dirty="0" smtClean="0">
                <a:solidFill>
                  <a:schemeClr val="bg1"/>
                </a:solidFill>
              </a:rPr>
              <a:t>hospitalizations.</a:t>
            </a:r>
            <a:endParaRPr lang="en-US" sz="2600" dirty="0" smtClean="0">
              <a:solidFill>
                <a:schemeClr val="bg1"/>
              </a:solidFill>
            </a:endParaRPr>
          </a:p>
        </p:txBody>
      </p:sp>
      <p:sp>
        <p:nvSpPr>
          <p:cNvPr id="4" name="Slide Number Placeholder 3"/>
          <p:cNvSpPr>
            <a:spLocks noGrp="1"/>
          </p:cNvSpPr>
          <p:nvPr>
            <p:ph type="sldNum" sz="quarter" idx="12"/>
          </p:nvPr>
        </p:nvSpPr>
        <p:spPr/>
        <p:txBody>
          <a:bodyPr/>
          <a:lstStyle/>
          <a:p>
            <a:fld id="{44E6F30C-3F12-477B-8692-3323054D43E7}" type="slidenum">
              <a:rPr lang="en-US" smtClean="0"/>
              <a:pPr/>
              <a:t>9</a:t>
            </a:fld>
            <a:endParaRPr lang="en-US" dirty="0"/>
          </a:p>
        </p:txBody>
      </p:sp>
      <p:sp>
        <p:nvSpPr>
          <p:cNvPr id="5" name="Title 1"/>
          <p:cNvSpPr txBox="1">
            <a:spLocks/>
          </p:cNvSpPr>
          <p:nvPr/>
        </p:nvSpPr>
        <p:spPr>
          <a:xfrm>
            <a:off x="0" y="0"/>
            <a:ext cx="9144000" cy="1676400"/>
          </a:xfrm>
          <a:prstGeom prst="rect">
            <a:avLst/>
          </a:prstGeom>
          <a:ln>
            <a:solidFill>
              <a:schemeClr val="bg2">
                <a:lumMod val="1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56764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1720</Words>
  <Application>Microsoft Office PowerPoint</Application>
  <PresentationFormat>On-screen Show (4:3)</PresentationFormat>
  <Paragraphs>183</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Pathway to Coping</vt:lpstr>
      <vt:lpstr>Goals and Objectives</vt:lpstr>
      <vt:lpstr>What is Coping?</vt:lpstr>
      <vt:lpstr>What is Stress?</vt:lpstr>
      <vt:lpstr>Discussion: Trying to Cope</vt:lpstr>
      <vt:lpstr>Trying to Cope (continued)</vt:lpstr>
      <vt:lpstr>Trying to Cope (continued)</vt:lpstr>
      <vt:lpstr>Other Ways to Cope </vt:lpstr>
      <vt:lpstr>Discussion: Your Coping Skills</vt:lpstr>
      <vt:lpstr>Take a Mindfulness Break</vt:lpstr>
      <vt:lpstr>Case Study: Coping</vt:lpstr>
      <vt:lpstr>Look Closely At Your Thoughts</vt:lpstr>
      <vt:lpstr>How Can Coping Help You?</vt:lpstr>
      <vt:lpstr>Examples of Coping  (You can add more to the list)</vt:lpstr>
      <vt:lpstr>Examples of Coping (continued)</vt:lpstr>
      <vt:lpstr>Two Major Functions of Coping</vt:lpstr>
      <vt:lpstr>Case Study: Coping</vt:lpstr>
      <vt:lpstr>Case Study: Coping</vt:lpstr>
      <vt:lpstr>Discussion: Coping</vt:lpstr>
      <vt:lpstr>Conclusion</vt:lpstr>
      <vt:lpstr>References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Education</dc:title>
  <dc:creator>Mary</dc:creator>
  <cp:lastModifiedBy>Mary</cp:lastModifiedBy>
  <cp:revision>49</cp:revision>
  <cp:lastPrinted>2013-11-26T06:20:57Z</cp:lastPrinted>
  <dcterms:created xsi:type="dcterms:W3CDTF">2013-01-15T16:32:23Z</dcterms:created>
  <dcterms:modified xsi:type="dcterms:W3CDTF">2015-04-25T03:57:38Z</dcterms:modified>
</cp:coreProperties>
</file>