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Lst>
  <p:notesMasterIdLst>
    <p:notesMasterId r:id="rId39"/>
  </p:notesMasterIdLst>
  <p:handoutMasterIdLst>
    <p:handoutMasterId r:id="rId40"/>
  </p:handoutMasterIdLst>
  <p:sldIdLst>
    <p:sldId id="256" r:id="rId2"/>
    <p:sldId id="286" r:id="rId3"/>
    <p:sldId id="287" r:id="rId4"/>
    <p:sldId id="259" r:id="rId5"/>
    <p:sldId id="260" r:id="rId6"/>
    <p:sldId id="290" r:id="rId7"/>
    <p:sldId id="297" r:id="rId8"/>
    <p:sldId id="288" r:id="rId9"/>
    <p:sldId id="289" r:id="rId10"/>
    <p:sldId id="261" r:id="rId11"/>
    <p:sldId id="262" r:id="rId12"/>
    <p:sldId id="263" r:id="rId13"/>
    <p:sldId id="283" r:id="rId14"/>
    <p:sldId id="277" r:id="rId15"/>
    <p:sldId id="280" r:id="rId16"/>
    <p:sldId id="282" r:id="rId17"/>
    <p:sldId id="296" r:id="rId18"/>
    <p:sldId id="265" r:id="rId19"/>
    <p:sldId id="284" r:id="rId20"/>
    <p:sldId id="285" r:id="rId21"/>
    <p:sldId id="281" r:id="rId22"/>
    <p:sldId id="276" r:id="rId23"/>
    <p:sldId id="266" r:id="rId24"/>
    <p:sldId id="278" r:id="rId25"/>
    <p:sldId id="279" r:id="rId26"/>
    <p:sldId id="294" r:id="rId27"/>
    <p:sldId id="267" r:id="rId28"/>
    <p:sldId id="268" r:id="rId29"/>
    <p:sldId id="269" r:id="rId30"/>
    <p:sldId id="270" r:id="rId31"/>
    <p:sldId id="271" r:id="rId32"/>
    <p:sldId id="272" r:id="rId33"/>
    <p:sldId id="273" r:id="rId34"/>
    <p:sldId id="274" r:id="rId35"/>
    <p:sldId id="295" r:id="rId36"/>
    <p:sldId id="291" r:id="rId37"/>
    <p:sldId id="275" r:id="rId3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50" autoAdjust="0"/>
    <p:restoredTop sz="94660"/>
  </p:normalViewPr>
  <p:slideViewPr>
    <p:cSldViewPr>
      <p:cViewPr varScale="1">
        <p:scale>
          <a:sx n="81" d="100"/>
          <a:sy n="81" d="100"/>
        </p:scale>
        <p:origin x="-18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5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D91FFFF-266B-40B3-A126-91A2B8F5DB55}" type="datetimeFigureOut">
              <a:rPr lang="en-US"/>
              <a:pPr>
                <a:defRPr/>
              </a:pPr>
              <a:t>4/30/2015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9CFD5B9-CE02-4439-B169-C26A52475088}" type="slidenum">
              <a:rPr lang="en-US"/>
              <a:pPr>
                <a:defRPr/>
              </a:pPr>
              <a:t>‹#›</a:t>
            </a:fld>
            <a:endParaRPr lang="en-US"/>
          </a:p>
        </p:txBody>
      </p:sp>
    </p:spTree>
    <p:extLst>
      <p:ext uri="{BB962C8B-B14F-4D97-AF65-F5344CB8AC3E}">
        <p14:creationId xmlns:p14="http://schemas.microsoft.com/office/powerpoint/2010/main" val="889502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63152AD2-F948-4FC2-A255-FEE77526AD9A}" type="datetimeFigureOut">
              <a:rPr lang="en-US"/>
              <a:pPr>
                <a:defRPr/>
              </a:pPr>
              <a:t>4/30/2015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C2AC3236-6424-4C66-ACFE-2246FA10B66A}" type="slidenum">
              <a:rPr lang="en-US"/>
              <a:pPr>
                <a:defRPr/>
              </a:pPr>
              <a:t>‹#›</a:t>
            </a:fld>
            <a:endParaRPr lang="en-US"/>
          </a:p>
        </p:txBody>
      </p:sp>
    </p:spTree>
    <p:extLst>
      <p:ext uri="{BB962C8B-B14F-4D97-AF65-F5344CB8AC3E}">
        <p14:creationId xmlns:p14="http://schemas.microsoft.com/office/powerpoint/2010/main" val="206780335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eaLnBrk="1" hangingPunct="1">
                <a:defRPr/>
              </a:pPr>
              <a:endParaRPr lang="en-US"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eaLnBrk="1" hangingPunct="1">
                  <a:defRPr/>
                </a:pPr>
                <a:endParaRPr lang="en-US"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eaLnBrk="1" hangingPunct="1">
                  <a:defRPr/>
                </a:pPr>
                <a:endParaRPr lang="en-US"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eaLnBrk="1" hangingPunct="1">
                  <a:defRPr/>
                </a:pPr>
                <a:endParaRPr lang="en-U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eaLnBrk="1" hangingPunct="1">
                  <a:defRPr/>
                </a:pPr>
                <a:endParaRPr lang="en-US"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eaLnBrk="1" hangingPunct="1">
                  <a:defRPr/>
                </a:pPr>
                <a:endParaRPr lang="en-US"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eaLnBrk="1" hangingPunct="1">
                  <a:defRPr/>
                </a:pPr>
                <a:endParaRPr lang="en-US" sz="2400">
                  <a:latin typeface="Times New Roman" pitchFamily="18" charset="0"/>
                </a:endParaRPr>
              </a:p>
            </p:txBody>
          </p:sp>
        </p:grpSp>
      </p:grpSp>
      <p:sp>
        <p:nvSpPr>
          <p:cNvPr id="112659" name="Rectangle 19"/>
          <p:cNvSpPr>
            <a:spLocks noGrp="1" noChangeArrowheads="1"/>
          </p:cNvSpPr>
          <p:nvPr>
            <p:ph type="ctrTitle"/>
          </p:nvPr>
        </p:nvSpPr>
        <p:spPr>
          <a:xfrm>
            <a:off x="2971800" y="1828800"/>
            <a:ext cx="6019800" cy="2209800"/>
          </a:xfrm>
        </p:spPr>
        <p:txBody>
          <a:bodyPr/>
          <a:lstStyle>
            <a:lvl1pPr>
              <a:defRPr/>
            </a:lvl1pPr>
          </a:lstStyle>
          <a:p>
            <a:r>
              <a:rPr lang="en-US"/>
              <a:t>Click to edit Master title style</a:t>
            </a:r>
          </a:p>
        </p:txBody>
      </p:sp>
      <p:sp>
        <p:nvSpPr>
          <p:cNvPr id="112660" name="Rectangle 20"/>
          <p:cNvSpPr>
            <a:spLocks noGrp="1" noChangeArrowheads="1"/>
          </p:cNvSpPr>
          <p:nvPr>
            <p:ph type="subTitle" idx="1"/>
          </p:nvPr>
        </p:nvSpPr>
        <p:spPr>
          <a:xfrm>
            <a:off x="2971800" y="4267200"/>
            <a:ext cx="6019800" cy="1752600"/>
          </a:xfrm>
        </p:spPr>
        <p:txBody>
          <a:bodyPr/>
          <a:lstStyle>
            <a:lvl1pPr marL="0" indent="0" algn="ctr">
              <a:buFont typeface="Wingdings" pitchFamily="2" charset="2"/>
              <a:buNone/>
              <a:defRPr/>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9" name="Rectangle 17"/>
          <p:cNvSpPr>
            <a:spLocks noGrp="1" noChangeArrowheads="1"/>
          </p:cNvSpPr>
          <p:nvPr>
            <p:ph type="ftr" sz="quarter" idx="11"/>
          </p:nvPr>
        </p:nvSpPr>
        <p:spPr/>
        <p:txBody>
          <a:bodyPr/>
          <a:lstStyle>
            <a:lvl1pPr>
              <a:defRPr/>
            </a:lvl1pPr>
          </a:lstStyle>
          <a:p>
            <a:pPr>
              <a:defRPr/>
            </a:pPr>
            <a:endParaRPr lang="en-US"/>
          </a:p>
        </p:txBody>
      </p:sp>
      <p:sp>
        <p:nvSpPr>
          <p:cNvPr id="20" name="Rectangle 18"/>
          <p:cNvSpPr>
            <a:spLocks noGrp="1" noChangeArrowheads="1"/>
          </p:cNvSpPr>
          <p:nvPr>
            <p:ph type="sldNum" sz="quarter" idx="12"/>
          </p:nvPr>
        </p:nvSpPr>
        <p:spPr/>
        <p:txBody>
          <a:bodyPr/>
          <a:lstStyle>
            <a:lvl1pPr>
              <a:defRPr/>
            </a:lvl1pPr>
          </a:lstStyle>
          <a:p>
            <a:pPr>
              <a:defRPr/>
            </a:pPr>
            <a:fld id="{731C845B-F94B-4397-915A-4FA21566054F}" type="slidenum">
              <a:rPr lang="en-US"/>
              <a:pPr>
                <a:defRPr/>
              </a:pPr>
              <a:t>‹#›</a:t>
            </a:fld>
            <a:endParaRPr lang="en-US"/>
          </a:p>
        </p:txBody>
      </p:sp>
    </p:spTree>
    <p:extLst>
      <p:ext uri="{BB962C8B-B14F-4D97-AF65-F5344CB8AC3E}">
        <p14:creationId xmlns:p14="http://schemas.microsoft.com/office/powerpoint/2010/main" val="522341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AF2075E5-38A2-4926-AFFE-51BE0B91BD2C}"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70728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F6283945-B51C-478D-A020-B5BA889E178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40117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56F337F-BCBD-4550-8F74-7EC6F90EEB32}"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04767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37BCA462-8FAA-4A22-95C6-54628764A3A1}"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3961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092D0245-C2DE-4516-B684-8B2835F3BF71}"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02983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F9861B4D-2A93-4285-BE4E-D6560ADFC343}"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09427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A06C0122-54EF-49DC-A23A-43488D7F5DAA}"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36272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F13E13B5-37CD-455C-AE83-87C715182C44}"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31305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01BE6199-50E9-40E3-8970-2C1DDA72EA76}"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849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6D5130F9-CBFE-41E1-BC40-89B279BD0CDC}"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46188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p>
        </p:txBody>
      </p:sp>
      <p:sp>
        <p:nvSpPr>
          <p:cNvPr id="11161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pPr>
              <a:defRPr/>
            </a:pPr>
            <a:fld id="{161BC8AA-41C6-4416-830F-EDE67F95BD62}" type="slidenum">
              <a:rPr lang="en-US"/>
              <a:pPr>
                <a:defRPr/>
              </a:pPr>
              <a:t>‹#›</a:t>
            </a:fld>
            <a:endParaRPr lang="en-US"/>
          </a:p>
        </p:txBody>
      </p:sp>
      <p:grpSp>
        <p:nvGrpSpPr>
          <p:cNvPr id="1028" name="Group 4"/>
          <p:cNvGrpSpPr>
            <a:grpSpLocks/>
          </p:cNvGrpSpPr>
          <p:nvPr/>
        </p:nvGrpSpPr>
        <p:grpSpPr bwMode="auto">
          <a:xfrm>
            <a:off x="0" y="0"/>
            <a:ext cx="9144000" cy="546100"/>
            <a:chOff x="0" y="0"/>
            <a:chExt cx="5760" cy="344"/>
          </a:xfrm>
        </p:grpSpPr>
        <p:sp>
          <p:nvSpPr>
            <p:cNvPr id="11162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11162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eaLnBrk="1" hangingPunct="1">
                <a:defRPr/>
              </a:pPr>
              <a:endParaRPr lang="en-US" sz="2400">
                <a:latin typeface="Times New Roman" pitchFamily="18" charset="0"/>
              </a:endParaRPr>
            </a:p>
          </p:txBody>
        </p:sp>
        <p:sp>
          <p:nvSpPr>
            <p:cNvPr id="11162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eaLnBrk="1" hangingPunct="1">
                <a:defRPr/>
              </a:pPr>
              <a:endParaRPr lang="en-US">
                <a:solidFill>
                  <a:schemeClr val="hlink"/>
                </a:solidFill>
              </a:endParaRPr>
            </a:p>
          </p:txBody>
        </p:sp>
        <p:sp>
          <p:nvSpPr>
            <p:cNvPr id="11162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eaLnBrk="1" hangingPunct="1">
                <a:defRPr/>
              </a:pPr>
              <a:endParaRPr lang="en-US">
                <a:solidFill>
                  <a:schemeClr val="hlink"/>
                </a:solidFill>
              </a:endParaRPr>
            </a:p>
          </p:txBody>
        </p:sp>
        <p:sp>
          <p:nvSpPr>
            <p:cNvPr id="11162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eaLnBrk="1" hangingPunct="1">
                <a:defRPr/>
              </a:pPr>
              <a:endParaRPr lang="en-US">
                <a:solidFill>
                  <a:schemeClr val="accent2"/>
                </a:solidFill>
              </a:endParaRPr>
            </a:p>
          </p:txBody>
        </p:sp>
        <p:sp>
          <p:nvSpPr>
            <p:cNvPr id="11162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eaLnBrk="1" hangingPunct="1">
                <a:defRPr/>
              </a:pPr>
              <a:endParaRPr lang="en-US">
                <a:solidFill>
                  <a:schemeClr val="hlink"/>
                </a:solidFill>
              </a:endParaRPr>
            </a:p>
          </p:txBody>
        </p:sp>
        <p:sp>
          <p:nvSpPr>
            <p:cNvPr id="11162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eaLnBrk="1" hangingPunct="1">
                <a:defRPr/>
              </a:pPr>
              <a:endParaRPr lang="en-US" sz="2400">
                <a:latin typeface="Times New Roman" pitchFamily="18" charset="0"/>
              </a:endParaRPr>
            </a:p>
          </p:txBody>
        </p:sp>
        <p:sp>
          <p:nvSpPr>
            <p:cNvPr id="11162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eaLnBrk="1" hangingPunct="1">
                <a:defRPr/>
              </a:pPr>
              <a:endParaRPr lang="en-US">
                <a:solidFill>
                  <a:schemeClr val="accent2"/>
                </a:solidFill>
              </a:endParaRPr>
            </a:p>
          </p:txBody>
        </p:sp>
        <p:sp>
          <p:nvSpPr>
            <p:cNvPr id="11162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eaLnBrk="1" hangingPunct="1">
                <a:defRPr/>
              </a:pPr>
              <a:endParaRPr lang="en-US">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3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3736"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improvingyourworld.com/relationships/how_to_get_along_with_your_parents_003437.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improvingyourworld.com/relationships/how_to_get_along_with_your_parents_003437.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71800" y="1828800"/>
            <a:ext cx="5791200" cy="2209800"/>
          </a:xfrm>
        </p:spPr>
        <p:txBody>
          <a:bodyPr/>
          <a:lstStyle/>
          <a:p>
            <a:pPr algn="ctr" eaLnBrk="1" hangingPunct="1"/>
            <a:r>
              <a:rPr lang="en-US" dirty="0" smtClean="0"/>
              <a:t>Teens Communicating </a:t>
            </a:r>
            <a:r>
              <a:rPr lang="en-US" dirty="0" smtClean="0"/>
              <a:t>with Parents</a:t>
            </a:r>
          </a:p>
        </p:txBody>
      </p:sp>
      <p:sp>
        <p:nvSpPr>
          <p:cNvPr id="3075" name="Rectangle 3"/>
          <p:cNvSpPr>
            <a:spLocks noGrp="1" noChangeArrowheads="1"/>
          </p:cNvSpPr>
          <p:nvPr>
            <p:ph type="subTitle" idx="1"/>
          </p:nvPr>
        </p:nvSpPr>
        <p:spPr>
          <a:xfrm>
            <a:off x="4419600" y="4572000"/>
            <a:ext cx="4572000" cy="1447800"/>
          </a:xfrm>
        </p:spPr>
        <p:txBody>
          <a:bodyPr/>
          <a:lstStyle/>
          <a:p>
            <a:pPr lvl="2" eaLnBrk="1" hangingPunct="1">
              <a:buFont typeface="Wingdings" pitchFamily="2" charset="2"/>
              <a:buNone/>
            </a:pPr>
            <a:r>
              <a:rPr lang="en-US" sz="2000" dirty="0" smtClean="0"/>
              <a:t>By </a:t>
            </a:r>
            <a:r>
              <a:rPr lang="en-US" sz="2000" dirty="0" smtClean="0"/>
              <a:t>Shari, RN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sz="half" idx="1"/>
          </p:nvPr>
        </p:nvSpPr>
        <p:spPr>
          <a:xfrm>
            <a:off x="457200" y="990600"/>
            <a:ext cx="4419600" cy="5334000"/>
          </a:xfrm>
          <a:ln w="76200">
            <a:solidFill>
              <a:schemeClr val="bg2"/>
            </a:solidFill>
            <a:miter lim="800000"/>
            <a:headEnd/>
            <a:tailEnd/>
          </a:ln>
        </p:spPr>
        <p:txBody>
          <a:bodyPr/>
          <a:lstStyle/>
          <a:p>
            <a:pPr marL="182563" eaLnBrk="1" hangingPunct="1">
              <a:buFont typeface="Wingdings" pitchFamily="2" charset="2"/>
              <a:buNone/>
            </a:pPr>
            <a:r>
              <a:rPr lang="en-US" smtClean="0"/>
              <a:t>  </a:t>
            </a:r>
            <a:r>
              <a:rPr lang="en-US" sz="3200" smtClean="0"/>
              <a:t>Disagreements about almost everything start happening more often. They  can include:</a:t>
            </a:r>
          </a:p>
          <a:p>
            <a:pPr marL="182563" eaLnBrk="1" hangingPunct="1"/>
            <a:r>
              <a:rPr lang="en-US" sz="3200" smtClean="0"/>
              <a:t>Who you're hanging out with </a:t>
            </a:r>
          </a:p>
          <a:p>
            <a:pPr marL="182563" eaLnBrk="1" hangingPunct="1"/>
            <a:r>
              <a:rPr lang="en-US" sz="3200" smtClean="0"/>
              <a:t>Wanting to be treated like you are older or more mature</a:t>
            </a:r>
          </a:p>
        </p:txBody>
      </p:sp>
      <p:pic>
        <p:nvPicPr>
          <p:cNvPr id="12291" name="Picture 9" descr="teenagers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2819400"/>
            <a:ext cx="3429000" cy="34290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229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1AB1FE5-88B7-4A51-877A-50C3BE9B05B0}" type="slidenum">
              <a:rPr lang="en-US" smtClean="0">
                <a:latin typeface="Arial Black" pitchFamily="34" charset="0"/>
              </a:rPr>
              <a:pPr/>
              <a:t>10</a:t>
            </a:fld>
            <a:endParaRPr lang="en-US" smtClean="0">
              <a:latin typeface="Arial Black"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2209800" y="1828800"/>
            <a:ext cx="5562600" cy="4038600"/>
          </a:xfrm>
        </p:spPr>
        <p:txBody>
          <a:bodyPr/>
          <a:lstStyle/>
          <a:p>
            <a:pPr eaLnBrk="1" hangingPunct="1">
              <a:buFont typeface="Wingdings" pitchFamily="2" charset="2"/>
              <a:buNone/>
            </a:pPr>
            <a:r>
              <a:rPr lang="en-US" sz="4000" smtClean="0"/>
              <a:t>   Some of the more common things parents and teens argue about include: </a:t>
            </a:r>
          </a:p>
          <a:p>
            <a:pPr eaLnBrk="1" hangingPunct="1">
              <a:buFont typeface="Wingdings" pitchFamily="2" charset="2"/>
              <a:buNone/>
            </a:pPr>
            <a:endParaRPr lang="en-US" smtClean="0"/>
          </a:p>
        </p:txBody>
      </p:sp>
      <p:pic>
        <p:nvPicPr>
          <p:cNvPr id="13315" name="Picture 7" descr="free_19655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762000" cy="455295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331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581034E-0750-4D9D-8A7B-E86C9EC739D8}" type="slidenum">
              <a:rPr lang="en-US" smtClean="0">
                <a:latin typeface="Arial Black" pitchFamily="34" charset="0"/>
              </a:rPr>
              <a:pPr/>
              <a:t>11</a:t>
            </a:fld>
            <a:endParaRPr lang="en-US" smtClean="0">
              <a:latin typeface="Arial Black"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457200"/>
            <a:ext cx="8229600" cy="1066800"/>
          </a:xfrm>
          <a:ln w="12700">
            <a:solidFill>
              <a:schemeClr val="bg2"/>
            </a:solidFill>
            <a:miter lim="800000"/>
            <a:headEnd/>
            <a:tailEnd/>
          </a:ln>
        </p:spPr>
        <p:txBody>
          <a:bodyPr/>
          <a:lstStyle/>
          <a:p>
            <a:pPr eaLnBrk="1" hangingPunct="1"/>
            <a:r>
              <a:rPr lang="en-US" sz="5400" smtClean="0"/>
              <a:t>Curfews</a:t>
            </a:r>
            <a:r>
              <a:rPr lang="en-US" smtClean="0"/>
              <a:t> </a:t>
            </a:r>
          </a:p>
        </p:txBody>
      </p:sp>
      <p:sp>
        <p:nvSpPr>
          <p:cNvPr id="14339" name="Rectangle 3"/>
          <p:cNvSpPr>
            <a:spLocks noGrp="1" noChangeArrowheads="1"/>
          </p:cNvSpPr>
          <p:nvPr>
            <p:ph type="body" sz="half" idx="1"/>
          </p:nvPr>
        </p:nvSpPr>
        <p:spPr>
          <a:xfrm>
            <a:off x="762000" y="1676400"/>
            <a:ext cx="5029200" cy="4724400"/>
          </a:xfrm>
          <a:ln w="76200">
            <a:solidFill>
              <a:schemeClr val="bg2"/>
            </a:solidFill>
            <a:miter lim="800000"/>
            <a:headEnd/>
            <a:tailEnd/>
          </a:ln>
        </p:spPr>
        <p:txBody>
          <a:bodyPr/>
          <a:lstStyle/>
          <a:p>
            <a:pPr eaLnBrk="1" hangingPunct="1">
              <a:buFont typeface="Wingdings" pitchFamily="2" charset="2"/>
              <a:buNone/>
            </a:pPr>
            <a:r>
              <a:rPr lang="en-US" smtClean="0"/>
              <a:t>   </a:t>
            </a:r>
            <a:r>
              <a:rPr lang="en-US" sz="3200" smtClean="0"/>
              <a:t>As teens start to make more friends, date, and get driver's licenses, they naturally want to stay out late with their friends.  But, few teens and parents actually agree on what time they should come home! </a:t>
            </a:r>
          </a:p>
        </p:txBody>
      </p:sp>
      <p:pic>
        <p:nvPicPr>
          <p:cNvPr id="14340" name="Picture 8" descr="Blue+C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819400"/>
            <a:ext cx="2743200" cy="20574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434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EBA30BD-59B3-4638-91D8-4A1CBD7D6EE7}" type="slidenum">
              <a:rPr lang="en-US" smtClean="0">
                <a:latin typeface="Arial Black" pitchFamily="34" charset="0"/>
              </a:rPr>
              <a:pPr/>
              <a:t>12</a:t>
            </a:fld>
            <a:endParaRPr lang="en-US" smtClean="0">
              <a:latin typeface="Arial Black"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438400"/>
            <a:ext cx="8229600" cy="1371600"/>
          </a:xfrm>
          <a:ln w="76200">
            <a:solidFill>
              <a:schemeClr val="bg2"/>
            </a:solidFill>
            <a:miter lim="800000"/>
            <a:headEnd/>
            <a:tailEnd/>
          </a:ln>
        </p:spPr>
        <p:txBody>
          <a:bodyPr/>
          <a:lstStyle/>
          <a:p>
            <a:pPr eaLnBrk="1" hangingPunct="1"/>
            <a:r>
              <a:rPr lang="en-US" sz="6600" smtClean="0"/>
              <a:t>Driving</a:t>
            </a:r>
          </a:p>
        </p:txBody>
      </p:sp>
      <p:pic>
        <p:nvPicPr>
          <p:cNvPr id="15363" name="Picture 5" descr="dri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752600"/>
            <a:ext cx="2857500" cy="333375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5364" name="Rectangle 5"/>
          <p:cNvSpPr>
            <a:spLocks noChangeArrowheads="1"/>
          </p:cNvSpPr>
          <p:nvPr/>
        </p:nvSpPr>
        <p:spPr bwMode="auto">
          <a:xfrm>
            <a:off x="533400" y="5638800"/>
            <a:ext cx="8077200" cy="523875"/>
          </a:xfrm>
          <a:prstGeom prst="rect">
            <a:avLst/>
          </a:prstGeom>
          <a:noFill/>
          <a:ln w="63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marL="582613" lvl="1">
              <a:buFont typeface="Wingdings" pitchFamily="2" charset="2"/>
              <a:buNone/>
            </a:pPr>
            <a:r>
              <a:rPr lang="en-US" sz="2800" i="1"/>
              <a:t>Discussion: Give an example from your life</a:t>
            </a:r>
          </a:p>
        </p:txBody>
      </p:sp>
      <p:sp>
        <p:nvSpPr>
          <p:cNvPr id="1536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0A05659-2132-4E53-8E11-D310CBB738CE}" type="slidenum">
              <a:rPr lang="en-US" smtClean="0">
                <a:latin typeface="Arial Black" pitchFamily="34" charset="0"/>
              </a:rPr>
              <a:pPr/>
              <a:t>13</a:t>
            </a:fld>
            <a:endParaRPr lang="en-US" smtClean="0">
              <a:latin typeface="Arial Black"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2362200"/>
            <a:ext cx="8229600" cy="1371600"/>
          </a:xfrm>
          <a:ln w="76200">
            <a:solidFill>
              <a:schemeClr val="bg2"/>
            </a:solidFill>
            <a:miter lim="800000"/>
            <a:headEnd/>
            <a:tailEnd/>
          </a:ln>
        </p:spPr>
        <p:txBody>
          <a:bodyPr/>
          <a:lstStyle/>
          <a:p>
            <a:pPr eaLnBrk="1" hangingPunct="1"/>
            <a:r>
              <a:rPr lang="en-US" sz="6000" smtClean="0"/>
              <a:t>Grades</a:t>
            </a:r>
          </a:p>
        </p:txBody>
      </p:sp>
      <p:pic>
        <p:nvPicPr>
          <p:cNvPr id="16387" name="Picture 5" descr="stress-main_fu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524000"/>
            <a:ext cx="4800600" cy="32004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6388" name="Rectangle 5"/>
          <p:cNvSpPr>
            <a:spLocks noChangeArrowheads="1"/>
          </p:cNvSpPr>
          <p:nvPr/>
        </p:nvSpPr>
        <p:spPr bwMode="auto">
          <a:xfrm>
            <a:off x="533400" y="5638800"/>
            <a:ext cx="8077200" cy="523875"/>
          </a:xfrm>
          <a:prstGeom prst="rect">
            <a:avLst/>
          </a:prstGeom>
          <a:noFill/>
          <a:ln w="63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marL="582613" lvl="1">
              <a:buFont typeface="Wingdings" pitchFamily="2" charset="2"/>
              <a:buNone/>
            </a:pPr>
            <a:r>
              <a:rPr lang="en-US" sz="2800" i="1"/>
              <a:t>Discussion: Give an example from your life</a:t>
            </a:r>
          </a:p>
        </p:txBody>
      </p:sp>
      <p:sp>
        <p:nvSpPr>
          <p:cNvPr id="1638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9E81530-B340-44AE-AAA0-CE8BC5156AE8}" type="slidenum">
              <a:rPr lang="en-US" smtClean="0">
                <a:latin typeface="Arial Black" pitchFamily="34" charset="0"/>
              </a:rPr>
              <a:pPr/>
              <a:t>14</a:t>
            </a:fld>
            <a:endParaRPr lang="en-US" smtClean="0">
              <a:latin typeface="Arial Black"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914400"/>
            <a:ext cx="7772400" cy="1676400"/>
          </a:xfrm>
          <a:ln w="76200">
            <a:solidFill>
              <a:schemeClr val="bg2"/>
            </a:solidFill>
            <a:miter lim="800000"/>
            <a:headEnd/>
            <a:tailEnd/>
          </a:ln>
        </p:spPr>
        <p:txBody>
          <a:bodyPr/>
          <a:lstStyle/>
          <a:p>
            <a:pPr eaLnBrk="1" hangingPunct="1"/>
            <a:r>
              <a:rPr lang="en-US" sz="5400" smtClean="0"/>
              <a:t>Television </a:t>
            </a:r>
            <a:br>
              <a:rPr lang="en-US" sz="5400" smtClean="0"/>
            </a:br>
            <a:r>
              <a:rPr lang="en-US" sz="5400" smtClean="0"/>
              <a:t>habits </a:t>
            </a:r>
          </a:p>
        </p:txBody>
      </p:sp>
      <p:pic>
        <p:nvPicPr>
          <p:cNvPr id="17411" name="Picture 5" descr="video-gam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990600"/>
            <a:ext cx="369728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5"/>
          <p:cNvSpPr>
            <a:spLocks noChangeArrowheads="1"/>
          </p:cNvSpPr>
          <p:nvPr/>
        </p:nvSpPr>
        <p:spPr bwMode="auto">
          <a:xfrm>
            <a:off x="609600" y="5486400"/>
            <a:ext cx="8077200" cy="523875"/>
          </a:xfrm>
          <a:prstGeom prst="rect">
            <a:avLst/>
          </a:prstGeom>
          <a:noFill/>
          <a:ln w="63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marL="582613" lvl="1">
              <a:buFont typeface="Wingdings" pitchFamily="2" charset="2"/>
              <a:buNone/>
            </a:pPr>
            <a:r>
              <a:rPr lang="en-US" sz="2800" i="1"/>
              <a:t>Discussion: Give an example from your life</a:t>
            </a:r>
          </a:p>
        </p:txBody>
      </p:sp>
      <p:sp>
        <p:nvSpPr>
          <p:cNvPr id="1741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1C60E53-4D54-4784-8261-FADC9B462AF1}" type="slidenum">
              <a:rPr lang="en-US" smtClean="0">
                <a:latin typeface="Arial Black" pitchFamily="34" charset="0"/>
              </a:rPr>
              <a:pPr/>
              <a:t>15</a:t>
            </a:fld>
            <a:endParaRPr lang="en-US" smtClean="0">
              <a:latin typeface="Arial Black"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body" sz="half" idx="1"/>
          </p:nvPr>
        </p:nvSpPr>
        <p:spPr>
          <a:xfrm>
            <a:off x="381000" y="990600"/>
            <a:ext cx="7848600" cy="1600200"/>
          </a:xfrm>
          <a:ln w="76200">
            <a:solidFill>
              <a:schemeClr val="bg2"/>
            </a:solidFill>
            <a:miter lim="800000"/>
            <a:headEnd/>
            <a:tailEnd/>
          </a:ln>
        </p:spPr>
        <p:txBody>
          <a:bodyPr/>
          <a:lstStyle/>
          <a:p>
            <a:pPr eaLnBrk="1" hangingPunct="1">
              <a:buFont typeface="Wingdings" pitchFamily="2" charset="2"/>
              <a:buNone/>
            </a:pPr>
            <a:r>
              <a:rPr lang="en-US" smtClean="0"/>
              <a:t>   </a:t>
            </a:r>
            <a:r>
              <a:rPr lang="en-US" sz="5400" smtClean="0"/>
              <a:t>Telephone </a:t>
            </a:r>
          </a:p>
        </p:txBody>
      </p:sp>
      <p:pic>
        <p:nvPicPr>
          <p:cNvPr id="18435" name="Picture 5" descr="gro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625" y="1066800"/>
            <a:ext cx="2809875" cy="4267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8436" name="Rectangle 8"/>
          <p:cNvSpPr>
            <a:spLocks noChangeArrowheads="1"/>
          </p:cNvSpPr>
          <p:nvPr/>
        </p:nvSpPr>
        <p:spPr bwMode="auto">
          <a:xfrm>
            <a:off x="381000" y="3810000"/>
            <a:ext cx="7848600" cy="1600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lstStyle/>
          <a:p>
            <a:pPr marL="342900" indent="-342900" eaLnBrk="1" hangingPunct="1">
              <a:spcBef>
                <a:spcPct val="20000"/>
              </a:spcBef>
              <a:buClr>
                <a:schemeClr val="bg2"/>
              </a:buClr>
              <a:buSzPct val="75000"/>
              <a:buFont typeface="Wingdings" pitchFamily="2" charset="2"/>
              <a:buNone/>
            </a:pPr>
            <a:r>
              <a:rPr lang="en-US" sz="5400"/>
              <a:t> Technology</a:t>
            </a:r>
          </a:p>
        </p:txBody>
      </p:sp>
      <p:sp>
        <p:nvSpPr>
          <p:cNvPr id="18437" name="Rectangle 6"/>
          <p:cNvSpPr>
            <a:spLocks noChangeArrowheads="1"/>
          </p:cNvSpPr>
          <p:nvPr/>
        </p:nvSpPr>
        <p:spPr bwMode="auto">
          <a:xfrm>
            <a:off x="457200" y="5715000"/>
            <a:ext cx="7848600" cy="523875"/>
          </a:xfrm>
          <a:prstGeom prst="rect">
            <a:avLst/>
          </a:prstGeom>
          <a:noFill/>
          <a:ln w="63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marL="582613" lvl="1">
              <a:buFont typeface="Wingdings" pitchFamily="2" charset="2"/>
              <a:buNone/>
            </a:pPr>
            <a:r>
              <a:rPr lang="en-US" sz="2800" i="1"/>
              <a:t>Discussion: Give an example from your life</a:t>
            </a:r>
          </a:p>
        </p:txBody>
      </p:sp>
      <p:sp>
        <p:nvSpPr>
          <p:cNvPr id="18438"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A03B433-2920-46AD-A2DE-F196BB24F255}" type="slidenum">
              <a:rPr lang="en-US" smtClean="0">
                <a:latin typeface="Arial Black" pitchFamily="34" charset="0"/>
              </a:rPr>
              <a:pPr/>
              <a:t>16</a:t>
            </a:fld>
            <a:endParaRPr lang="en-US" smtClean="0">
              <a:latin typeface="Arial Black"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762000"/>
            <a:ext cx="8229600" cy="914400"/>
          </a:xfrm>
          <a:ln w="6350">
            <a:solidFill>
              <a:schemeClr val="bg2"/>
            </a:solidFill>
            <a:miter lim="800000"/>
            <a:headEnd/>
            <a:tailEnd/>
          </a:ln>
        </p:spPr>
        <p:txBody>
          <a:bodyPr/>
          <a:lstStyle/>
          <a:p>
            <a:pPr eaLnBrk="1" hangingPunct="1"/>
            <a:r>
              <a:rPr lang="en-US" sz="5400" smtClean="0"/>
              <a:t>Misunderstandings. </a:t>
            </a:r>
          </a:p>
        </p:txBody>
      </p:sp>
      <p:sp>
        <p:nvSpPr>
          <p:cNvPr id="19459" name="Rectangle 3"/>
          <p:cNvSpPr>
            <a:spLocks noGrp="1" noChangeArrowheads="1"/>
          </p:cNvSpPr>
          <p:nvPr>
            <p:ph type="body" idx="1"/>
          </p:nvPr>
        </p:nvSpPr>
        <p:spPr>
          <a:xfrm>
            <a:off x="457200" y="2286000"/>
            <a:ext cx="5486400" cy="3581400"/>
          </a:xfrm>
          <a:ln w="76200">
            <a:solidFill>
              <a:schemeClr val="bg2"/>
            </a:solidFill>
            <a:miter lim="800000"/>
            <a:headEnd/>
            <a:tailEnd/>
          </a:ln>
        </p:spPr>
        <p:txBody>
          <a:bodyPr/>
          <a:lstStyle/>
          <a:p>
            <a:pPr eaLnBrk="1" hangingPunct="1"/>
            <a:r>
              <a:rPr lang="en-US" smtClean="0"/>
              <a:t>Jumping to conclusions, poor communication, and general misunderstandings can lead to bickering and fighting with your parents. </a:t>
            </a:r>
          </a:p>
        </p:txBody>
      </p:sp>
      <p:pic>
        <p:nvPicPr>
          <p:cNvPr id="19460" name="Picture 3" descr="ice_cub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3429000"/>
            <a:ext cx="2359025" cy="2332038"/>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946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DDBCC07-068C-465A-AA1D-BCBECEA6E906}" type="slidenum">
              <a:rPr lang="en-US" smtClean="0">
                <a:latin typeface="Arial Black" pitchFamily="34" charset="0"/>
              </a:rPr>
              <a:pPr/>
              <a:t>17</a:t>
            </a:fld>
            <a:endParaRPr lang="en-US" smtClean="0">
              <a:latin typeface="Arial Black"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685800"/>
            <a:ext cx="8229600" cy="838200"/>
          </a:xfrm>
          <a:ln>
            <a:solidFill>
              <a:schemeClr val="bg2"/>
            </a:solidFill>
            <a:miter lim="800000"/>
            <a:headEnd/>
            <a:tailEnd/>
          </a:ln>
        </p:spPr>
        <p:txBody>
          <a:bodyPr/>
          <a:lstStyle/>
          <a:p>
            <a:pPr eaLnBrk="1" hangingPunct="1"/>
            <a:r>
              <a:rPr lang="en-US" sz="5400" smtClean="0"/>
              <a:t>Independence </a:t>
            </a:r>
          </a:p>
        </p:txBody>
      </p:sp>
      <p:sp>
        <p:nvSpPr>
          <p:cNvPr id="20483" name="Rectangle 3"/>
          <p:cNvSpPr>
            <a:spLocks noGrp="1" noChangeArrowheads="1"/>
          </p:cNvSpPr>
          <p:nvPr>
            <p:ph type="body" sz="half" idx="1"/>
          </p:nvPr>
        </p:nvSpPr>
        <p:spPr>
          <a:xfrm>
            <a:off x="990600" y="1905000"/>
            <a:ext cx="4114800" cy="4419600"/>
          </a:xfrm>
          <a:ln w="76200">
            <a:solidFill>
              <a:schemeClr val="bg2"/>
            </a:solidFill>
            <a:miter lim="800000"/>
            <a:headEnd/>
            <a:tailEnd/>
          </a:ln>
        </p:spPr>
        <p:txBody>
          <a:bodyPr/>
          <a:lstStyle/>
          <a:p>
            <a:pPr eaLnBrk="1" hangingPunct="1">
              <a:buFont typeface="Wingdings" pitchFamily="2" charset="2"/>
              <a:buNone/>
            </a:pPr>
            <a:r>
              <a:rPr lang="en-US" smtClean="0"/>
              <a:t>   </a:t>
            </a:r>
            <a:r>
              <a:rPr lang="en-US" sz="3200" smtClean="0"/>
              <a:t>As a teen, you probably want more independence and to be treated like an adult. This is a common disagreement among parents and teens.</a:t>
            </a:r>
            <a:r>
              <a:rPr lang="en-US" smtClean="0"/>
              <a:t> </a:t>
            </a:r>
          </a:p>
        </p:txBody>
      </p:sp>
      <p:pic>
        <p:nvPicPr>
          <p:cNvPr id="20484" name="Picture 6" descr="060513_ParentsKidsView_vl_wide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514600"/>
            <a:ext cx="3051175" cy="39624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048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09A5E34-28BA-4DF5-8E91-49DDD66CCB73}" type="slidenum">
              <a:rPr lang="en-US" smtClean="0">
                <a:latin typeface="Arial Black" pitchFamily="34" charset="0"/>
              </a:rPr>
              <a:pPr/>
              <a:t>18</a:t>
            </a:fld>
            <a:endParaRPr lang="en-US" smtClean="0">
              <a:latin typeface="Arial Black"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609600"/>
            <a:ext cx="8229600" cy="1371600"/>
          </a:xfrm>
          <a:ln w="76200">
            <a:solidFill>
              <a:schemeClr val="bg2"/>
            </a:solidFill>
            <a:miter lim="800000"/>
            <a:headEnd/>
            <a:tailEnd/>
          </a:ln>
        </p:spPr>
        <p:txBody>
          <a:bodyPr/>
          <a:lstStyle/>
          <a:p>
            <a:pPr eaLnBrk="1" hangingPunct="1"/>
            <a:r>
              <a:rPr lang="en-US" sz="7200" smtClean="0"/>
              <a:t>Allowance </a:t>
            </a:r>
          </a:p>
        </p:txBody>
      </p:sp>
      <p:pic>
        <p:nvPicPr>
          <p:cNvPr id="21507" name="Picture 5" descr="allowance_Fu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981200"/>
            <a:ext cx="5486400" cy="3800475"/>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21508" name="Picture 7" descr="Teens_475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362200"/>
            <a:ext cx="4524375" cy="2362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150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A32BEFA-C5B8-4104-A23E-4DA336A252D7}" type="slidenum">
              <a:rPr lang="en-US" smtClean="0">
                <a:latin typeface="Arial Black" pitchFamily="34" charset="0"/>
              </a:rPr>
              <a:pPr/>
              <a:t>19</a:t>
            </a:fld>
            <a:endParaRPr lang="en-US" smtClean="0">
              <a:latin typeface="Arial Black"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Quotes about Communication</a:t>
            </a:r>
          </a:p>
        </p:txBody>
      </p:sp>
      <p:sp>
        <p:nvSpPr>
          <p:cNvPr id="4099" name="Content Placeholder 2"/>
          <p:cNvSpPr>
            <a:spLocks noGrp="1"/>
          </p:cNvSpPr>
          <p:nvPr>
            <p:ph sz="half" idx="1"/>
          </p:nvPr>
        </p:nvSpPr>
        <p:spPr>
          <a:xfrm>
            <a:off x="457200" y="1981200"/>
            <a:ext cx="7924800" cy="3886200"/>
          </a:xfrm>
        </p:spPr>
        <p:txBody>
          <a:bodyPr/>
          <a:lstStyle/>
          <a:p>
            <a:pPr eaLnBrk="1" hangingPunct="1"/>
            <a:r>
              <a:rPr lang="en-US" smtClean="0"/>
              <a:t>“To effectively communicate, we must realize that we are all different in the way we perceive the world and use this understanding as a guide to our communication with others.” – </a:t>
            </a:r>
            <a:r>
              <a:rPr lang="en-US" i="1" smtClean="0"/>
              <a:t>Anthony Robbins</a:t>
            </a:r>
          </a:p>
          <a:p>
            <a:pPr eaLnBrk="1" hangingPunct="1"/>
            <a:r>
              <a:rPr lang="en-US" smtClean="0"/>
              <a:t>“The single biggest problem in communication is the illusion that it has taken place.” – </a:t>
            </a:r>
            <a:r>
              <a:rPr lang="en-US" i="1" smtClean="0"/>
              <a:t>George Bernard Shaw</a:t>
            </a:r>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4CE970A-D457-40E0-A331-E37CCC9A288C}" type="slidenum">
              <a:rPr lang="en-US" smtClean="0">
                <a:latin typeface="Arial Black" pitchFamily="34" charset="0"/>
              </a:rPr>
              <a:pPr/>
              <a:t>2</a:t>
            </a:fld>
            <a:endParaRPr lang="en-US" smtClean="0">
              <a:latin typeface="Arial Black"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2895600"/>
            <a:ext cx="8229600" cy="1371600"/>
          </a:xfrm>
          <a:ln w="76200">
            <a:solidFill>
              <a:schemeClr val="bg2"/>
            </a:solidFill>
            <a:miter lim="800000"/>
            <a:headEnd/>
            <a:tailEnd/>
          </a:ln>
        </p:spPr>
        <p:txBody>
          <a:bodyPr/>
          <a:lstStyle/>
          <a:p>
            <a:pPr eaLnBrk="1" hangingPunct="1"/>
            <a:r>
              <a:rPr lang="en-US" sz="6600" smtClean="0"/>
              <a:t>  Chores</a:t>
            </a:r>
          </a:p>
        </p:txBody>
      </p:sp>
      <p:pic>
        <p:nvPicPr>
          <p:cNvPr id="22531" name="Picture 5" descr="messy_ro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295400"/>
            <a:ext cx="3848100" cy="38481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2532" name="Rectangle 5"/>
          <p:cNvSpPr>
            <a:spLocks noChangeArrowheads="1"/>
          </p:cNvSpPr>
          <p:nvPr/>
        </p:nvSpPr>
        <p:spPr bwMode="auto">
          <a:xfrm>
            <a:off x="533400" y="5638800"/>
            <a:ext cx="8077200" cy="523875"/>
          </a:xfrm>
          <a:prstGeom prst="rect">
            <a:avLst/>
          </a:prstGeom>
          <a:noFill/>
          <a:ln w="63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marL="582613" lvl="1">
              <a:buFont typeface="Wingdings" pitchFamily="2" charset="2"/>
              <a:buNone/>
            </a:pPr>
            <a:r>
              <a:rPr lang="en-US" sz="2800" i="1"/>
              <a:t>Discussion: Give an example from your life</a:t>
            </a:r>
          </a:p>
        </p:txBody>
      </p:sp>
      <p:sp>
        <p:nvSpPr>
          <p:cNvPr id="2253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F51DF1C-0808-4713-B550-F795D000DFA7}" type="slidenum">
              <a:rPr lang="en-US" smtClean="0">
                <a:latin typeface="Arial Black" pitchFamily="34" charset="0"/>
              </a:rPr>
              <a:pPr/>
              <a:t>20</a:t>
            </a:fld>
            <a:endParaRPr lang="en-US" smtClean="0">
              <a:latin typeface="Arial Black"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09600" y="2667000"/>
            <a:ext cx="8229600" cy="1371600"/>
          </a:xfrm>
          <a:ln w="76200">
            <a:solidFill>
              <a:schemeClr val="bg2"/>
            </a:solidFill>
            <a:miter lim="800000"/>
            <a:headEnd/>
            <a:tailEnd/>
          </a:ln>
        </p:spPr>
        <p:txBody>
          <a:bodyPr/>
          <a:lstStyle/>
          <a:p>
            <a:pPr eaLnBrk="1" hangingPunct="1"/>
            <a:r>
              <a:rPr lang="en-US" smtClean="0"/>
              <a:t>    </a:t>
            </a:r>
            <a:r>
              <a:rPr lang="en-US" sz="6000" smtClean="0"/>
              <a:t>Music </a:t>
            </a:r>
          </a:p>
        </p:txBody>
      </p:sp>
      <p:pic>
        <p:nvPicPr>
          <p:cNvPr id="23555" name="Picture 5" descr="news-graphics-2008-_43790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4488" y="1219200"/>
            <a:ext cx="4197350" cy="36195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3556" name="Rectangle 5"/>
          <p:cNvSpPr>
            <a:spLocks noChangeArrowheads="1"/>
          </p:cNvSpPr>
          <p:nvPr/>
        </p:nvSpPr>
        <p:spPr bwMode="auto">
          <a:xfrm>
            <a:off x="533400" y="5638800"/>
            <a:ext cx="8077200" cy="523875"/>
          </a:xfrm>
          <a:prstGeom prst="rect">
            <a:avLst/>
          </a:prstGeom>
          <a:noFill/>
          <a:ln w="63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marL="582613" lvl="1">
              <a:buFont typeface="Wingdings" pitchFamily="2" charset="2"/>
              <a:buNone/>
            </a:pPr>
            <a:r>
              <a:rPr lang="en-US" sz="2800" i="1"/>
              <a:t>Discussion: Give an example from your life</a:t>
            </a:r>
          </a:p>
        </p:txBody>
      </p:sp>
      <p:sp>
        <p:nvSpPr>
          <p:cNvPr id="2355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FE4BBDE-A91F-47DA-82EF-A3B5B63DE6AC}" type="slidenum">
              <a:rPr lang="en-US" smtClean="0">
                <a:latin typeface="Arial Black" pitchFamily="34" charset="0"/>
              </a:rPr>
              <a:pPr/>
              <a:t>21</a:t>
            </a:fld>
            <a:endParaRPr lang="en-US" smtClean="0">
              <a:latin typeface="Arial Black"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838200"/>
            <a:ext cx="8229600" cy="1066800"/>
          </a:xfrm>
          <a:ln w="76200">
            <a:solidFill>
              <a:schemeClr val="bg2"/>
            </a:solidFill>
            <a:miter lim="800000"/>
            <a:headEnd/>
            <a:tailEnd/>
          </a:ln>
        </p:spPr>
        <p:txBody>
          <a:bodyPr/>
          <a:lstStyle/>
          <a:p>
            <a:pPr algn="ctr" eaLnBrk="1" hangingPunct="1"/>
            <a:r>
              <a:rPr lang="en-US" sz="6600" smtClean="0"/>
              <a:t>Friends</a:t>
            </a:r>
          </a:p>
        </p:txBody>
      </p:sp>
      <p:pic>
        <p:nvPicPr>
          <p:cNvPr id="24579" name="Picture 5" descr="teenagers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2057400"/>
            <a:ext cx="3527425" cy="3535363"/>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4580" name="Rectangle 5"/>
          <p:cNvSpPr>
            <a:spLocks noChangeArrowheads="1"/>
          </p:cNvSpPr>
          <p:nvPr/>
        </p:nvSpPr>
        <p:spPr bwMode="auto">
          <a:xfrm>
            <a:off x="533400" y="5791200"/>
            <a:ext cx="8077200" cy="523875"/>
          </a:xfrm>
          <a:prstGeom prst="rect">
            <a:avLst/>
          </a:prstGeom>
          <a:noFill/>
          <a:ln w="63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marL="582613" lvl="1">
              <a:buFont typeface="Wingdings" pitchFamily="2" charset="2"/>
              <a:buNone/>
            </a:pPr>
            <a:r>
              <a:rPr lang="en-US" sz="2800" i="1"/>
              <a:t>Discussion: Give an example from your life</a:t>
            </a:r>
          </a:p>
        </p:txBody>
      </p:sp>
      <p:sp>
        <p:nvSpPr>
          <p:cNvPr id="2458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A46584D-75BF-457F-A585-6150A72EE80A}" type="slidenum">
              <a:rPr lang="en-US" smtClean="0">
                <a:latin typeface="Arial Black" pitchFamily="34" charset="0"/>
              </a:rPr>
              <a:pPr/>
              <a:t>22</a:t>
            </a:fld>
            <a:endParaRPr lang="en-US" smtClean="0">
              <a:latin typeface="Arial Black"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838200"/>
            <a:ext cx="8229600" cy="990600"/>
          </a:xfrm>
          <a:ln w="76200">
            <a:solidFill>
              <a:schemeClr val="bg2"/>
            </a:solidFill>
            <a:miter lim="800000"/>
            <a:headEnd/>
            <a:tailEnd/>
          </a:ln>
        </p:spPr>
        <p:txBody>
          <a:bodyPr/>
          <a:lstStyle/>
          <a:p>
            <a:pPr algn="ctr" eaLnBrk="1" hangingPunct="1"/>
            <a:r>
              <a:rPr lang="en-US" sz="5400" smtClean="0"/>
              <a:t>Privacy </a:t>
            </a:r>
          </a:p>
        </p:txBody>
      </p:sp>
      <p:sp>
        <p:nvSpPr>
          <p:cNvPr id="25603" name="Rectangle 3"/>
          <p:cNvSpPr>
            <a:spLocks noGrp="1" noChangeArrowheads="1"/>
          </p:cNvSpPr>
          <p:nvPr>
            <p:ph type="body" sz="half" idx="1"/>
          </p:nvPr>
        </p:nvSpPr>
        <p:spPr>
          <a:xfrm>
            <a:off x="457200" y="1828800"/>
            <a:ext cx="5257800" cy="4572000"/>
          </a:xfrm>
          <a:ln w="76200">
            <a:solidFill>
              <a:schemeClr val="bg2"/>
            </a:solidFill>
            <a:miter lim="800000"/>
            <a:headEnd/>
            <a:tailEnd/>
          </a:ln>
        </p:spPr>
        <p:txBody>
          <a:bodyPr/>
          <a:lstStyle/>
          <a:p>
            <a:pPr eaLnBrk="1" hangingPunct="1">
              <a:buSzTx/>
              <a:buFont typeface="Symbol" pitchFamily="18" charset="2"/>
              <a:buChar char=""/>
            </a:pPr>
            <a:r>
              <a:rPr lang="en-US" sz="3200" smtClean="0"/>
              <a:t>As you get older, it's natural to want your privacy. However, your parents may feel like they have a right to know exactly what is going on in your life, even if it means going through your things.</a:t>
            </a:r>
          </a:p>
        </p:txBody>
      </p:sp>
      <p:pic>
        <p:nvPicPr>
          <p:cNvPr id="25604" name="Picture 6" descr="img_priva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905000"/>
            <a:ext cx="2801938" cy="28956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560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00E3180-35EC-4E7E-AD06-14DD7EB7506B}" type="slidenum">
              <a:rPr lang="en-US" smtClean="0">
                <a:latin typeface="Arial Black" pitchFamily="34" charset="0"/>
              </a:rPr>
              <a:pPr/>
              <a:t>23</a:t>
            </a:fld>
            <a:endParaRPr lang="en-US" smtClean="0">
              <a:latin typeface="Arial Black"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body" sz="half" idx="1"/>
          </p:nvPr>
        </p:nvSpPr>
        <p:spPr>
          <a:xfrm>
            <a:off x="1143000" y="838200"/>
            <a:ext cx="4038600" cy="4495800"/>
          </a:xfrm>
          <a:ln w="76200">
            <a:solidFill>
              <a:schemeClr val="bg2"/>
            </a:solidFill>
            <a:miter lim="800000"/>
            <a:headEnd/>
            <a:tailEnd/>
          </a:ln>
        </p:spPr>
        <p:txBody>
          <a:bodyPr/>
          <a:lstStyle/>
          <a:p>
            <a:pPr eaLnBrk="1" hangingPunct="1">
              <a:buFont typeface="Wingdings" pitchFamily="2" charset="2"/>
              <a:buNone/>
            </a:pPr>
            <a:r>
              <a:rPr lang="en-US" smtClean="0"/>
              <a:t>   </a:t>
            </a:r>
            <a:r>
              <a:rPr lang="en-US" sz="4800" smtClean="0"/>
              <a:t>Your clothes or your hairstyle….</a:t>
            </a:r>
          </a:p>
        </p:txBody>
      </p:sp>
      <p:pic>
        <p:nvPicPr>
          <p:cNvPr id="26627" name="Picture 5" descr="emo-mad-rad-ha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981200"/>
            <a:ext cx="2714625" cy="36195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6628" name="Rectangle 5"/>
          <p:cNvSpPr>
            <a:spLocks noChangeArrowheads="1"/>
          </p:cNvSpPr>
          <p:nvPr/>
        </p:nvSpPr>
        <p:spPr bwMode="auto">
          <a:xfrm>
            <a:off x="533400" y="5791200"/>
            <a:ext cx="8077200" cy="523875"/>
          </a:xfrm>
          <a:prstGeom prst="rect">
            <a:avLst/>
          </a:prstGeom>
          <a:noFill/>
          <a:ln w="63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marL="582613" lvl="1">
              <a:buFont typeface="Wingdings" pitchFamily="2" charset="2"/>
              <a:buNone/>
            </a:pPr>
            <a:r>
              <a:rPr lang="en-US" sz="2800" i="1"/>
              <a:t>Discussion: Give an example from your life</a:t>
            </a:r>
          </a:p>
        </p:txBody>
      </p:sp>
      <p:sp>
        <p:nvSpPr>
          <p:cNvPr id="2662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43FAEE6-9172-4FC2-92CD-31A721047751}" type="slidenum">
              <a:rPr lang="en-US" smtClean="0">
                <a:latin typeface="Arial Black" pitchFamily="34" charset="0"/>
              </a:rPr>
              <a:pPr/>
              <a:t>24</a:t>
            </a:fld>
            <a:endParaRPr lang="en-US" smtClean="0">
              <a:latin typeface="Arial Black"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990600"/>
            <a:ext cx="8229600" cy="990600"/>
          </a:xfrm>
          <a:ln w="76200">
            <a:solidFill>
              <a:schemeClr val="bg2"/>
            </a:solidFill>
            <a:miter lim="800000"/>
            <a:headEnd/>
            <a:tailEnd/>
          </a:ln>
        </p:spPr>
        <p:txBody>
          <a:bodyPr/>
          <a:lstStyle/>
          <a:p>
            <a:pPr algn="ctr" eaLnBrk="1" hangingPunct="1"/>
            <a:r>
              <a:rPr lang="en-US" sz="5400" smtClean="0"/>
              <a:t>Your future plans</a:t>
            </a:r>
          </a:p>
        </p:txBody>
      </p:sp>
      <p:pic>
        <p:nvPicPr>
          <p:cNvPr id="27651" name="Picture 9" descr="gradu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209800"/>
            <a:ext cx="4772025" cy="32004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7652" name="Rectangle 5"/>
          <p:cNvSpPr>
            <a:spLocks noChangeArrowheads="1"/>
          </p:cNvSpPr>
          <p:nvPr/>
        </p:nvSpPr>
        <p:spPr bwMode="auto">
          <a:xfrm>
            <a:off x="533400" y="5715000"/>
            <a:ext cx="8077200" cy="523875"/>
          </a:xfrm>
          <a:prstGeom prst="rect">
            <a:avLst/>
          </a:prstGeom>
          <a:noFill/>
          <a:ln w="63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marL="582613" lvl="1">
              <a:buFont typeface="Wingdings" pitchFamily="2" charset="2"/>
              <a:buNone/>
            </a:pPr>
            <a:r>
              <a:rPr lang="en-US" sz="2800" i="1"/>
              <a:t>Discussion: Give an example from your life</a:t>
            </a:r>
          </a:p>
        </p:txBody>
      </p:sp>
      <p:sp>
        <p:nvSpPr>
          <p:cNvPr id="2765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97A0285-FE34-4B09-9BDE-85204114CFC0}" type="slidenum">
              <a:rPr lang="en-US" smtClean="0">
                <a:latin typeface="Arial Black" pitchFamily="34" charset="0"/>
              </a:rPr>
              <a:pPr/>
              <a:t>25</a:t>
            </a:fld>
            <a:endParaRPr lang="en-US" smtClean="0">
              <a:latin typeface="Arial Black"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609600"/>
            <a:ext cx="8229600" cy="838200"/>
          </a:xfrm>
        </p:spPr>
        <p:txBody>
          <a:bodyPr/>
          <a:lstStyle/>
          <a:p>
            <a:pPr eaLnBrk="1" hangingPunct="1"/>
            <a:r>
              <a:rPr lang="en-US" smtClean="0"/>
              <a:t>Discussion:</a:t>
            </a:r>
          </a:p>
        </p:txBody>
      </p:sp>
      <p:sp>
        <p:nvSpPr>
          <p:cNvPr id="3" name="Content Placeholder 2"/>
          <p:cNvSpPr>
            <a:spLocks noGrp="1"/>
          </p:cNvSpPr>
          <p:nvPr>
            <p:ph idx="1"/>
          </p:nvPr>
        </p:nvSpPr>
        <p:spPr>
          <a:xfrm>
            <a:off x="457200" y="1676400"/>
            <a:ext cx="8229600" cy="4724400"/>
          </a:xfrm>
        </p:spPr>
        <p:txBody>
          <a:bodyPr/>
          <a:lstStyle/>
          <a:p>
            <a:pPr eaLnBrk="1" hangingPunct="1"/>
            <a:r>
              <a:rPr lang="en-US" i="1" smtClean="0"/>
              <a:t>Why do you think your parents want to tell you who to have (or not have) as a friend?</a:t>
            </a:r>
          </a:p>
          <a:p>
            <a:pPr eaLnBrk="1" hangingPunct="1"/>
            <a:r>
              <a:rPr lang="en-US" i="1" smtClean="0"/>
              <a:t>Why do they have to know where you are when you are out?</a:t>
            </a:r>
          </a:p>
          <a:p>
            <a:pPr eaLnBrk="1" hangingPunct="1"/>
            <a:r>
              <a:rPr lang="en-US" i="1" smtClean="0"/>
              <a:t>Why do they care how you dress or how you look?</a:t>
            </a:r>
          </a:p>
          <a:p>
            <a:pPr eaLnBrk="1" hangingPunct="1"/>
            <a:r>
              <a:rPr lang="en-US" i="1" smtClean="0"/>
              <a:t>Do you think your parents have a right to look through your things?  What if there was a safety problem? </a:t>
            </a:r>
            <a:endParaRPr lang="en-US" smtClean="0"/>
          </a:p>
        </p:txBody>
      </p:sp>
      <p:sp>
        <p:nvSpPr>
          <p:cNvPr id="2867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10D4639-9E43-4D85-93C1-9624F11BB62A}" type="slidenum">
              <a:rPr lang="en-US" smtClean="0">
                <a:latin typeface="Arial Black" pitchFamily="34" charset="0"/>
              </a:rPr>
              <a:pPr/>
              <a:t>26</a:t>
            </a:fld>
            <a:endParaRPr lang="en-US" smtClean="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609600"/>
            <a:ext cx="8229600" cy="1066800"/>
          </a:xfrm>
          <a:ln w="12700">
            <a:solidFill>
              <a:schemeClr val="bg2"/>
            </a:solidFill>
            <a:miter lim="800000"/>
            <a:headEnd/>
            <a:tailEnd/>
          </a:ln>
        </p:spPr>
        <p:txBody>
          <a:bodyPr/>
          <a:lstStyle/>
          <a:p>
            <a:pPr algn="ctr" eaLnBrk="1" hangingPunct="1"/>
            <a:r>
              <a:rPr lang="en-US" sz="5400" smtClean="0"/>
              <a:t>Family Problems</a:t>
            </a:r>
          </a:p>
        </p:txBody>
      </p:sp>
      <p:sp>
        <p:nvSpPr>
          <p:cNvPr id="29699" name="Rectangle 3"/>
          <p:cNvSpPr>
            <a:spLocks noGrp="1" noChangeArrowheads="1"/>
          </p:cNvSpPr>
          <p:nvPr>
            <p:ph type="body" sz="half" idx="1"/>
          </p:nvPr>
        </p:nvSpPr>
        <p:spPr>
          <a:xfrm>
            <a:off x="762000" y="2209800"/>
            <a:ext cx="3657600" cy="4114800"/>
          </a:xfrm>
          <a:ln w="76200">
            <a:solidFill>
              <a:schemeClr val="bg2"/>
            </a:solidFill>
            <a:miter lim="800000"/>
            <a:headEnd/>
            <a:tailEnd/>
          </a:ln>
        </p:spPr>
        <p:txBody>
          <a:bodyPr/>
          <a:lstStyle/>
          <a:p>
            <a:pPr eaLnBrk="1" hangingPunct="1">
              <a:lnSpc>
                <a:spcPct val="90000"/>
              </a:lnSpc>
              <a:buFont typeface="Wingdings" pitchFamily="2" charset="2"/>
              <a:buNone/>
            </a:pPr>
            <a:r>
              <a:rPr lang="en-US" sz="3200" smtClean="0"/>
              <a:t>   </a:t>
            </a:r>
            <a:r>
              <a:rPr lang="en-US" sz="3600" smtClean="0"/>
              <a:t>Divorce, remarriage, or moving to a new state or school can also cause problems with your parents. </a:t>
            </a:r>
          </a:p>
        </p:txBody>
      </p:sp>
      <p:pic>
        <p:nvPicPr>
          <p:cNvPr id="29700" name="Picture 5" descr="bigstockphoto_Family_Problems_183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895600"/>
            <a:ext cx="3810000" cy="28575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970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54F54EC-D6C1-46EE-A5A7-8B00AC66E5F2}" type="slidenum">
              <a:rPr lang="en-US" smtClean="0">
                <a:latin typeface="Arial Black" pitchFamily="34" charset="0"/>
              </a:rPr>
              <a:pPr/>
              <a:t>27</a:t>
            </a:fld>
            <a:endParaRPr lang="en-US" smtClean="0">
              <a:latin typeface="Arial Black"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ln w="12700">
            <a:solidFill>
              <a:schemeClr val="bg2"/>
            </a:solidFill>
            <a:miter lim="800000"/>
            <a:headEnd/>
            <a:tailEnd/>
          </a:ln>
        </p:spPr>
        <p:txBody>
          <a:bodyPr/>
          <a:lstStyle/>
          <a:p>
            <a:pPr algn="ctr" eaLnBrk="1" hangingPunct="1"/>
            <a:r>
              <a:rPr lang="en-US" sz="5400" smtClean="0"/>
              <a:t>Pressure</a:t>
            </a:r>
          </a:p>
        </p:txBody>
      </p:sp>
      <p:sp>
        <p:nvSpPr>
          <p:cNvPr id="30723" name="Rectangle 3"/>
          <p:cNvSpPr>
            <a:spLocks noGrp="1" noChangeArrowheads="1"/>
          </p:cNvSpPr>
          <p:nvPr>
            <p:ph type="body" sz="half" idx="1"/>
          </p:nvPr>
        </p:nvSpPr>
        <p:spPr>
          <a:xfrm>
            <a:off x="457200" y="1828800"/>
            <a:ext cx="5029200" cy="4648200"/>
          </a:xfrm>
          <a:ln w="76200">
            <a:solidFill>
              <a:schemeClr val="bg2"/>
            </a:solidFill>
            <a:miter lim="800000"/>
            <a:headEnd/>
            <a:tailEnd/>
          </a:ln>
        </p:spPr>
        <p:txBody>
          <a:bodyPr/>
          <a:lstStyle/>
          <a:p>
            <a:pPr eaLnBrk="1" hangingPunct="1">
              <a:buFont typeface="Wingdings" pitchFamily="2" charset="2"/>
              <a:buNone/>
            </a:pPr>
            <a:r>
              <a:rPr lang="en-US" sz="3600" smtClean="0"/>
              <a:t>   You may feel like your parents have put too much pressure on you, or have expectations for you that are too high. This can also cause problems. </a:t>
            </a:r>
          </a:p>
        </p:txBody>
      </p:sp>
      <p:pic>
        <p:nvPicPr>
          <p:cNvPr id="30724" name="Picture 6" descr="sad-teenage-gir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979613"/>
            <a:ext cx="2924175" cy="4421187"/>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072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B357338-975E-47E1-8543-7257BEC48902}" type="slidenum">
              <a:rPr lang="en-US" smtClean="0">
                <a:latin typeface="Arial Black" pitchFamily="34" charset="0"/>
              </a:rPr>
              <a:pPr/>
              <a:t>28</a:t>
            </a:fld>
            <a:endParaRPr lang="en-US" smtClean="0">
              <a:latin typeface="Arial Black"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sz="half" idx="1"/>
          </p:nvPr>
        </p:nvSpPr>
        <p:spPr>
          <a:xfrm>
            <a:off x="381000" y="1219200"/>
            <a:ext cx="8305800" cy="1905000"/>
          </a:xfrm>
          <a:ln w="76200">
            <a:solidFill>
              <a:schemeClr val="bg2"/>
            </a:solidFill>
            <a:miter lim="800000"/>
            <a:headEnd/>
            <a:tailEnd/>
          </a:ln>
        </p:spPr>
        <p:txBody>
          <a:bodyPr/>
          <a:lstStyle/>
          <a:p>
            <a:pPr marL="182563" indent="0" eaLnBrk="1" hangingPunct="1">
              <a:buFont typeface="Wingdings" pitchFamily="2" charset="2"/>
              <a:buNone/>
            </a:pPr>
            <a:r>
              <a:rPr lang="en-US" sz="3200" smtClean="0"/>
              <a:t>Conflict, arguing or fighting at home is hard for everyone. Even if you are frustrated, it is still important to get along with your parents. </a:t>
            </a:r>
          </a:p>
        </p:txBody>
      </p:sp>
      <p:pic>
        <p:nvPicPr>
          <p:cNvPr id="31747" name="Picture 5" descr="purple-3-3-1.jpg neon blue water heart image by shadowpelt3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3505200"/>
            <a:ext cx="3625850" cy="2590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174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C27E816-AD2C-4BA5-BA6B-3C55A6B6ACD7}" type="slidenum">
              <a:rPr lang="en-US" smtClean="0">
                <a:latin typeface="Arial Black" pitchFamily="34" charset="0"/>
              </a:rPr>
              <a:pPr/>
              <a:t>29</a:t>
            </a:fld>
            <a:endParaRPr lang="en-US" smtClean="0">
              <a:latin typeface="Arial Black"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More Quotes</a:t>
            </a:r>
          </a:p>
        </p:txBody>
      </p:sp>
      <p:sp>
        <p:nvSpPr>
          <p:cNvPr id="5123" name="Content Placeholder 2"/>
          <p:cNvSpPr>
            <a:spLocks noGrp="1"/>
          </p:cNvSpPr>
          <p:nvPr>
            <p:ph sz="half" idx="1"/>
          </p:nvPr>
        </p:nvSpPr>
        <p:spPr>
          <a:xfrm>
            <a:off x="1295400" y="1752600"/>
            <a:ext cx="6934200" cy="4114800"/>
          </a:xfrm>
        </p:spPr>
        <p:txBody>
          <a:bodyPr/>
          <a:lstStyle/>
          <a:p>
            <a:pPr eaLnBrk="1" hangingPunct="1"/>
            <a:r>
              <a:rPr lang="en-US" smtClean="0"/>
              <a:t>“The way we communicate with others and with ourselves ultimately determines the quality of our lives.” </a:t>
            </a:r>
            <a:r>
              <a:rPr lang="en-US" i="1" smtClean="0"/>
              <a:t>- Anthony Robbins</a:t>
            </a:r>
          </a:p>
          <a:p>
            <a:pPr eaLnBrk="1" hangingPunct="1"/>
            <a:r>
              <a:rPr lang="en-US" smtClean="0"/>
              <a:t>“We have two ears and one mouth so that we can listen twice as much as we speak.” – </a:t>
            </a:r>
            <a:r>
              <a:rPr lang="en-US" i="1" smtClean="0"/>
              <a:t>Epictetus</a:t>
            </a:r>
          </a:p>
          <a:p>
            <a:pPr eaLnBrk="1" hangingPunct="1"/>
            <a:r>
              <a:rPr lang="en-US" smtClean="0"/>
              <a:t>“Speak when you are angry – and you’ll make the best speech you’ll ever regret. “ – </a:t>
            </a:r>
            <a:r>
              <a:rPr lang="en-US" i="1" smtClean="0"/>
              <a:t>Dr. Lawrence J. Peter </a:t>
            </a:r>
          </a:p>
        </p:txBody>
      </p:sp>
      <p:pic>
        <p:nvPicPr>
          <p:cNvPr id="5124" name="Picture 7" descr="free_19655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600075" cy="455295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12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89162DB-7E79-4634-92A4-10C8DF559C3C}" type="slidenum">
              <a:rPr lang="en-US" smtClean="0">
                <a:latin typeface="Arial Black" pitchFamily="34" charset="0"/>
              </a:rPr>
              <a:pPr/>
              <a:t>3</a:t>
            </a:fld>
            <a:endParaRPr lang="en-US" smtClean="0">
              <a:latin typeface="Arial Black"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457200" y="4419600"/>
            <a:ext cx="8229600" cy="1447800"/>
          </a:xfrm>
          <a:ln w="76200">
            <a:solidFill>
              <a:schemeClr val="bg2"/>
            </a:solidFill>
            <a:miter lim="800000"/>
            <a:headEnd/>
            <a:tailEnd/>
          </a:ln>
        </p:spPr>
        <p:txBody>
          <a:bodyPr/>
          <a:lstStyle/>
          <a:p>
            <a:pPr eaLnBrk="1" hangingPunct="1"/>
            <a:r>
              <a:rPr lang="en-US" sz="4000" b="1" smtClean="0">
                <a:latin typeface="Kristen ITC" pitchFamily="66" charset="0"/>
              </a:rPr>
              <a:t>Here are a few tips to help you get along with your parents:</a:t>
            </a:r>
          </a:p>
        </p:txBody>
      </p:sp>
      <p:pic>
        <p:nvPicPr>
          <p:cNvPr id="32771" name="Picture 5" descr="par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990600"/>
            <a:ext cx="3738563" cy="28956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277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AAB69F7-31C8-4603-9CA8-A6F03D598F6B}" type="slidenum">
              <a:rPr lang="en-US" smtClean="0">
                <a:latin typeface="Arial Black" pitchFamily="34" charset="0"/>
              </a:rPr>
              <a:pPr/>
              <a:t>30</a:t>
            </a:fld>
            <a:endParaRPr lang="en-US" smtClean="0">
              <a:latin typeface="Arial Black"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838200"/>
            <a:ext cx="8229600" cy="990600"/>
          </a:xfrm>
        </p:spPr>
        <p:txBody>
          <a:bodyPr/>
          <a:lstStyle/>
          <a:p>
            <a:pPr eaLnBrk="1" hangingPunct="1"/>
            <a:r>
              <a:rPr lang="en-US" sz="4000" b="1" smtClean="0">
                <a:latin typeface="Kristen ITC" pitchFamily="66" charset="0"/>
              </a:rPr>
              <a:t/>
            </a:r>
            <a:br>
              <a:rPr lang="en-US" sz="4000" b="1" smtClean="0">
                <a:latin typeface="Kristen ITC" pitchFamily="66" charset="0"/>
              </a:rPr>
            </a:br>
            <a:r>
              <a:rPr lang="en-US" sz="4000" b="1" smtClean="0">
                <a:latin typeface="Kristen ITC" pitchFamily="66" charset="0"/>
              </a:rPr>
              <a:t>Remember who they are.</a:t>
            </a:r>
            <a:r>
              <a:rPr lang="en-US" sz="4000" smtClean="0">
                <a:latin typeface="Kristen ITC" pitchFamily="66" charset="0"/>
              </a:rPr>
              <a:t/>
            </a:r>
            <a:br>
              <a:rPr lang="en-US" sz="4000" smtClean="0">
                <a:latin typeface="Kristen ITC" pitchFamily="66" charset="0"/>
              </a:rPr>
            </a:br>
            <a:r>
              <a:rPr lang="en-US" sz="4000" smtClean="0"/>
              <a:t/>
            </a:r>
            <a:br>
              <a:rPr lang="en-US" sz="4000" smtClean="0"/>
            </a:br>
            <a:endParaRPr lang="en-US" sz="4000" smtClean="0"/>
          </a:p>
        </p:txBody>
      </p:sp>
      <p:sp>
        <p:nvSpPr>
          <p:cNvPr id="33795" name="Rectangle 3"/>
          <p:cNvSpPr>
            <a:spLocks noGrp="1" noChangeArrowheads="1"/>
          </p:cNvSpPr>
          <p:nvPr>
            <p:ph type="body" idx="1"/>
          </p:nvPr>
        </p:nvSpPr>
        <p:spPr/>
        <p:txBody>
          <a:bodyPr/>
          <a:lstStyle/>
          <a:p>
            <a:pPr eaLnBrk="1" hangingPunct="1"/>
            <a:r>
              <a:rPr lang="en-US" smtClean="0"/>
              <a:t>No matter how much you disagree with them, it is important to remember that your parents are still your parents - As that, they deserve to be respected. </a:t>
            </a:r>
          </a:p>
          <a:p>
            <a:pPr eaLnBrk="1" hangingPunct="1"/>
            <a:r>
              <a:rPr lang="en-US" smtClean="0"/>
              <a:t>You don't have to agree with them, but respect their position as the ones who love you and provide for you. </a:t>
            </a:r>
          </a:p>
        </p:txBody>
      </p:sp>
      <p:sp>
        <p:nvSpPr>
          <p:cNvPr id="3379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41964A1-665B-48CA-B076-EAB5F96A42BD}" type="slidenum">
              <a:rPr lang="en-US" smtClean="0">
                <a:latin typeface="Arial Black" pitchFamily="34" charset="0"/>
              </a:rPr>
              <a:pPr/>
              <a:t>31</a:t>
            </a:fld>
            <a:endParaRPr lang="en-US" smtClean="0">
              <a:latin typeface="Arial Black"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685800"/>
            <a:ext cx="8229600" cy="1143000"/>
          </a:xfrm>
        </p:spPr>
        <p:txBody>
          <a:bodyPr/>
          <a:lstStyle/>
          <a:p>
            <a:pPr eaLnBrk="1" hangingPunct="1"/>
            <a:r>
              <a:rPr lang="en-US" sz="4000" b="1" smtClean="0">
                <a:latin typeface="Kristen ITC" pitchFamily="66" charset="0"/>
              </a:rPr>
              <a:t>Try and see it from their point of view.</a:t>
            </a:r>
          </a:p>
        </p:txBody>
      </p:sp>
      <p:sp>
        <p:nvSpPr>
          <p:cNvPr id="34819" name="Rectangle 3"/>
          <p:cNvSpPr>
            <a:spLocks noGrp="1" noChangeArrowheads="1"/>
          </p:cNvSpPr>
          <p:nvPr>
            <p:ph type="body" idx="1"/>
          </p:nvPr>
        </p:nvSpPr>
        <p:spPr>
          <a:xfrm>
            <a:off x="457200" y="2057400"/>
            <a:ext cx="8229600" cy="4267200"/>
          </a:xfrm>
        </p:spPr>
        <p:txBody>
          <a:bodyPr/>
          <a:lstStyle/>
          <a:p>
            <a:pPr eaLnBrk="1" hangingPunct="1">
              <a:lnSpc>
                <a:spcPct val="90000"/>
              </a:lnSpc>
            </a:pPr>
            <a:r>
              <a:rPr lang="en-US" smtClean="0"/>
              <a:t>Instead of thinking your parents are out of date, overprotective, or irritating, try and see things from their point of view. </a:t>
            </a:r>
          </a:p>
          <a:p>
            <a:pPr eaLnBrk="1" hangingPunct="1">
              <a:lnSpc>
                <a:spcPct val="90000"/>
              </a:lnSpc>
            </a:pPr>
            <a:r>
              <a:rPr lang="en-US" smtClean="0"/>
              <a:t>For example, if you are fighting about your curfew, understand that they are not trying to keep you from having a good time</a:t>
            </a:r>
          </a:p>
          <a:p>
            <a:pPr eaLnBrk="1" hangingPunct="1">
              <a:lnSpc>
                <a:spcPct val="90000"/>
              </a:lnSpc>
            </a:pPr>
            <a:r>
              <a:rPr lang="en-US" smtClean="0"/>
              <a:t>They are simply trying to keep you safe - Unsafe situations are more likely to happen later in the night. </a:t>
            </a:r>
          </a:p>
        </p:txBody>
      </p:sp>
      <p:sp>
        <p:nvSpPr>
          <p:cNvPr id="3482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A194039-A70F-41DC-85EB-1DCDE948D541}" type="slidenum">
              <a:rPr lang="en-US" smtClean="0">
                <a:latin typeface="Arial Black" pitchFamily="34" charset="0"/>
              </a:rPr>
              <a:pPr/>
              <a:t>32</a:t>
            </a:fld>
            <a:endParaRPr lang="en-US" smtClean="0">
              <a:latin typeface="Arial Black"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b="1" smtClean="0">
                <a:latin typeface="Kristen ITC" pitchFamily="66" charset="0"/>
              </a:rPr>
              <a:t>Talk it out.</a:t>
            </a:r>
          </a:p>
        </p:txBody>
      </p:sp>
      <p:sp>
        <p:nvSpPr>
          <p:cNvPr id="35843" name="Rectangle 3"/>
          <p:cNvSpPr>
            <a:spLocks noGrp="1" noChangeArrowheads="1"/>
          </p:cNvSpPr>
          <p:nvPr>
            <p:ph type="body" sz="half" idx="1"/>
          </p:nvPr>
        </p:nvSpPr>
        <p:spPr>
          <a:xfrm>
            <a:off x="457200" y="2590800"/>
            <a:ext cx="8001000" cy="3810000"/>
          </a:xfrm>
          <a:ln w="76200">
            <a:solidFill>
              <a:schemeClr val="bg2"/>
            </a:solidFill>
            <a:miter lim="800000"/>
            <a:headEnd/>
            <a:tailEnd/>
          </a:ln>
        </p:spPr>
        <p:txBody>
          <a:bodyPr/>
          <a:lstStyle/>
          <a:p>
            <a:pPr eaLnBrk="1" hangingPunct="1">
              <a:lnSpc>
                <a:spcPct val="90000"/>
              </a:lnSpc>
            </a:pPr>
            <a:r>
              <a:rPr lang="en-US" sz="3200" smtClean="0"/>
              <a:t>Instead of yelling, screaming, and storming off, try to have a civilized talk with your parents.</a:t>
            </a:r>
          </a:p>
          <a:p>
            <a:pPr eaLnBrk="1" hangingPunct="1">
              <a:lnSpc>
                <a:spcPct val="90000"/>
              </a:lnSpc>
            </a:pPr>
            <a:r>
              <a:rPr lang="en-US" sz="3200" smtClean="0"/>
              <a:t>This means telling your side of the story and listening to theirs. </a:t>
            </a:r>
          </a:p>
          <a:p>
            <a:pPr eaLnBrk="1" hangingPunct="1">
              <a:lnSpc>
                <a:spcPct val="90000"/>
              </a:lnSpc>
            </a:pPr>
            <a:r>
              <a:rPr lang="en-US" sz="3200" smtClean="0"/>
              <a:t>If you communicate calmly instead of yelling and screaming, misunderstandings are less likely. </a:t>
            </a:r>
          </a:p>
        </p:txBody>
      </p:sp>
      <p:pic>
        <p:nvPicPr>
          <p:cNvPr id="35844" name="Picture 6" descr="angermanagementcoupleconfli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57200"/>
            <a:ext cx="2819400" cy="1870075"/>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584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7A1513C-B59E-4BF7-AF4C-2EA3922F1549}" type="slidenum">
              <a:rPr lang="en-US" smtClean="0">
                <a:latin typeface="Arial Black" pitchFamily="34" charset="0"/>
              </a:rPr>
              <a:pPr/>
              <a:t>33</a:t>
            </a:fld>
            <a:endParaRPr lang="en-US" smtClean="0">
              <a:latin typeface="Arial Black"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b="1" smtClean="0">
                <a:latin typeface="Kristen ITC" pitchFamily="66" charset="0"/>
              </a:rPr>
              <a:t>Earn Respect.</a:t>
            </a:r>
          </a:p>
        </p:txBody>
      </p:sp>
      <p:sp>
        <p:nvSpPr>
          <p:cNvPr id="36867" name="Rectangle 3"/>
          <p:cNvSpPr>
            <a:spLocks noGrp="1" noChangeArrowheads="1"/>
          </p:cNvSpPr>
          <p:nvPr>
            <p:ph type="body" sz="half" idx="1"/>
          </p:nvPr>
        </p:nvSpPr>
        <p:spPr>
          <a:xfrm>
            <a:off x="457200" y="1828800"/>
            <a:ext cx="8229600" cy="4495800"/>
          </a:xfrm>
          <a:ln w="76200">
            <a:solidFill>
              <a:schemeClr val="bg2"/>
            </a:solidFill>
            <a:miter lim="800000"/>
            <a:headEnd/>
            <a:tailEnd/>
          </a:ln>
        </p:spPr>
        <p:txBody>
          <a:bodyPr/>
          <a:lstStyle/>
          <a:p>
            <a:pPr eaLnBrk="1" hangingPunct="1"/>
            <a:r>
              <a:rPr lang="en-US" sz="3200" smtClean="0"/>
              <a:t>Another way you can get along with your parents is to earn their respect. </a:t>
            </a:r>
          </a:p>
          <a:p>
            <a:pPr lvl="1" eaLnBrk="1" hangingPunct="1"/>
            <a:r>
              <a:rPr lang="en-US" sz="3200" smtClean="0"/>
              <a:t>Get your homework done on time.</a:t>
            </a:r>
          </a:p>
          <a:p>
            <a:pPr lvl="1" eaLnBrk="1" hangingPunct="1"/>
            <a:r>
              <a:rPr lang="en-US" sz="3200" smtClean="0"/>
              <a:t>Keep your room clean.</a:t>
            </a:r>
          </a:p>
          <a:p>
            <a:pPr lvl="1" eaLnBrk="1" hangingPunct="1"/>
            <a:r>
              <a:rPr lang="en-US" sz="3200" smtClean="0"/>
              <a:t>Be home when they tell you to</a:t>
            </a:r>
            <a:r>
              <a:rPr lang="en-US" smtClean="0"/>
              <a:t>.</a:t>
            </a:r>
          </a:p>
          <a:p>
            <a:pPr eaLnBrk="1" hangingPunct="1"/>
            <a:r>
              <a:rPr lang="en-US" sz="3200" smtClean="0"/>
              <a:t>When your parents see you behaving responsibly, they are more likely to respect you and give you more privileges. </a:t>
            </a:r>
          </a:p>
        </p:txBody>
      </p:sp>
      <p:sp>
        <p:nvSpPr>
          <p:cNvPr id="3686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DFD263E-343E-4F44-9CE4-025CCF0AD972}" type="slidenum">
              <a:rPr lang="en-US" smtClean="0">
                <a:latin typeface="Arial Black" pitchFamily="34" charset="0"/>
              </a:rPr>
              <a:pPr/>
              <a:t>34</a:t>
            </a:fld>
            <a:endParaRPr lang="en-US" smtClean="0">
              <a:latin typeface="Arial Black"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3"/>
          <p:cNvSpPr>
            <a:spLocks noGrp="1"/>
          </p:cNvSpPr>
          <p:nvPr>
            <p:ph sz="half" idx="2"/>
          </p:nvPr>
        </p:nvSpPr>
        <p:spPr>
          <a:xfrm>
            <a:off x="3886200" y="990600"/>
            <a:ext cx="4800600" cy="5257800"/>
          </a:xfrm>
          <a:ln w="76200">
            <a:solidFill>
              <a:schemeClr val="bg2"/>
            </a:solidFill>
            <a:miter lim="800000"/>
            <a:headEnd/>
            <a:tailEnd/>
          </a:ln>
        </p:spPr>
        <p:txBody>
          <a:bodyPr/>
          <a:lstStyle/>
          <a:p>
            <a:pPr eaLnBrk="1" hangingPunct="1"/>
            <a:r>
              <a:rPr lang="en-US" sz="3200" smtClean="0"/>
              <a:t>Your relationship with your parents is an important one.</a:t>
            </a:r>
          </a:p>
          <a:p>
            <a:pPr eaLnBrk="1" hangingPunct="1"/>
            <a:r>
              <a:rPr lang="en-US" sz="3200" smtClean="0"/>
              <a:t>Even when it is hard to get along, use your communication skills and listening skills.</a:t>
            </a:r>
          </a:p>
          <a:p>
            <a:pPr eaLnBrk="1" hangingPunct="1"/>
            <a:r>
              <a:rPr lang="en-US" sz="3200" smtClean="0"/>
              <a:t>Help keep your home life as calm and happy as possible!</a:t>
            </a:r>
          </a:p>
        </p:txBody>
      </p:sp>
      <p:pic>
        <p:nvPicPr>
          <p:cNvPr id="37891" name="Picture 6" descr="respect"/>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09600" y="1447800"/>
            <a:ext cx="3065463" cy="3886200"/>
          </a:xfrm>
          <a:noFill/>
          <a:ln w="76200">
            <a:solidFill>
              <a:schemeClr val="bg2"/>
            </a:solidFill>
            <a:miter lim="800000"/>
            <a:headEnd/>
            <a:tailEnd/>
          </a:ln>
        </p:spPr>
      </p:pic>
      <p:sp>
        <p:nvSpPr>
          <p:cNvPr id="3789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D144B97-E1B4-4394-9E87-B4DDE52B82AA}" type="slidenum">
              <a:rPr lang="en-US" smtClean="0">
                <a:latin typeface="Arial Black" pitchFamily="34" charset="0"/>
              </a:rPr>
              <a:pPr/>
              <a:t>35</a:t>
            </a:fld>
            <a:endParaRPr lang="en-US" smtClean="0">
              <a:latin typeface="Arial Black"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sz="half" idx="1"/>
          </p:nvPr>
        </p:nvSpPr>
        <p:spPr>
          <a:xfrm>
            <a:off x="1600200" y="1828800"/>
            <a:ext cx="6781800" cy="4267200"/>
          </a:xfrm>
        </p:spPr>
        <p:txBody>
          <a:bodyPr/>
          <a:lstStyle/>
          <a:p>
            <a:pPr eaLnBrk="1" hangingPunct="1"/>
            <a:r>
              <a:rPr lang="en-US" smtClean="0"/>
              <a:t>“At fourteen, you don’t need sickness or death for tragedy.” – </a:t>
            </a:r>
            <a:r>
              <a:rPr lang="en-US" i="1" smtClean="0"/>
              <a:t>Jessamyn West</a:t>
            </a:r>
          </a:p>
          <a:p>
            <a:pPr eaLnBrk="1" hangingPunct="1"/>
            <a:r>
              <a:rPr lang="en-US" smtClean="0"/>
              <a:t>“The troubles of adolescence eventually all go away – it’s just like a really long, bad cold.” – Dawn Ruelas</a:t>
            </a:r>
          </a:p>
          <a:p>
            <a:pPr eaLnBrk="1" hangingPunct="1"/>
            <a:r>
              <a:rPr lang="en-US" smtClean="0"/>
              <a:t>“Few things are more satisfying than seeing your children have teenagers of their own.” </a:t>
            </a:r>
            <a:r>
              <a:rPr lang="en-US" i="1" smtClean="0"/>
              <a:t>- Doug Larson </a:t>
            </a:r>
          </a:p>
          <a:p>
            <a:pPr eaLnBrk="1" hangingPunct="1"/>
            <a:endParaRPr lang="en-US" smtClean="0"/>
          </a:p>
          <a:p>
            <a:pPr eaLnBrk="1" hangingPunct="1"/>
            <a:endParaRPr lang="en-US" smtClean="0"/>
          </a:p>
        </p:txBody>
      </p:sp>
      <p:sp>
        <p:nvSpPr>
          <p:cNvPr id="38915" name="Title 4"/>
          <p:cNvSpPr>
            <a:spLocks noGrp="1"/>
          </p:cNvSpPr>
          <p:nvPr>
            <p:ph type="title"/>
          </p:nvPr>
        </p:nvSpPr>
        <p:spPr/>
        <p:txBody>
          <a:bodyPr/>
          <a:lstStyle/>
          <a:p>
            <a:pPr eaLnBrk="1" hangingPunct="1"/>
            <a:r>
              <a:rPr lang="en-US" smtClean="0"/>
              <a:t>Optional: Quotes About Teens</a:t>
            </a:r>
          </a:p>
        </p:txBody>
      </p:sp>
      <p:pic>
        <p:nvPicPr>
          <p:cNvPr id="38916" name="Picture 7" descr="free_19655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05000"/>
            <a:ext cx="762000" cy="40386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891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E79859F-1ECE-4FEA-A3B5-B3619F89D108}" type="slidenum">
              <a:rPr lang="en-US" smtClean="0">
                <a:latin typeface="Arial Black" pitchFamily="34" charset="0"/>
              </a:rPr>
              <a:pPr/>
              <a:t>36</a:t>
            </a:fld>
            <a:endParaRPr lang="en-US" smtClean="0">
              <a:latin typeface="Arial Black"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533400"/>
            <a:ext cx="8229600" cy="609600"/>
          </a:xfrm>
        </p:spPr>
        <p:txBody>
          <a:bodyPr/>
          <a:lstStyle/>
          <a:p>
            <a:pPr eaLnBrk="1" hangingPunct="1"/>
            <a:r>
              <a:rPr lang="en-US" smtClean="0"/>
              <a:t>References </a:t>
            </a:r>
          </a:p>
        </p:txBody>
      </p:sp>
      <p:sp>
        <p:nvSpPr>
          <p:cNvPr id="39939" name="Rectangle 3"/>
          <p:cNvSpPr>
            <a:spLocks noGrp="1" noChangeArrowheads="1"/>
          </p:cNvSpPr>
          <p:nvPr>
            <p:ph type="body" idx="1"/>
          </p:nvPr>
        </p:nvSpPr>
        <p:spPr>
          <a:xfrm>
            <a:off x="457200" y="1371600"/>
            <a:ext cx="8229600" cy="4495800"/>
          </a:xfrm>
        </p:spPr>
        <p:txBody>
          <a:bodyPr/>
          <a:lstStyle/>
          <a:p>
            <a:pPr eaLnBrk="1" hangingPunct="1"/>
            <a:r>
              <a:rPr lang="en-US" sz="2800" dirty="0" smtClean="0"/>
              <a:t>Improving Your World website. (2009). How to get along with your parents. Retrieved 1-20-10 from </a:t>
            </a:r>
            <a:r>
              <a:rPr lang="en-US" sz="2400" dirty="0" smtClean="0">
                <a:hlinkClick r:id="rId2"/>
              </a:rPr>
              <a:t>http://www.improvingyourworld.com/relationships/how_to_get_along_with_your_parents_003437.html</a:t>
            </a:r>
            <a:endParaRPr lang="en-US" sz="2400" dirty="0" smtClean="0"/>
          </a:p>
          <a:p>
            <a:pPr eaLnBrk="1" hangingPunct="1"/>
            <a:endParaRPr lang="en-US" sz="2800" dirty="0" smtClean="0"/>
          </a:p>
          <a:p>
            <a:pPr eaLnBrk="1" hangingPunct="1"/>
            <a:endParaRPr lang="en-US" sz="2800" dirty="0"/>
          </a:p>
          <a:p>
            <a:pPr marL="0" indent="0" eaLnBrk="1" hangingPunct="1">
              <a:buNone/>
            </a:pPr>
            <a:endParaRPr lang="en-US" sz="2800" dirty="0" smtClean="0"/>
          </a:p>
          <a:p>
            <a:pPr eaLnBrk="1" hangingPunct="1"/>
            <a:r>
              <a:rPr lang="en-US" sz="2000" dirty="0" smtClean="0"/>
              <a:t>Developed by </a:t>
            </a:r>
            <a:r>
              <a:rPr lang="en-US" sz="2000" dirty="0" smtClean="0"/>
              <a:t>Shari </a:t>
            </a:r>
            <a:r>
              <a:rPr lang="en-US" sz="2000" dirty="0" err="1" smtClean="0"/>
              <a:t>Cavadini</a:t>
            </a:r>
            <a:r>
              <a:rPr lang="en-US" sz="2000" dirty="0" smtClean="0"/>
              <a:t> RN. Edited </a:t>
            </a:r>
            <a:r>
              <a:rPr lang="en-US" sz="2000" dirty="0" smtClean="0"/>
              <a:t>by </a:t>
            </a:r>
            <a:r>
              <a:rPr lang="en-US" sz="2000" dirty="0" smtClean="0"/>
              <a:t>Mary Knutson RN. Revised 4-30-15</a:t>
            </a:r>
            <a:endParaRPr lang="en-US" sz="2000" dirty="0" smtClean="0"/>
          </a:p>
        </p:txBody>
      </p:sp>
      <p:pic>
        <p:nvPicPr>
          <p:cNvPr id="39940" name="Picture 7" descr="033blue_flowers08-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19800"/>
            <a:ext cx="8153400" cy="2286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994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4135FF6-72D0-4347-A565-F63C67970EAB}" type="slidenum">
              <a:rPr lang="en-US" smtClean="0">
                <a:latin typeface="Arial Black" pitchFamily="34" charset="0"/>
              </a:rPr>
              <a:pPr/>
              <a:t>37</a:t>
            </a:fld>
            <a:endParaRPr lang="en-US" smtClean="0">
              <a:latin typeface="Arial Black"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762000"/>
            <a:ext cx="8229600" cy="4724400"/>
          </a:xfrm>
          <a:ln w="12700">
            <a:solidFill>
              <a:schemeClr val="bg2"/>
            </a:solidFill>
            <a:miter lim="800000"/>
            <a:headEnd/>
            <a:tailEnd/>
          </a:ln>
        </p:spPr>
        <p:txBody>
          <a:bodyPr/>
          <a:lstStyle/>
          <a:p>
            <a:pPr algn="ctr" eaLnBrk="1" hangingPunct="1"/>
            <a:r>
              <a:rPr lang="en-US" sz="6000" smtClean="0"/>
              <a:t>How to Get </a:t>
            </a:r>
            <a:br>
              <a:rPr lang="en-US" sz="6000" smtClean="0"/>
            </a:br>
            <a:r>
              <a:rPr lang="en-US" sz="6000" smtClean="0"/>
              <a:t>Along Better with Your Parents</a:t>
            </a:r>
          </a:p>
        </p:txBody>
      </p:sp>
      <p:pic>
        <p:nvPicPr>
          <p:cNvPr id="6147" name="Picture 7" descr="033blue_flowers08-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486400"/>
            <a:ext cx="8153400" cy="5334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614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53F63B9-8C27-4200-9EEC-20D1B4B74FF3}" type="slidenum">
              <a:rPr lang="en-US" smtClean="0">
                <a:latin typeface="Arial Black" pitchFamily="34" charset="0"/>
              </a:rPr>
              <a:pPr/>
              <a:t>4</a:t>
            </a:fld>
            <a:endParaRPr lang="en-US" smtClean="0">
              <a:latin typeface="Arial Black"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en-US" smtClean="0"/>
          </a:p>
        </p:txBody>
      </p:sp>
      <p:sp>
        <p:nvSpPr>
          <p:cNvPr id="7171" name="Rectangle 3"/>
          <p:cNvSpPr>
            <a:spLocks noGrp="1" noChangeArrowheads="1"/>
          </p:cNvSpPr>
          <p:nvPr>
            <p:ph type="body" idx="1"/>
          </p:nvPr>
        </p:nvSpPr>
        <p:spPr/>
        <p:txBody>
          <a:bodyPr/>
          <a:lstStyle/>
          <a:p>
            <a:pPr eaLnBrk="1" hangingPunct="1"/>
            <a:r>
              <a:rPr lang="en-US" sz="3600" smtClean="0"/>
              <a:t>As you get older, it's normal for teens to “butt heads” with their parents</a:t>
            </a:r>
            <a:r>
              <a:rPr lang="en-US" sz="3600" smtClean="0">
                <a:hlinkClick r:id="rId2"/>
              </a:rPr>
              <a:t> </a:t>
            </a:r>
            <a:endParaRPr lang="en-US" sz="3600" smtClean="0"/>
          </a:p>
          <a:p>
            <a:pPr eaLnBrk="1" hangingPunct="1"/>
            <a:endParaRPr lang="en-US" smtClean="0"/>
          </a:p>
        </p:txBody>
      </p:sp>
      <p:pic>
        <p:nvPicPr>
          <p:cNvPr id="7172" name="Picture 5" descr="par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371850"/>
            <a:ext cx="3429000" cy="2655888"/>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17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5DEE166-11CA-4FBB-B6D4-E571336C0003}" type="slidenum">
              <a:rPr lang="en-US" smtClean="0">
                <a:latin typeface="Arial Black" pitchFamily="34" charset="0"/>
              </a:rPr>
              <a:pPr/>
              <a:t>5</a:t>
            </a:fld>
            <a:endParaRPr lang="en-US" smtClean="0">
              <a:latin typeface="Arial Black"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Communication is a Challenge</a:t>
            </a:r>
          </a:p>
        </p:txBody>
      </p:sp>
      <p:sp>
        <p:nvSpPr>
          <p:cNvPr id="8195" name="Content Placeholder 2"/>
          <p:cNvSpPr>
            <a:spLocks noGrp="1"/>
          </p:cNvSpPr>
          <p:nvPr>
            <p:ph idx="1"/>
          </p:nvPr>
        </p:nvSpPr>
        <p:spPr>
          <a:xfrm>
            <a:off x="457200" y="1828800"/>
            <a:ext cx="6934200" cy="4572000"/>
          </a:xfrm>
        </p:spPr>
        <p:txBody>
          <a:bodyPr/>
          <a:lstStyle/>
          <a:p>
            <a:pPr eaLnBrk="1" hangingPunct="1"/>
            <a:r>
              <a:rPr lang="en-US" sz="2800" smtClean="0"/>
              <a:t>Relationships seem to get more complicated as children mature into teenagers and then into adults</a:t>
            </a:r>
          </a:p>
          <a:p>
            <a:pPr eaLnBrk="1" hangingPunct="1"/>
            <a:r>
              <a:rPr lang="en-US" sz="2800" smtClean="0"/>
              <a:t>Teens naturally see things differently than their parents do</a:t>
            </a:r>
          </a:p>
          <a:p>
            <a:pPr eaLnBrk="1" hangingPunct="1"/>
            <a:r>
              <a:rPr lang="en-US" sz="2800" smtClean="0"/>
              <a:t>Changing hormones in the body make teens more moody</a:t>
            </a:r>
          </a:p>
          <a:p>
            <a:pPr eaLnBrk="1" hangingPunct="1"/>
            <a:r>
              <a:rPr lang="en-US" sz="2800" smtClean="0"/>
              <a:t>If you and your parents could get along better, it would be much less stressful  for everyone at home</a:t>
            </a:r>
          </a:p>
        </p:txBody>
      </p:sp>
      <p:pic>
        <p:nvPicPr>
          <p:cNvPr id="8196" name="Picture 6" descr="free_19655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1828800"/>
            <a:ext cx="685800" cy="447675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819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D2DC2A8-AF7D-4ECA-8245-81FCCC387EFC}" type="slidenum">
              <a:rPr lang="en-US" smtClean="0">
                <a:latin typeface="Arial Black" pitchFamily="34" charset="0"/>
              </a:rPr>
              <a:pPr/>
              <a:t>6</a:t>
            </a:fld>
            <a:endParaRPr lang="en-US" smtClean="0">
              <a:latin typeface="Arial Black"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457200" y="1295400"/>
            <a:ext cx="8305800" cy="5105400"/>
          </a:xfrm>
        </p:spPr>
        <p:txBody>
          <a:bodyPr/>
          <a:lstStyle/>
          <a:p>
            <a:r>
              <a:rPr lang="en-US" smtClean="0"/>
              <a:t>Relationships can be better if you and your parents:</a:t>
            </a:r>
          </a:p>
          <a:p>
            <a:pPr lvl="1"/>
            <a:r>
              <a:rPr lang="en-US" sz="3200" smtClean="0"/>
              <a:t>Are honest with each other</a:t>
            </a:r>
          </a:p>
          <a:p>
            <a:pPr lvl="1"/>
            <a:r>
              <a:rPr lang="en-US" sz="3200" smtClean="0"/>
              <a:t>Avoid name-calling (even nicknames can seem disrespectful)</a:t>
            </a:r>
          </a:p>
          <a:p>
            <a:pPr lvl="1"/>
            <a:r>
              <a:rPr lang="en-US" sz="3200" smtClean="0"/>
              <a:t>Try to give any criticism in a positive way (as helpful feedback, not complaints)</a:t>
            </a:r>
          </a:p>
          <a:p>
            <a:pPr lvl="1"/>
            <a:r>
              <a:rPr lang="en-US" sz="3200" smtClean="0"/>
              <a:t>Share time with your family – It is valuable</a:t>
            </a:r>
          </a:p>
        </p:txBody>
      </p:sp>
      <p:sp>
        <p:nvSpPr>
          <p:cNvPr id="92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904451D-D023-47AE-B6DD-0AC2B0497E3F}" type="slidenum">
              <a:rPr lang="en-US" smtClean="0">
                <a:latin typeface="Arial Black" pitchFamily="34" charset="0"/>
              </a:rPr>
              <a:pPr/>
              <a:t>7</a:t>
            </a:fld>
            <a:endParaRPr lang="en-US" smtClean="0">
              <a:latin typeface="Arial Black"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Quotes About Teenagers</a:t>
            </a:r>
          </a:p>
        </p:txBody>
      </p:sp>
      <p:sp>
        <p:nvSpPr>
          <p:cNvPr id="10243" name="Content Placeholder 2"/>
          <p:cNvSpPr>
            <a:spLocks noGrp="1"/>
          </p:cNvSpPr>
          <p:nvPr>
            <p:ph idx="1"/>
          </p:nvPr>
        </p:nvSpPr>
        <p:spPr>
          <a:xfrm>
            <a:off x="457200" y="1981200"/>
            <a:ext cx="8229600" cy="4343400"/>
          </a:xfrm>
        </p:spPr>
        <p:txBody>
          <a:bodyPr/>
          <a:lstStyle/>
          <a:p>
            <a:pPr eaLnBrk="1" hangingPunct="1"/>
            <a:r>
              <a:rPr lang="en-US" sz="2800" smtClean="0"/>
              <a:t>“When I was a boy of fourteen, my father was so ignorant I could hardly stand to have the man around. But when I got to be twenty-one, I was astonished at how much he had learned in seven years.” – </a:t>
            </a:r>
            <a:r>
              <a:rPr lang="en-US" sz="2800" i="1" smtClean="0"/>
              <a:t>Mark Twain</a:t>
            </a:r>
          </a:p>
          <a:p>
            <a:pPr eaLnBrk="1" hangingPunct="1"/>
            <a:r>
              <a:rPr lang="en-US" sz="2800" smtClean="0"/>
              <a:t>“The best substitute for experience is being sixteen.” </a:t>
            </a:r>
            <a:r>
              <a:rPr lang="en-US" sz="2800" i="1" smtClean="0"/>
              <a:t>–Raymond Duncan</a:t>
            </a:r>
          </a:p>
          <a:p>
            <a:pPr eaLnBrk="1" hangingPunct="1"/>
            <a:r>
              <a:rPr lang="en-US" sz="2800" smtClean="0"/>
              <a:t>“Teenagers complain there’s nothing to do, then stay out all night doing it.” – </a:t>
            </a:r>
            <a:r>
              <a:rPr lang="en-US" sz="2800" i="1" smtClean="0"/>
              <a:t>Bob Phillips</a:t>
            </a:r>
          </a:p>
        </p:txBody>
      </p:sp>
      <p:sp>
        <p:nvSpPr>
          <p:cNvPr id="1024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AB3C7C5-8C21-461B-A9D5-82AF100A317D}" type="slidenum">
              <a:rPr lang="en-US" smtClean="0">
                <a:latin typeface="Arial Black" pitchFamily="34" charset="0"/>
              </a:rPr>
              <a:pPr/>
              <a:t>8</a:t>
            </a:fld>
            <a:endParaRPr lang="en-US" smtClean="0">
              <a:latin typeface="Arial Black"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Quotes About Teenagers</a:t>
            </a:r>
          </a:p>
        </p:txBody>
      </p:sp>
      <p:sp>
        <p:nvSpPr>
          <p:cNvPr id="11267" name="Content Placeholder 2"/>
          <p:cNvSpPr>
            <a:spLocks noGrp="1"/>
          </p:cNvSpPr>
          <p:nvPr>
            <p:ph idx="1"/>
          </p:nvPr>
        </p:nvSpPr>
        <p:spPr>
          <a:xfrm>
            <a:off x="457200" y="1981200"/>
            <a:ext cx="8229600" cy="4191000"/>
          </a:xfrm>
        </p:spPr>
        <p:txBody>
          <a:bodyPr/>
          <a:lstStyle/>
          <a:p>
            <a:pPr eaLnBrk="1" hangingPunct="1"/>
            <a:r>
              <a:rPr lang="en-US" smtClean="0"/>
              <a:t>“Adolescence is a period of rapid changes. Between the ages of 12 and 17, for example, a parent ages as much as 20 years. – </a:t>
            </a:r>
            <a:r>
              <a:rPr lang="en-US" i="1" smtClean="0"/>
              <a:t>Author unknown</a:t>
            </a:r>
          </a:p>
          <a:p>
            <a:pPr eaLnBrk="1" hangingPunct="1"/>
            <a:r>
              <a:rPr lang="en-US" smtClean="0"/>
              <a:t>“You don’t have to suffer to be a poet. Adolescence is enough suffering for anyone.” – </a:t>
            </a:r>
            <a:r>
              <a:rPr lang="en-US" i="1" smtClean="0"/>
              <a:t>John Ciardi</a:t>
            </a:r>
          </a:p>
          <a:p>
            <a:pPr eaLnBrk="1" hangingPunct="1"/>
            <a:endParaRPr lang="en-US" smtClean="0"/>
          </a:p>
        </p:txBody>
      </p:sp>
      <p:sp>
        <p:nvSpPr>
          <p:cNvPr id="1126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549C66A-8D17-43A0-A07F-342172BCE357}" type="slidenum">
              <a:rPr lang="en-US" smtClean="0">
                <a:latin typeface="Arial Black" pitchFamily="34" charset="0"/>
              </a:rPr>
              <a:pPr/>
              <a:t>9</a:t>
            </a:fld>
            <a:endParaRPr lang="en-US" smtClean="0">
              <a:latin typeface="Arial Black"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936</TotalTime>
  <Words>1272</Words>
  <Application>Microsoft Office PowerPoint</Application>
  <PresentationFormat>On-screen Show (4:3)</PresentationFormat>
  <Paragraphs>137</Paragraphs>
  <Slides>37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Wingdings</vt:lpstr>
      <vt:lpstr>Calibri</vt:lpstr>
      <vt:lpstr>Arial Black</vt:lpstr>
      <vt:lpstr>Times New Roman</vt:lpstr>
      <vt:lpstr>Symbol</vt:lpstr>
      <vt:lpstr>Kristen ITC</vt:lpstr>
      <vt:lpstr>Pixel</vt:lpstr>
      <vt:lpstr>Teens Communicating with Parents</vt:lpstr>
      <vt:lpstr>Quotes about Communication</vt:lpstr>
      <vt:lpstr>More Quotes</vt:lpstr>
      <vt:lpstr>How to Get  Along Better with Your Parents</vt:lpstr>
      <vt:lpstr>PowerPoint Presentation</vt:lpstr>
      <vt:lpstr>Communication is a Challenge</vt:lpstr>
      <vt:lpstr>PowerPoint Presentation</vt:lpstr>
      <vt:lpstr>Quotes About Teenagers</vt:lpstr>
      <vt:lpstr>Quotes About Teenagers</vt:lpstr>
      <vt:lpstr>PowerPoint Presentation</vt:lpstr>
      <vt:lpstr>PowerPoint Presentation</vt:lpstr>
      <vt:lpstr>Curfews </vt:lpstr>
      <vt:lpstr>Driving</vt:lpstr>
      <vt:lpstr>Grades</vt:lpstr>
      <vt:lpstr>Television  habits </vt:lpstr>
      <vt:lpstr>PowerPoint Presentation</vt:lpstr>
      <vt:lpstr>Misunderstandings. </vt:lpstr>
      <vt:lpstr>Independence </vt:lpstr>
      <vt:lpstr>Allowance </vt:lpstr>
      <vt:lpstr>  Chores</vt:lpstr>
      <vt:lpstr>    Music </vt:lpstr>
      <vt:lpstr>Friends</vt:lpstr>
      <vt:lpstr>Privacy </vt:lpstr>
      <vt:lpstr>PowerPoint Presentation</vt:lpstr>
      <vt:lpstr>Your future plans</vt:lpstr>
      <vt:lpstr>Discussion:</vt:lpstr>
      <vt:lpstr>Family Problems</vt:lpstr>
      <vt:lpstr>Pressure</vt:lpstr>
      <vt:lpstr>PowerPoint Presentation</vt:lpstr>
      <vt:lpstr>PowerPoint Presentation</vt:lpstr>
      <vt:lpstr> Remember who they are.  </vt:lpstr>
      <vt:lpstr>Try and see it from their point of view.</vt:lpstr>
      <vt:lpstr>Talk it out.</vt:lpstr>
      <vt:lpstr>Earn Respect.</vt:lpstr>
      <vt:lpstr>PowerPoint Presentation</vt:lpstr>
      <vt:lpstr>Optional: Quotes About Teens</vt:lpstr>
      <vt:lpstr>References </vt:lpstr>
    </vt:vector>
  </TitlesOfParts>
  <Company>Western Technical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Communicating with Parents</dc:title>
  <dc:creator>HP Authorized Customer</dc:creator>
  <cp:lastModifiedBy>Mary</cp:lastModifiedBy>
  <cp:revision>21</cp:revision>
  <dcterms:created xsi:type="dcterms:W3CDTF">2010-04-09T03:45:14Z</dcterms:created>
  <dcterms:modified xsi:type="dcterms:W3CDTF">2015-05-01T02:49:56Z</dcterms:modified>
</cp:coreProperties>
</file>