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handoutMasterIdLst>
    <p:handoutMasterId r:id="rId22"/>
  </p:handoutMasterIdLst>
  <p:sldIdLst>
    <p:sldId id="283" r:id="rId2"/>
    <p:sldId id="278" r:id="rId3"/>
    <p:sldId id="279" r:id="rId4"/>
    <p:sldId id="281" r:id="rId5"/>
    <p:sldId id="264" r:id="rId6"/>
    <p:sldId id="265" r:id="rId7"/>
    <p:sldId id="266" r:id="rId8"/>
    <p:sldId id="267" r:id="rId9"/>
    <p:sldId id="263" r:id="rId10"/>
    <p:sldId id="262" r:id="rId11"/>
    <p:sldId id="268" r:id="rId12"/>
    <p:sldId id="269" r:id="rId13"/>
    <p:sldId id="273" r:id="rId14"/>
    <p:sldId id="274" r:id="rId15"/>
    <p:sldId id="271" r:id="rId16"/>
    <p:sldId id="272" r:id="rId17"/>
    <p:sldId id="277" r:id="rId18"/>
    <p:sldId id="280" r:id="rId19"/>
    <p:sldId id="276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281" autoAdjust="0"/>
    <p:restoredTop sz="86385" autoAdjust="0"/>
  </p:normalViewPr>
  <p:slideViewPr>
    <p:cSldViewPr>
      <p:cViewPr varScale="1">
        <p:scale>
          <a:sx n="71" d="100"/>
          <a:sy n="71" d="100"/>
        </p:scale>
        <p:origin x="-9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352F884-2C74-4589-8223-048F6B1E4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85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63641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3642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7AB62A7-C55E-443B-9AB8-6FFD76EF8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5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38396-812A-472B-BEE6-9B1CF806C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66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58FAB-9831-436F-B20F-0369400C5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06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4AC96-7BCE-4D54-823E-B6C1D6737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70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D7F96-52F2-4D94-920B-0793EDDF0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3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1AFD1-7F25-4A4A-8060-AB18C9578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0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600B6-66CE-439B-B278-F0785FB0F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9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6997A-E947-4F00-BB4F-2E005A8DA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28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B969A-B618-4435-A3DC-D3D7A1EE6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53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38A20-DA10-40B2-A38B-69FB24042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51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1B888-B582-4DC4-AA16-AD4EB34C3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0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22F36-0A25-4A2B-B71E-71E7C9552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8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CFC38-E1B4-428F-80E2-157CD5E9D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0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2056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62468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469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470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471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472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473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474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475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476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477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478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479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480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57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62482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483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484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485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486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487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488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489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490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491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492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493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494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495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496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497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498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499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00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01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02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03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04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05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06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07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08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09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10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11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12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13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14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15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16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17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18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19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20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21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22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23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24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25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26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27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28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29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30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31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32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33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34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35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36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37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38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39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40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41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42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43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44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45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46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47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48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49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50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51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52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53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54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55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56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57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58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59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60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61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62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63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64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65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66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67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68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69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70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71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72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73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74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75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76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77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78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79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80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81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82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83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84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85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86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87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88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89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90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91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92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93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94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95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96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97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98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99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600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601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602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603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604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605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606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607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608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609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610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611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612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613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614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615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616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62617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2618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619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620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0F750067-3126-4B19-98C4-1048D9DB6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2621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Transcultural Nursing Care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By Mary Knutson, RN</a:t>
            </a:r>
          </a:p>
          <a:p>
            <a:pPr eaLnBrk="1" hangingPunct="1">
              <a:defRPr/>
            </a:pPr>
            <a:r>
              <a:rPr lang="en-US" dirty="0" smtClean="0"/>
              <a:t>Revised November,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Culturally Congruent Care: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2743200"/>
            <a:ext cx="7786688" cy="30511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Culture care preservation and/or maintenance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Culture care accommodation and/or negotiation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Culture care restructuring and/or repatterning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43000" y="1447800"/>
            <a:ext cx="8001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hlink"/>
                </a:solidFill>
                <a:latin typeface="Arial" charset="0"/>
              </a:rPr>
              <a:t>Three modes of nursing care actions and decisions: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28600"/>
            <a:ext cx="8915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Culturally Congruent Care  Planning: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57200" y="1905000"/>
            <a:ext cx="37338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Nurses try to mediate between the client’s cultural beliefs and the nurse’s professional goals.</a:t>
            </a:r>
          </a:p>
          <a:p>
            <a:pPr eaLnBrk="1" hangingPunct="1">
              <a:defRPr/>
            </a:pPr>
            <a:r>
              <a:rPr lang="en-US" smtClean="0"/>
              <a:t>Use mutually agreed upon interventions</a:t>
            </a:r>
          </a:p>
        </p:txBody>
      </p:sp>
      <p:sp>
        <p:nvSpPr>
          <p:cNvPr id="37892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495800" y="1905000"/>
            <a:ext cx="4191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Include patient and extended family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Work within the patient’s culture as it 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Uphold cultural rituals whenever possible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Avoid cultural imposition to avoid ethical problems, and lawsuits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How to Avoid Cultural Imposition:</a:t>
            </a:r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609600" y="1447800"/>
            <a:ext cx="56388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Understand that nursing and medicine are typically Anglo-American cultures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Don’t use Nursing Diagnoses that “don’t fit” non-Western cultures or under-represented cultures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Other cultures should not be treated the same as Anglo-Americans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Learn and reflect on cultural differences</a:t>
            </a:r>
          </a:p>
        </p:txBody>
      </p:sp>
      <p:sp>
        <p:nvSpPr>
          <p:cNvPr id="38916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5999163" y="4041775"/>
            <a:ext cx="2689225" cy="1905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400" b="1" smtClean="0">
                <a:solidFill>
                  <a:schemeClr val="hlink"/>
                </a:solidFill>
              </a:rPr>
              <a:t>	Cultural pain is a very real consequence of cultural imposition</a:t>
            </a:r>
          </a:p>
        </p:txBody>
      </p:sp>
      <p:pic>
        <p:nvPicPr>
          <p:cNvPr id="14341" name="Picture 7" descr="PH01801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111375"/>
            <a:ext cx="2133600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284163"/>
            <a:ext cx="8485188" cy="123983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Case Study: What Would Your Intervention Be?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7526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A Mexican American mother brings her infant to the hospital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She believes that a “fallen fontanel” occurs by pulling the nipple out of an infant’s mouth too rapidly, or by a fall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The baby has not fallen, but the mother says he is restless, cries weakly and has poor appetite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You see the baby’s dry mouth/poor skin turgor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The folk cure is to restore the fontanel through gravity or pressure on the palate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What will you do?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84163"/>
            <a:ext cx="8561388" cy="123983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Case Study Two: What Would Your Intervention Be?</a:t>
            </a:r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09600" y="18288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A pregnant Mexican American woman has gained 30 pounds before the third trimester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She believes that “You have to eat everything for your baby. You can’t watch your weight”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Families demonstrate care by preparing traditional food, and satisfying any cravings of the mother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They believe the mother’s eating habits are healthy for the fetus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What patient teaching is needed?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93788" y="284163"/>
            <a:ext cx="7288212" cy="14684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Is This Culturally Congruent Care? Compare Cultures: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5800" y="1828800"/>
            <a:ext cx="82296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Tx/>
              <a:buSzPct val="85000"/>
              <a:buFontTx/>
              <a:buBlip>
                <a:blip r:embed="rId2"/>
              </a:buBlip>
            </a:pPr>
            <a:r>
              <a:rPr lang="en-US" sz="2800" smtClean="0">
                <a:effectLst/>
              </a:rPr>
              <a:t>Limit visitors to a postpartum woman to immediate family only (because she is tired)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85800" y="2743200"/>
            <a:ext cx="8001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2800">
                <a:latin typeface="Times New Roman" pitchFamily="18" charset="0"/>
              </a:rPr>
              <a:t>  </a:t>
            </a:r>
            <a:r>
              <a:rPr lang="en-US" sz="2800"/>
              <a:t>Teach mother of newborn how to change placement of charms, beads, or knotted strings when doing umbilical cord care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685800" y="4114800"/>
            <a:ext cx="8153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2800">
                <a:latin typeface="Times New Roman" pitchFamily="18" charset="0"/>
              </a:rPr>
              <a:t>  </a:t>
            </a:r>
            <a:r>
              <a:rPr lang="en-US" sz="2800"/>
              <a:t>Use translated handouts for all patient education</a:t>
            </a:r>
            <a:endParaRPr lang="en-US" sz="2800" i="1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685800" y="5105400"/>
            <a:ext cx="7924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2800">
                <a:latin typeface="Times New Roman" pitchFamily="18" charset="0"/>
              </a:rPr>
              <a:t>  </a:t>
            </a:r>
            <a:r>
              <a:rPr lang="en-US" sz="2800"/>
              <a:t>A patient who refuses to sign consent forms should be assessed for illiteracy, or whether an  interpreter is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  <p:bldP spid="40964" grpId="0" autoUpdateAnimBg="0"/>
      <p:bldP spid="40965" grpId="0" autoUpdateAnimBg="0"/>
      <p:bldP spid="4096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Examples: (Continued)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62000" y="1371600"/>
            <a:ext cx="8077200" cy="1830388"/>
          </a:xfrm>
        </p:spPr>
        <p:txBody>
          <a:bodyPr/>
          <a:lstStyle/>
          <a:p>
            <a:pPr eaLnBrk="1" hangingPunct="1">
              <a:buClrTx/>
              <a:buSzPct val="85000"/>
              <a:buFontTx/>
              <a:buBlip>
                <a:blip r:embed="rId2"/>
              </a:buBlip>
            </a:pPr>
            <a:r>
              <a:rPr lang="en-US" sz="2800" smtClean="0">
                <a:effectLst/>
              </a:rPr>
              <a:t>Use NANDA Diagnosis for Alterations in Parenting or Dysfunctional Coping because she dramatically expresses her negative emotions, and speaks sharply to her children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685800" y="3276600"/>
            <a:ext cx="8001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2800">
                <a:latin typeface="Times New Roman" pitchFamily="18" charset="0"/>
              </a:rPr>
              <a:t>  </a:t>
            </a:r>
            <a:r>
              <a:rPr lang="en-US" sz="2800"/>
              <a:t>Allow food preferences/foods from home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2800"/>
              <a:t>  Discuss modifications to fit prescribed diet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685800" y="4419600"/>
            <a:ext cx="815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2800">
                <a:latin typeface="Times New Roman" pitchFamily="18" charset="0"/>
              </a:rPr>
              <a:t>  </a:t>
            </a:r>
            <a:r>
              <a:rPr lang="en-US" sz="2800"/>
              <a:t>Use direct eye contact to increase trust</a:t>
            </a:r>
            <a:endParaRPr lang="en-US" sz="2400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685800" y="5181600"/>
            <a:ext cx="807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2800">
                <a:latin typeface="Times New Roman" pitchFamily="18" charset="0"/>
              </a:rPr>
              <a:t>  </a:t>
            </a:r>
            <a:r>
              <a:rPr lang="en-US" sz="2800"/>
              <a:t>Use first name when speaking to patient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  <p:bldP spid="41988" grpId="0" autoUpdateAnimBg="0"/>
      <p:bldP spid="41990" grpId="0" autoUpdateAnimBg="0"/>
      <p:bldP spid="4199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Examples: (Continued)</a:t>
            </a:r>
          </a:p>
        </p:txBody>
      </p:sp>
      <p:sp>
        <p:nvSpPr>
          <p:cNvPr id="512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62000" y="1295400"/>
            <a:ext cx="81915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Tx/>
              <a:buSzPct val="85000"/>
              <a:buFontTx/>
              <a:buBlip>
                <a:blip r:embed="rId2"/>
              </a:buBlip>
            </a:pPr>
            <a:r>
              <a:rPr lang="en-US" sz="2800" smtClean="0">
                <a:effectLst/>
              </a:rPr>
              <a:t>Request that a female patient sign consent forms without her husband being present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762000" y="2286000"/>
            <a:ext cx="8001000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2800">
                <a:latin typeface="Times New Roman" pitchFamily="18" charset="0"/>
              </a:rPr>
              <a:t>  </a:t>
            </a:r>
            <a:r>
              <a:rPr lang="en-US" sz="2800"/>
              <a:t>Research interactions folk remedies (herbs, liniments or oils) with prescribed medications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2800"/>
              <a:t>  Discuss with patient and physician if a different medication would be safer with their folk remedies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762000" y="4419600"/>
            <a:ext cx="7924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2800">
                <a:latin typeface="Times New Roman" pitchFamily="18" charset="0"/>
              </a:rPr>
              <a:t>  </a:t>
            </a:r>
            <a:r>
              <a:rPr lang="en-US" sz="2800"/>
              <a:t>Allow flexibility, if possible, for treatment or medication schedule</a:t>
            </a:r>
            <a:r>
              <a:rPr lang="en-US" sz="2800">
                <a:latin typeface="Times New Roman" pitchFamily="18" charset="0"/>
              </a:rPr>
              <a:t>  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762000" y="5410200"/>
            <a:ext cx="78486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2800">
                <a:latin typeface="Times New Roman" pitchFamily="18" charset="0"/>
              </a:rPr>
              <a:t>  </a:t>
            </a:r>
            <a:r>
              <a:rPr lang="en-US" sz="2800"/>
              <a:t>Remove a string or medal from patient’s body or gown without asking permission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  <p:bldP spid="51204" grpId="0" autoUpdateAnimBg="0"/>
      <p:bldP spid="51207" grpId="0" autoUpdateAnimBg="0"/>
      <p:bldP spid="5120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93788" y="0"/>
            <a:ext cx="8050212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Evaluate Your Nursing Care:</a:t>
            </a:r>
          </a:p>
        </p:txBody>
      </p:sp>
      <p:sp>
        <p:nvSpPr>
          <p:cNvPr id="542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057400" y="1219200"/>
            <a:ext cx="67818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Was there open communication between patient and nurse?</a:t>
            </a:r>
          </a:p>
          <a:p>
            <a:pPr eaLnBrk="1" hangingPunct="1">
              <a:defRPr/>
            </a:pPr>
            <a:r>
              <a:rPr lang="en-US" sz="2800" smtClean="0"/>
              <a:t>Was the patient able and willing to follow through with the planned interventions?</a:t>
            </a:r>
          </a:p>
          <a:p>
            <a:pPr eaLnBrk="1" hangingPunct="1">
              <a:defRPr/>
            </a:pPr>
            <a:r>
              <a:rPr lang="en-US" sz="2800" smtClean="0"/>
              <a:t>Were the patient’s health goals met?</a:t>
            </a:r>
          </a:p>
          <a:p>
            <a:pPr eaLnBrk="1" hangingPunct="1">
              <a:defRPr/>
            </a:pPr>
            <a:r>
              <a:rPr lang="en-US" sz="2800" smtClean="0"/>
              <a:t>Were the nurse’s goals met?</a:t>
            </a:r>
          </a:p>
          <a:p>
            <a:pPr eaLnBrk="1" hangingPunct="1">
              <a:defRPr/>
            </a:pPr>
            <a:r>
              <a:rPr lang="en-US" sz="2800" smtClean="0"/>
              <a:t>Were the patient and family satisfied with health care?</a:t>
            </a:r>
          </a:p>
        </p:txBody>
      </p:sp>
      <p:pic>
        <p:nvPicPr>
          <p:cNvPr id="20484" name="Picture 4" descr="j03961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209800" y="5486400"/>
            <a:ext cx="601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066800" y="5791200"/>
            <a:ext cx="70104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/>
              <a:t>If  “yes”, it was culturally congruent care!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Excellence in Nursing Care:</a:t>
            </a:r>
          </a:p>
        </p:txBody>
      </p:sp>
      <p:pic>
        <p:nvPicPr>
          <p:cNvPr id="21507" name="Picture 11" descr="PH01276J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81325" y="1600200"/>
            <a:ext cx="2887663" cy="1893888"/>
          </a:xfrm>
        </p:spPr>
      </p:pic>
      <p:sp>
        <p:nvSpPr>
          <p:cNvPr id="21508" name="Text Box 12"/>
          <p:cNvSpPr txBox="1">
            <a:spLocks noChangeArrowheads="1"/>
          </p:cNvSpPr>
          <p:nvPr/>
        </p:nvSpPr>
        <p:spPr bwMode="auto">
          <a:xfrm>
            <a:off x="2362200" y="3886200"/>
            <a:ext cx="41910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2400" b="1">
                <a:solidFill>
                  <a:schemeClr val="hlink"/>
                </a:solidFill>
                <a:latin typeface="Arial" charset="0"/>
              </a:rPr>
              <a:t>You reap the benefits </a:t>
            </a:r>
          </a:p>
          <a:p>
            <a:pPr algn="ctr" eaLnBrk="1" hangingPunct="1"/>
            <a:r>
              <a:rPr lang="en-US" sz="2400" b="1">
                <a:solidFill>
                  <a:schemeClr val="hlink"/>
                </a:solidFill>
                <a:latin typeface="Arial" charset="0"/>
              </a:rPr>
              <a:t>of culturally congruent </a:t>
            </a:r>
          </a:p>
          <a:p>
            <a:pPr algn="ctr" eaLnBrk="1" hangingPunct="1"/>
            <a:r>
              <a:rPr lang="en-US" sz="2400" b="1">
                <a:solidFill>
                  <a:schemeClr val="hlink"/>
                </a:solidFill>
                <a:latin typeface="Arial" charset="0"/>
              </a:rPr>
              <a:t>care when you use your</a:t>
            </a:r>
          </a:p>
          <a:p>
            <a:pPr algn="ctr" eaLnBrk="1" hangingPunct="1"/>
            <a:r>
              <a:rPr lang="en-US" sz="2400" b="1">
                <a:solidFill>
                  <a:schemeClr val="hlink"/>
                </a:solidFill>
                <a:latin typeface="Arial" charset="0"/>
              </a:rPr>
              <a:t>Transcultural Nursing knowledge!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Objectives:</a:t>
            </a:r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600200"/>
            <a:ext cx="8004175" cy="44989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To gain cultural knowledge, evidenced by correctly identifying examples of culturally congruent nursing care </a:t>
            </a:r>
          </a:p>
          <a:p>
            <a:pPr eaLnBrk="1" hangingPunct="1">
              <a:buFont typeface="Arial" charset="0"/>
              <a:buNone/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To utilize cultural knowledge by identifying at least one culturally congruent nursing intervention for the case studies presented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References: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524000"/>
            <a:ext cx="87630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Bastable</a:t>
            </a:r>
            <a:r>
              <a:rPr lang="en-US" sz="2400" dirty="0" smtClean="0"/>
              <a:t>, S. (2003). Nurse as educator: Principles of teaching and learning for nursing practice (2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Ed.). Sudbury, MA: Jones and Bartlett.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Times New Roman" pitchFamily="18" charset="0"/>
              </a:rPr>
              <a:t>Giger, J.N. &amp; </a:t>
            </a:r>
            <a:r>
              <a:rPr lang="en-US" sz="2400" dirty="0" err="1" smtClean="0">
                <a:cs typeface="Times New Roman" pitchFamily="18" charset="0"/>
              </a:rPr>
              <a:t>Davidhizar</a:t>
            </a:r>
            <a:r>
              <a:rPr lang="en-US" sz="2400" dirty="0" smtClean="0">
                <a:cs typeface="Times New Roman" pitchFamily="18" charset="0"/>
              </a:rPr>
              <a:t>, R.E. (1995). Transcultural nursing assessment and intervention (2</a:t>
            </a:r>
            <a:r>
              <a:rPr lang="en-US" sz="2400" baseline="30000" dirty="0" smtClean="0">
                <a:cs typeface="Times New Roman" pitchFamily="18" charset="0"/>
              </a:rPr>
              <a:t>nd</a:t>
            </a:r>
            <a:r>
              <a:rPr lang="en-US" sz="2400" dirty="0" smtClean="0">
                <a:cs typeface="Times New Roman" pitchFamily="18" charset="0"/>
              </a:rPr>
              <a:t> ed.). St. Louis: Mosby.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Leininger</a:t>
            </a:r>
            <a:r>
              <a:rPr lang="en-US" sz="2400" dirty="0" smtClean="0"/>
              <a:t>, M. (2002). </a:t>
            </a:r>
            <a:r>
              <a:rPr lang="en-US" sz="2400" i="1" dirty="0" smtClean="0"/>
              <a:t>Transcultural Nursing: Concepts, theories, research, and practice</a:t>
            </a:r>
            <a:r>
              <a:rPr lang="en-US" sz="2400" dirty="0" smtClean="0"/>
              <a:t> (3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Ed.). New York: McGraw Hill.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Leininger</a:t>
            </a:r>
            <a:r>
              <a:rPr lang="en-US" sz="2400" dirty="0" smtClean="0"/>
              <a:t>, M. (Ed.).(1991). </a:t>
            </a:r>
            <a:r>
              <a:rPr lang="en-US" sz="2400" i="1" dirty="0" smtClean="0"/>
              <a:t>Culture care diversity and universality: A theory of nursing</a:t>
            </a:r>
            <a:r>
              <a:rPr lang="en-US" sz="2400" dirty="0" smtClean="0"/>
              <a:t>. New York, NY: NLN Press.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Leininger</a:t>
            </a:r>
            <a:r>
              <a:rPr lang="en-US" sz="2400" dirty="0" smtClean="0"/>
              <a:t>, M. (1999). What is Transcultural Nursing and culturally competent care? </a:t>
            </a:r>
            <a:r>
              <a:rPr lang="en-US" sz="2400" i="1" dirty="0" smtClean="0"/>
              <a:t>Journal of Transcultural Nursing, </a:t>
            </a:r>
            <a:r>
              <a:rPr lang="en-US" sz="2400" dirty="0" smtClean="0"/>
              <a:t>10, 9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9800" y="6096000"/>
            <a:ext cx="434340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presentation was revised in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84163"/>
            <a:ext cx="8408988" cy="123983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Why Is Cultural Knowledge Important to Nurses?</a:t>
            </a:r>
          </a:p>
        </p:txBody>
      </p:sp>
      <p:sp>
        <p:nvSpPr>
          <p:cNvPr id="532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5800" y="1828800"/>
            <a:ext cx="82296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Migration of people worldwide is increasing</a:t>
            </a:r>
          </a:p>
          <a:p>
            <a:pPr eaLnBrk="1" hangingPunct="1">
              <a:defRPr/>
            </a:pPr>
            <a:r>
              <a:rPr lang="en-US" sz="2800" dirty="0" smtClean="0"/>
              <a:t>Communication and health technology bring diverse cultures closer</a:t>
            </a:r>
          </a:p>
          <a:p>
            <a:pPr eaLnBrk="1" hangingPunct="1">
              <a:defRPr/>
            </a:pPr>
            <a:r>
              <a:rPr lang="en-US" sz="2800" dirty="0" smtClean="0"/>
              <a:t>Increased cultural conflict, clashes, and lawsuits </a:t>
            </a:r>
          </a:p>
          <a:p>
            <a:pPr lvl="1" eaLnBrk="1" hangingPunct="1">
              <a:defRPr/>
            </a:pPr>
            <a:r>
              <a:rPr lang="en-US" dirty="0" smtClean="0"/>
              <a:t>Health consumers expect their cultural beliefs, values, and rights to be respected</a:t>
            </a:r>
          </a:p>
          <a:p>
            <a:pPr eaLnBrk="1" hangingPunct="1">
              <a:defRPr/>
            </a:pPr>
            <a:r>
              <a:rPr lang="en-US" sz="2800" dirty="0" smtClean="0"/>
              <a:t>Complementary “alternative” medicines and folk practices are often used</a:t>
            </a:r>
          </a:p>
          <a:p>
            <a:pPr eaLnBrk="1" hangingPunct="1">
              <a:defRPr/>
            </a:pPr>
            <a:r>
              <a:rPr lang="en-US" sz="2800" dirty="0" smtClean="0"/>
              <a:t>Promotes peace, harmony and healthy living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Cultural Phenomena </a:t>
            </a:r>
            <a:br>
              <a:rPr lang="en-US" smtClean="0"/>
            </a:br>
            <a:r>
              <a:rPr lang="en-US" sz="3200" smtClean="0"/>
              <a:t>(By Giger and Davidhizer, 1995)</a:t>
            </a:r>
          </a:p>
        </p:txBody>
      </p:sp>
      <p:sp>
        <p:nvSpPr>
          <p:cNvPr id="5529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57200" y="1600200"/>
            <a:ext cx="7924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Environmental Control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Beliefs of health/illness/spirituality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Health traditions/folk medicine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Biological variations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Physical and genetic differences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Social organization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Family and social groups (religious/ethnic)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Communication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Space (personal space/distance)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Time orientation</a:t>
            </a:r>
          </a:p>
        </p:txBody>
      </p:sp>
      <p:pic>
        <p:nvPicPr>
          <p:cNvPr id="7172" name="Picture 7" descr="PH01810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676400"/>
            <a:ext cx="1752600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Transcultural Nursing Research: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5800" y="1524000"/>
            <a:ext cx="83439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Promotes cultural knowledge for current practices and future generations of nurses in a global world</a:t>
            </a:r>
          </a:p>
          <a:p>
            <a:pPr eaLnBrk="1" hangingPunct="1">
              <a:defRPr/>
            </a:pPr>
            <a:r>
              <a:rPr lang="en-US" sz="2800" smtClean="0"/>
              <a:t>Discovers folk beliefs, values, and healing practices influencing health and well-being </a:t>
            </a:r>
          </a:p>
          <a:p>
            <a:pPr eaLnBrk="1" hangingPunct="1">
              <a:defRPr/>
            </a:pPr>
            <a:r>
              <a:rPr lang="en-US" sz="2800" smtClean="0"/>
              <a:t>Assists people of various cultures through birth, illness, death or disability</a:t>
            </a:r>
          </a:p>
          <a:p>
            <a:pPr eaLnBrk="1" hangingPunct="1">
              <a:defRPr/>
            </a:pPr>
            <a:r>
              <a:rPr lang="en-US" sz="2800" smtClean="0"/>
              <a:t>Makes culturally congruent care possible</a:t>
            </a:r>
          </a:p>
          <a:p>
            <a:pPr lvl="1" eaLnBrk="1" hangingPunct="1">
              <a:defRPr/>
            </a:pPr>
            <a:r>
              <a:rPr lang="en-US" smtClean="0"/>
              <a:t>If care values, expressions, or patterns are known and used by the nurse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7249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Example of Dominant Care Values: Mexican American</a:t>
            </a: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914400" y="2362200"/>
            <a:ext cx="73914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Extended family/interdependence with kin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Patriarchal (male-dominant culture)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Exact time less valued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High respect for authority and the elderly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Religion valued (many Roman Catholics)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Native foods for well-being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Traditional folk-care healers used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Belief in hot-cold theory</a:t>
            </a:r>
          </a:p>
        </p:txBody>
      </p:sp>
      <p:sp>
        <p:nvSpPr>
          <p:cNvPr id="9220" name="Text Box 9"/>
          <p:cNvSpPr txBox="1">
            <a:spLocks noChangeArrowheads="1"/>
          </p:cNvSpPr>
          <p:nvPr/>
        </p:nvSpPr>
        <p:spPr bwMode="auto">
          <a:xfrm>
            <a:off x="1524000" y="1676400"/>
            <a:ext cx="731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hlink"/>
                </a:solidFill>
                <a:latin typeface="Arial" charset="0"/>
              </a:rPr>
              <a:t>Cultural Values (from research):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554038"/>
            <a:ext cx="843121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Mexican Americans:</a:t>
            </a:r>
          </a:p>
        </p:txBody>
      </p:sp>
      <p:sp>
        <p:nvSpPr>
          <p:cNvPr id="35844" name="Text Box 4"/>
          <p:cNvSpPr txBox="1">
            <a:spLocks noGrp="1" noChangeArrowheads="1"/>
          </p:cNvSpPr>
          <p:nvPr>
            <p:ph type="body" idx="1"/>
          </p:nvPr>
        </p:nvSpPr>
        <p:spPr>
          <a:xfrm>
            <a:off x="838200" y="2438400"/>
            <a:ext cx="79248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Family love, aid, and involvement with extended family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Respect for authority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Protective male care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Mother as care decision maker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Use of folk-care practices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Healing with foods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Touching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Acceptance of God’s will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1219200" y="1676400"/>
            <a:ext cx="7239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chemeClr val="hlink"/>
                </a:solidFill>
                <a:latin typeface="Arial" charset="0"/>
              </a:rPr>
              <a:t>Culture Care Meanings and Action Modes </a:t>
            </a:r>
          </a:p>
        </p:txBody>
      </p:sp>
      <p:pic>
        <p:nvPicPr>
          <p:cNvPr id="10245" name="Picture 6" descr="PH01485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800600"/>
            <a:ext cx="19050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415338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Conducting Assessment: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62000" y="1371600"/>
            <a:ext cx="8077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Incorporate cultural assessment into admission process and as needed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Use your knowledge about the culture (cultural awareness)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Remember that a patient may be traditional or non-traditional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Conduct a holistic assessment, including discovery of folk practices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Utilize an interpreter when needed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Avoid using children to interpret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Refer to Leininger’s Sunrise Model “Enabler”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Leininger’s Sunrise Model: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990600" y="1066800"/>
          <a:ext cx="7162800" cy="557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PaperPort Document" r:id="rId3" imgW="6731640" imgH="7252560" progId="Paper.Document">
                  <p:embed/>
                </p:oleObj>
              </mc:Choice>
              <mc:Fallback>
                <p:oleObj name="PaperPort Document" r:id="rId3" imgW="6731640" imgH="7252560" progId="Paper.Document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066800"/>
                        <a:ext cx="7162800" cy="557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ss">
  <a:themeElements>
    <a:clrScheme name="Compass 1">
      <a:dk1>
        <a:srgbClr val="00007A"/>
      </a:dk1>
      <a:lt1>
        <a:srgbClr val="FFFFFF"/>
      </a:lt1>
      <a:dk2>
        <a:srgbClr val="000066"/>
      </a:dk2>
      <a:lt2>
        <a:srgbClr val="CCECFF"/>
      </a:lt2>
      <a:accent1>
        <a:srgbClr val="6F64C2"/>
      </a:accent1>
      <a:accent2>
        <a:srgbClr val="0089BA"/>
      </a:accent2>
      <a:accent3>
        <a:srgbClr val="AAAAB8"/>
      </a:accent3>
      <a:accent4>
        <a:srgbClr val="DADADA"/>
      </a:accent4>
      <a:accent5>
        <a:srgbClr val="BBB8DD"/>
      </a:accent5>
      <a:accent6>
        <a:srgbClr val="007CA8"/>
      </a:accent6>
      <a:hlink>
        <a:srgbClr val="66CCFF"/>
      </a:hlink>
      <a:folHlink>
        <a:srgbClr val="00CC99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1136</TotalTime>
  <Words>1095</Words>
  <Application>Microsoft Office PowerPoint</Application>
  <PresentationFormat>On-screen Show (4:3)</PresentationFormat>
  <Paragraphs>127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Tahoma</vt:lpstr>
      <vt:lpstr>Arial</vt:lpstr>
      <vt:lpstr>Wingdings</vt:lpstr>
      <vt:lpstr>Calibri</vt:lpstr>
      <vt:lpstr>Times New Roman</vt:lpstr>
      <vt:lpstr>Compass</vt:lpstr>
      <vt:lpstr>PaperPort Document</vt:lpstr>
      <vt:lpstr>Transcultural Nursing Care</vt:lpstr>
      <vt:lpstr>Objectives:</vt:lpstr>
      <vt:lpstr>Why Is Cultural Knowledge Important to Nurses?</vt:lpstr>
      <vt:lpstr>Cultural Phenomena  (By Giger and Davidhizer, 1995)</vt:lpstr>
      <vt:lpstr>Transcultural Nursing Research:</vt:lpstr>
      <vt:lpstr>Example of Dominant Care Values: Mexican American</vt:lpstr>
      <vt:lpstr>Mexican Americans:</vt:lpstr>
      <vt:lpstr>Conducting Assessment:</vt:lpstr>
      <vt:lpstr>Leininger’s Sunrise Model:</vt:lpstr>
      <vt:lpstr>Culturally Congruent Care:</vt:lpstr>
      <vt:lpstr>Culturally Congruent Care  Planning:</vt:lpstr>
      <vt:lpstr>How to Avoid Cultural Imposition:</vt:lpstr>
      <vt:lpstr>Case Study: What Would Your Intervention Be?</vt:lpstr>
      <vt:lpstr>Case Study Two: What Would Your Intervention Be?</vt:lpstr>
      <vt:lpstr>Is This Culturally Congruent Care? Compare Cultures:</vt:lpstr>
      <vt:lpstr>Examples: (Continued)</vt:lpstr>
      <vt:lpstr>Examples: (Continued)</vt:lpstr>
      <vt:lpstr>Evaluate Your Nursing Care:</vt:lpstr>
      <vt:lpstr>Excellence in Nursing Care:</vt:lpstr>
      <vt:lpstr>References: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Transcultural Nursing Instructional Design</dc:title>
  <dc:creator>Mary Knutson</dc:creator>
  <cp:lastModifiedBy>Mary</cp:lastModifiedBy>
  <cp:revision>45</cp:revision>
  <cp:lastPrinted>1601-01-01T00:00:00Z</cp:lastPrinted>
  <dcterms:created xsi:type="dcterms:W3CDTF">2002-10-24T15:22:37Z</dcterms:created>
  <dcterms:modified xsi:type="dcterms:W3CDTF">2015-05-09T03:00:53Z</dcterms:modified>
</cp:coreProperties>
</file>