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9" r:id="rId3"/>
    <p:sldId id="260" r:id="rId4"/>
    <p:sldId id="273" r:id="rId5"/>
    <p:sldId id="275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58" r:id="rId18"/>
    <p:sldId id="274" r:id="rId19"/>
    <p:sldId id="272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96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7" name="Group 15"/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3074" name="Rectangle 2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" name="Freeform 3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>
                <a:gd name="T0" fmla="*/ 0 w 5760"/>
                <a:gd name="T1" fmla="*/ 0 h 1104"/>
                <a:gd name="T2" fmla="*/ 5760 w 5760"/>
                <a:gd name="T3" fmla="*/ 0 h 1104"/>
                <a:gd name="T4" fmla="*/ 5760 w 5760"/>
                <a:gd name="T5" fmla="*/ 720 h 1104"/>
                <a:gd name="T6" fmla="*/ 3600 w 5760"/>
                <a:gd name="T7" fmla="*/ 624 h 1104"/>
                <a:gd name="T8" fmla="*/ 0 w 5760"/>
                <a:gd name="T9" fmla="*/ 1000 h 1104"/>
                <a:gd name="T10" fmla="*/ 0 w 5760"/>
                <a:gd name="T11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" name="Freeform 4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>
                <a:gd name="T0" fmla="*/ 0 w 5760"/>
                <a:gd name="T1" fmla="*/ 582 h 3587"/>
                <a:gd name="T2" fmla="*/ 2640 w 5760"/>
                <a:gd name="T3" fmla="*/ 267 h 3587"/>
                <a:gd name="T4" fmla="*/ 3373 w 5760"/>
                <a:gd name="T5" fmla="*/ 160 h 3587"/>
                <a:gd name="T6" fmla="*/ 5760 w 5760"/>
                <a:gd name="T7" fmla="*/ 358 h 3587"/>
                <a:gd name="T8" fmla="*/ 5760 w 5760"/>
                <a:gd name="T9" fmla="*/ 3587 h 3587"/>
                <a:gd name="T10" fmla="*/ 0 w 5760"/>
                <a:gd name="T11" fmla="*/ 3587 h 3587"/>
                <a:gd name="T12" fmla="*/ 0 w 5760"/>
                <a:gd name="T13" fmla="*/ 582 h 3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>
                <a:gd name="T0" fmla="*/ 0 w 5760"/>
                <a:gd name="T1" fmla="*/ 163 h 538"/>
                <a:gd name="T2" fmla="*/ 0 w 5760"/>
                <a:gd name="T3" fmla="*/ 403 h 538"/>
                <a:gd name="T4" fmla="*/ 1773 w 5760"/>
                <a:gd name="T5" fmla="*/ 443 h 538"/>
                <a:gd name="T6" fmla="*/ 4573 w 5760"/>
                <a:gd name="T7" fmla="*/ 176 h 538"/>
                <a:gd name="T8" fmla="*/ 5760 w 5760"/>
                <a:gd name="T9" fmla="*/ 536 h 538"/>
                <a:gd name="T10" fmla="*/ 5760 w 5760"/>
                <a:gd name="T11" fmla="*/ 163 h 538"/>
                <a:gd name="T12" fmla="*/ 4560 w 5760"/>
                <a:gd name="T13" fmla="*/ 29 h 538"/>
                <a:gd name="T14" fmla="*/ 1987 w 5760"/>
                <a:gd name="T15" fmla="*/ 336 h 538"/>
                <a:gd name="T16" fmla="*/ 0 w 5760"/>
                <a:gd name="T17" fmla="*/ 163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hidden">
            <a:xfrm>
              <a:off x="0" y="1515"/>
              <a:ext cx="5760" cy="674"/>
            </a:xfrm>
            <a:custGeom>
              <a:avLst/>
              <a:gdLst>
                <a:gd name="T0" fmla="*/ 0 w 5760"/>
                <a:gd name="T1" fmla="*/ 246 h 674"/>
                <a:gd name="T2" fmla="*/ 0 w 5760"/>
                <a:gd name="T3" fmla="*/ 406 h 674"/>
                <a:gd name="T4" fmla="*/ 1280 w 5760"/>
                <a:gd name="T5" fmla="*/ 645 h 674"/>
                <a:gd name="T6" fmla="*/ 1627 w 5760"/>
                <a:gd name="T7" fmla="*/ 580 h 674"/>
                <a:gd name="T8" fmla="*/ 4493 w 5760"/>
                <a:gd name="T9" fmla="*/ 113 h 674"/>
                <a:gd name="T10" fmla="*/ 5760 w 5760"/>
                <a:gd name="T11" fmla="*/ 606 h 674"/>
                <a:gd name="T12" fmla="*/ 5760 w 5760"/>
                <a:gd name="T13" fmla="*/ 233 h 674"/>
                <a:gd name="T14" fmla="*/ 4040 w 5760"/>
                <a:gd name="T15" fmla="*/ 33 h 674"/>
                <a:gd name="T16" fmla="*/ 1093 w 5760"/>
                <a:gd name="T17" fmla="*/ 433 h 674"/>
                <a:gd name="T18" fmla="*/ 0 w 5760"/>
                <a:gd name="T19" fmla="*/ 246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white">
            <a:xfrm>
              <a:off x="1560" y="959"/>
              <a:ext cx="4200" cy="3361"/>
            </a:xfrm>
            <a:custGeom>
              <a:avLst/>
              <a:gdLst>
                <a:gd name="T0" fmla="*/ 0 w 4200"/>
                <a:gd name="T1" fmla="*/ 3361 h 3361"/>
                <a:gd name="T2" fmla="*/ 1054 w 4200"/>
                <a:gd name="T3" fmla="*/ 295 h 3361"/>
                <a:gd name="T4" fmla="*/ 4200 w 4200"/>
                <a:gd name="T5" fmla="*/ 1588 h 3361"/>
                <a:gd name="T6" fmla="*/ 4200 w 4200"/>
                <a:gd name="T7" fmla="*/ 2028 h 3361"/>
                <a:gd name="T8" fmla="*/ 1200 w 4200"/>
                <a:gd name="T9" fmla="*/ 442 h 3361"/>
                <a:gd name="T10" fmla="*/ 347 w 4200"/>
                <a:gd name="T11" fmla="*/ 3361 h 3361"/>
                <a:gd name="T12" fmla="*/ 0 w 4200"/>
                <a:gd name="T13" fmla="*/ 3361 h 3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>
                <a:gd name="T0" fmla="*/ 0 w 5760"/>
                <a:gd name="T1" fmla="*/ 804 h 1925"/>
                <a:gd name="T2" fmla="*/ 0 w 5760"/>
                <a:gd name="T3" fmla="*/ 991 h 1925"/>
                <a:gd name="T4" fmla="*/ 1547 w 5760"/>
                <a:gd name="T5" fmla="*/ 1818 h 1925"/>
                <a:gd name="T6" fmla="*/ 3253 w 5760"/>
                <a:gd name="T7" fmla="*/ 351 h 1925"/>
                <a:gd name="T8" fmla="*/ 5760 w 5760"/>
                <a:gd name="T9" fmla="*/ 1537 h 1925"/>
                <a:gd name="T10" fmla="*/ 5760 w 5760"/>
                <a:gd name="T11" fmla="*/ 1151 h 1925"/>
                <a:gd name="T12" fmla="*/ 3240 w 5760"/>
                <a:gd name="T13" fmla="*/ 84 h 1925"/>
                <a:gd name="T14" fmla="*/ 1573 w 5760"/>
                <a:gd name="T15" fmla="*/ 1671 h 1925"/>
                <a:gd name="T16" fmla="*/ 0 w 5760"/>
                <a:gd name="T17" fmla="*/ 804 h 1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white">
            <a:xfrm>
              <a:off x="0" y="2238"/>
              <a:ext cx="3929" cy="2120"/>
            </a:xfrm>
            <a:custGeom>
              <a:avLst/>
              <a:gdLst>
                <a:gd name="T0" fmla="*/ 0 w 4196"/>
                <a:gd name="T1" fmla="*/ 415 h 2120"/>
                <a:gd name="T2" fmla="*/ 0 w 4196"/>
                <a:gd name="T3" fmla="*/ 508 h 2120"/>
                <a:gd name="T4" fmla="*/ 1933 w 4196"/>
                <a:gd name="T5" fmla="*/ 229 h 2120"/>
                <a:gd name="T6" fmla="*/ 3920 w 4196"/>
                <a:gd name="T7" fmla="*/ 1055 h 2120"/>
                <a:gd name="T8" fmla="*/ 3587 w 4196"/>
                <a:gd name="T9" fmla="*/ 2082 h 2120"/>
                <a:gd name="T10" fmla="*/ 3947 w 4196"/>
                <a:gd name="T11" fmla="*/ 829 h 2120"/>
                <a:gd name="T12" fmla="*/ 2253 w 4196"/>
                <a:gd name="T13" fmla="*/ 69 h 2120"/>
                <a:gd name="T14" fmla="*/ 0 w 4196"/>
                <a:gd name="T15" fmla="*/ 415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8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dt" sz="quarter" idx="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endParaRPr lang="en-US"/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ftr" sz="quarter" idx="3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endParaRPr lang="en-US"/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sldNum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fld id="{B3E4C8B9-6B9F-48E0-8360-8AB65DE62C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DA9DD-8B86-483A-B4FE-1A67953659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01747"/>
      </p:ext>
    </p:extLst>
  </p:cSld>
  <p:clrMapOvr>
    <a:masterClrMapping/>
  </p:clrMapOvr>
  <p:transition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E149D-B55C-4592-97F9-94322443F9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33060"/>
      </p:ext>
    </p:extLst>
  </p:cSld>
  <p:clrMapOvr>
    <a:masterClrMapping/>
  </p:clrMapOvr>
  <p:transition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2C5352-00F6-442E-A486-84F2DAF15D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25281"/>
      </p:ext>
    </p:extLst>
  </p:cSld>
  <p:clrMapOvr>
    <a:masterClrMapping/>
  </p:clrMapOvr>
  <p:transition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4C6A5-FA71-4379-A2B8-5F4BDA7D55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06621"/>
      </p:ext>
    </p:extLst>
  </p:cSld>
  <p:clrMapOvr>
    <a:masterClrMapping/>
  </p:clrMapOvr>
  <p:transition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79B87-7D89-45E2-B540-DB47DB67C3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238943"/>
      </p:ext>
    </p:extLst>
  </p:cSld>
  <p:clrMapOvr>
    <a:masterClrMapping/>
  </p:clrMapOvr>
  <p:transition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EFC24-E135-4B66-8C31-B21C0C52C8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328147"/>
      </p:ext>
    </p:extLst>
  </p:cSld>
  <p:clrMapOvr>
    <a:masterClrMapping/>
  </p:clrMapOvr>
  <p:transition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94512-C302-4241-A811-37685E2AB8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65383"/>
      </p:ext>
    </p:extLst>
  </p:cSld>
  <p:clrMapOvr>
    <a:masterClrMapping/>
  </p:clrMapOvr>
  <p:transition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761871-999C-45FE-A50C-DEE34EB852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27631"/>
      </p:ext>
    </p:extLst>
  </p:cSld>
  <p:clrMapOvr>
    <a:masterClrMapping/>
  </p:clrMapOvr>
  <p:transition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5634F-AAF4-4E51-BF4C-3315ECD71D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32716"/>
      </p:ext>
    </p:extLst>
  </p:cSld>
  <p:clrMapOvr>
    <a:masterClrMapping/>
  </p:clrMapOvr>
  <p:transition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E3083-AFA7-4E45-B7BF-7CDDAB7757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87060"/>
      </p:ext>
    </p:extLst>
  </p:cSld>
  <p:clrMapOvr>
    <a:masterClrMapping/>
  </p:clrMapOvr>
  <p:transition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4" name="Group 16"/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" name="Freeform 3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>
                <a:gd name="T0" fmla="*/ 0 w 5760"/>
                <a:gd name="T1" fmla="*/ 0 h 1104"/>
                <a:gd name="T2" fmla="*/ 5760 w 5760"/>
                <a:gd name="T3" fmla="*/ 0 h 1104"/>
                <a:gd name="T4" fmla="*/ 5760 w 5760"/>
                <a:gd name="T5" fmla="*/ 720 h 1104"/>
                <a:gd name="T6" fmla="*/ 3600 w 5760"/>
                <a:gd name="T7" fmla="*/ 624 h 1104"/>
                <a:gd name="T8" fmla="*/ 0 w 5760"/>
                <a:gd name="T9" fmla="*/ 1000 h 1104"/>
                <a:gd name="T10" fmla="*/ 0 w 5760"/>
                <a:gd name="T11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>
                <a:gd name="T0" fmla="*/ 0 w 5760"/>
                <a:gd name="T1" fmla="*/ 582 h 3587"/>
                <a:gd name="T2" fmla="*/ 2640 w 5760"/>
                <a:gd name="T3" fmla="*/ 267 h 3587"/>
                <a:gd name="T4" fmla="*/ 3373 w 5760"/>
                <a:gd name="T5" fmla="*/ 160 h 3587"/>
                <a:gd name="T6" fmla="*/ 5760 w 5760"/>
                <a:gd name="T7" fmla="*/ 358 h 3587"/>
                <a:gd name="T8" fmla="*/ 5760 w 5760"/>
                <a:gd name="T9" fmla="*/ 3587 h 3587"/>
                <a:gd name="T10" fmla="*/ 0 w 5760"/>
                <a:gd name="T11" fmla="*/ 3587 h 3587"/>
                <a:gd name="T12" fmla="*/ 0 w 5760"/>
                <a:gd name="T13" fmla="*/ 582 h 3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>
                <a:gd name="T0" fmla="*/ 0 w 5760"/>
                <a:gd name="T1" fmla="*/ 163 h 538"/>
                <a:gd name="T2" fmla="*/ 0 w 5760"/>
                <a:gd name="T3" fmla="*/ 403 h 538"/>
                <a:gd name="T4" fmla="*/ 1773 w 5760"/>
                <a:gd name="T5" fmla="*/ 443 h 538"/>
                <a:gd name="T6" fmla="*/ 4573 w 5760"/>
                <a:gd name="T7" fmla="*/ 176 h 538"/>
                <a:gd name="T8" fmla="*/ 5760 w 5760"/>
                <a:gd name="T9" fmla="*/ 536 h 538"/>
                <a:gd name="T10" fmla="*/ 5760 w 5760"/>
                <a:gd name="T11" fmla="*/ 163 h 538"/>
                <a:gd name="T12" fmla="*/ 4560 w 5760"/>
                <a:gd name="T13" fmla="*/ 29 h 538"/>
                <a:gd name="T14" fmla="*/ 1987 w 5760"/>
                <a:gd name="T15" fmla="*/ 336 h 538"/>
                <a:gd name="T16" fmla="*/ 0 w 5760"/>
                <a:gd name="T17" fmla="*/ 163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invGray">
            <a:xfrm>
              <a:off x="0" y="1515"/>
              <a:ext cx="5760" cy="674"/>
            </a:xfrm>
            <a:custGeom>
              <a:avLst/>
              <a:gdLst>
                <a:gd name="T0" fmla="*/ 0 w 5760"/>
                <a:gd name="T1" fmla="*/ 246 h 674"/>
                <a:gd name="T2" fmla="*/ 0 w 5760"/>
                <a:gd name="T3" fmla="*/ 406 h 674"/>
                <a:gd name="T4" fmla="*/ 1280 w 5760"/>
                <a:gd name="T5" fmla="*/ 645 h 674"/>
                <a:gd name="T6" fmla="*/ 1627 w 5760"/>
                <a:gd name="T7" fmla="*/ 580 h 674"/>
                <a:gd name="T8" fmla="*/ 4493 w 5760"/>
                <a:gd name="T9" fmla="*/ 113 h 674"/>
                <a:gd name="T10" fmla="*/ 5760 w 5760"/>
                <a:gd name="T11" fmla="*/ 606 h 674"/>
                <a:gd name="T12" fmla="*/ 5760 w 5760"/>
                <a:gd name="T13" fmla="*/ 233 h 674"/>
                <a:gd name="T14" fmla="*/ 4040 w 5760"/>
                <a:gd name="T15" fmla="*/ 33 h 674"/>
                <a:gd name="T16" fmla="*/ 1093 w 5760"/>
                <a:gd name="T17" fmla="*/ 433 h 674"/>
                <a:gd name="T18" fmla="*/ 0 w 5760"/>
                <a:gd name="T19" fmla="*/ 246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invGray">
            <a:xfrm>
              <a:off x="1560" y="959"/>
              <a:ext cx="4200" cy="3361"/>
            </a:xfrm>
            <a:custGeom>
              <a:avLst/>
              <a:gdLst>
                <a:gd name="T0" fmla="*/ 0 w 4200"/>
                <a:gd name="T1" fmla="*/ 3361 h 3361"/>
                <a:gd name="T2" fmla="*/ 1054 w 4200"/>
                <a:gd name="T3" fmla="*/ 295 h 3361"/>
                <a:gd name="T4" fmla="*/ 4200 w 4200"/>
                <a:gd name="T5" fmla="*/ 1588 h 3361"/>
                <a:gd name="T6" fmla="*/ 4200 w 4200"/>
                <a:gd name="T7" fmla="*/ 2028 h 3361"/>
                <a:gd name="T8" fmla="*/ 1200 w 4200"/>
                <a:gd name="T9" fmla="*/ 442 h 3361"/>
                <a:gd name="T10" fmla="*/ 347 w 4200"/>
                <a:gd name="T11" fmla="*/ 3361 h 3361"/>
                <a:gd name="T12" fmla="*/ 0 w 4200"/>
                <a:gd name="T13" fmla="*/ 3361 h 3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>
                <a:gd name="T0" fmla="*/ 0 w 5760"/>
                <a:gd name="T1" fmla="*/ 804 h 1925"/>
                <a:gd name="T2" fmla="*/ 0 w 5760"/>
                <a:gd name="T3" fmla="*/ 991 h 1925"/>
                <a:gd name="T4" fmla="*/ 1547 w 5760"/>
                <a:gd name="T5" fmla="*/ 1818 h 1925"/>
                <a:gd name="T6" fmla="*/ 3253 w 5760"/>
                <a:gd name="T7" fmla="*/ 351 h 1925"/>
                <a:gd name="T8" fmla="*/ 5760 w 5760"/>
                <a:gd name="T9" fmla="*/ 1537 h 1925"/>
                <a:gd name="T10" fmla="*/ 5760 w 5760"/>
                <a:gd name="T11" fmla="*/ 1151 h 1925"/>
                <a:gd name="T12" fmla="*/ 3240 w 5760"/>
                <a:gd name="T13" fmla="*/ 84 h 1925"/>
                <a:gd name="T14" fmla="*/ 1573 w 5760"/>
                <a:gd name="T15" fmla="*/ 1671 h 1925"/>
                <a:gd name="T16" fmla="*/ 0 w 5760"/>
                <a:gd name="T17" fmla="*/ 804 h 1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invGray">
            <a:xfrm>
              <a:off x="0" y="2238"/>
              <a:ext cx="3929" cy="2120"/>
            </a:xfrm>
            <a:custGeom>
              <a:avLst/>
              <a:gdLst>
                <a:gd name="T0" fmla="*/ 0 w 4196"/>
                <a:gd name="T1" fmla="*/ 415 h 2120"/>
                <a:gd name="T2" fmla="*/ 0 w 4196"/>
                <a:gd name="T3" fmla="*/ 508 h 2120"/>
                <a:gd name="T4" fmla="*/ 1933 w 4196"/>
                <a:gd name="T5" fmla="*/ 229 h 2120"/>
                <a:gd name="T6" fmla="*/ 3920 w 4196"/>
                <a:gd name="T7" fmla="*/ 1055 h 2120"/>
                <a:gd name="T8" fmla="*/ 3587 w 4196"/>
                <a:gd name="T9" fmla="*/ 2082 h 2120"/>
                <a:gd name="T10" fmla="*/ 3947 w 4196"/>
                <a:gd name="T11" fmla="*/ 829 h 2120"/>
                <a:gd name="T12" fmla="*/ 2253 w 4196"/>
                <a:gd name="T13" fmla="*/ 69 h 2120"/>
                <a:gd name="T14" fmla="*/ 0 w 4196"/>
                <a:gd name="T15" fmla="*/ 415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149C4863-CBFD-44E5-A15F-9F837BACE08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cover dir="d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Uremia: Effects on Body Systems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Mary </a:t>
            </a:r>
            <a:r>
              <a:rPr lang="en-US" dirty="0" smtClean="0"/>
              <a:t>Knutson, RN</a:t>
            </a:r>
            <a:endParaRPr lang="en-US" dirty="0"/>
          </a:p>
        </p:txBody>
      </p:sp>
    </p:spTree>
  </p:cSld>
  <p:clrMapOvr>
    <a:masterClrMapping/>
  </p:clrMapOvr>
  <p:transition>
    <p:cover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Effects on Endocrine System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Decreased estrogen due to effects of uremic toxins</a:t>
            </a:r>
          </a:p>
          <a:p>
            <a:r>
              <a:rPr lang="en-US" dirty="0"/>
              <a:t>Decreased testosterone</a:t>
            </a:r>
          </a:p>
          <a:p>
            <a:r>
              <a:rPr lang="en-US" dirty="0"/>
              <a:t>Increased half-life of insulin, causing it to be active for longer time, and increased risk of hypoglycemia</a:t>
            </a: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Gastrointestinal Effects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Peptic Ulcer Disease is common, which should not be treated with typical antacids </a:t>
            </a:r>
          </a:p>
          <a:p>
            <a:r>
              <a:rPr lang="en-US"/>
              <a:t>Gastroenteritis</a:t>
            </a:r>
          </a:p>
          <a:p>
            <a:r>
              <a:rPr lang="en-US"/>
              <a:t>Anorexia</a:t>
            </a:r>
          </a:p>
          <a:p>
            <a:r>
              <a:rPr lang="en-US"/>
              <a:t>Nausea/vomiting</a:t>
            </a:r>
          </a:p>
          <a:p>
            <a:r>
              <a:rPr lang="en-US"/>
              <a:t>Diverticulosis</a:t>
            </a: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Hematologic Effects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Anemia related to bone marrow suppression and toxic effects of aluminum</a:t>
            </a:r>
          </a:p>
          <a:p>
            <a:pPr>
              <a:lnSpc>
                <a:spcPct val="90000"/>
              </a:lnSpc>
            </a:pPr>
            <a:r>
              <a:rPr lang="en-US"/>
              <a:t>Elevated Parathyroid hormone causes bone marrow fibrosis</a:t>
            </a:r>
          </a:p>
          <a:p>
            <a:pPr>
              <a:lnSpc>
                <a:spcPct val="90000"/>
              </a:lnSpc>
            </a:pPr>
            <a:r>
              <a:rPr lang="en-US"/>
              <a:t>May have blood loss and induced folate deficiency from dialysis and abnormal homeostasis due to prolonged bleeding time</a:t>
            </a:r>
          </a:p>
          <a:p>
            <a:pPr>
              <a:lnSpc>
                <a:spcPct val="90000"/>
              </a:lnSpc>
            </a:pPr>
            <a:r>
              <a:rPr lang="en-US"/>
              <a:t>Leukocyte suppression</a:t>
            </a:r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Dermatologic Effects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Skin color changes to increased pallor, gray, or increased pigment excreted through skin causing a sickly tan color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Skin thicker and leathery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Increased ecchymosis and hematoma</a:t>
            </a:r>
          </a:p>
          <a:p>
            <a:pPr>
              <a:lnSpc>
                <a:spcPct val="90000"/>
              </a:lnSpc>
            </a:pPr>
            <a:r>
              <a:rPr lang="en-US" sz="2800" dirty="0" err="1"/>
              <a:t>Pruritis</a:t>
            </a:r>
            <a:r>
              <a:rPr lang="en-US" sz="2800" dirty="0"/>
              <a:t> and excoriation from itching or from calcium deposits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Uremic frost similar to sand on skin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Dry skin and mucus membranes</a:t>
            </a:r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Metabolic Effects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Unable to excrete medications or waste products</a:t>
            </a:r>
          </a:p>
          <a:p>
            <a:r>
              <a:rPr lang="en-US"/>
              <a:t>Medications and chemotherapy may cause severe toxicity problems</a:t>
            </a:r>
          </a:p>
          <a:p>
            <a:r>
              <a:rPr lang="en-US"/>
              <a:t>Unable to maintain electrolyte balance</a:t>
            </a:r>
          </a:p>
          <a:p>
            <a:r>
              <a:rPr lang="en-US"/>
              <a:t>Increased rate of catabolism, especially with fever, trauma, or infection</a:t>
            </a:r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Neurological Effects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Sleep disorders</a:t>
            </a:r>
          </a:p>
          <a:p>
            <a:r>
              <a:rPr lang="en-US" sz="2800" dirty="0"/>
              <a:t>Impaired concentration and memory, sometimes mental confusion due to cerebral edema, and sometimes coma </a:t>
            </a:r>
          </a:p>
          <a:p>
            <a:r>
              <a:rPr lang="en-US" sz="2800" dirty="0"/>
              <a:t>Irritabilities- hiccups, cramps, twitching, </a:t>
            </a:r>
            <a:r>
              <a:rPr lang="en-US" sz="2800" dirty="0" err="1"/>
              <a:t>asterixis</a:t>
            </a:r>
            <a:r>
              <a:rPr lang="en-US" sz="2800" dirty="0"/>
              <a:t> (hands flapping during uremic coma)</a:t>
            </a:r>
          </a:p>
          <a:p>
            <a:r>
              <a:rPr lang="en-US" sz="2800" dirty="0"/>
              <a:t>Peripheral neuropathies</a:t>
            </a:r>
          </a:p>
          <a:p>
            <a:r>
              <a:rPr lang="en-US" sz="2800" dirty="0"/>
              <a:t>Apprehension and irritability</a:t>
            </a:r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Reproductive Effects of Uremia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Increased risk for hypertension and severe complications during pregnancy due to extra fluids and waste </a:t>
            </a:r>
            <a:r>
              <a:rPr lang="en-US" dirty="0" smtClean="0"/>
              <a:t>products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High risk of </a:t>
            </a:r>
            <a:r>
              <a:rPr lang="en-US" dirty="0" smtClean="0"/>
              <a:t>pre-eclampsia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Chronic high blood pressure and waste products in mother’s bloodstream can seriously affect growth and cause harm to the baby’s health</a:t>
            </a:r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dirty="0"/>
              <a:t>How is Uremia Treated?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By treating the illness or injury that caused acute kidney failure, it may be reversible. 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Prevent excess fluids and wastes from accumulating while the kidneys heal by limiting dietary fluids and salt, and following high-carbohydrate, low-protein  and low-potassium diet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Control diabetes or hypertension, may need to also restrict dietary potassium and phosphorous.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Take medications as prescribed, usually </a:t>
            </a:r>
            <a:r>
              <a:rPr lang="en-US" sz="2800" dirty="0" err="1"/>
              <a:t>catonic</a:t>
            </a:r>
            <a:r>
              <a:rPr lang="en-US" sz="2800" dirty="0"/>
              <a:t> exchange resins to decrease </a:t>
            </a:r>
            <a:r>
              <a:rPr lang="en-US" sz="2800" dirty="0" err="1"/>
              <a:t>hypercalemia</a:t>
            </a:r>
            <a:r>
              <a:rPr lang="en-US" sz="2800" dirty="0"/>
              <a:t>, and antihypertensive medications</a:t>
            </a:r>
          </a:p>
        </p:txBody>
      </p:sp>
    </p:spTree>
  </p:cSld>
  <p:clrMapOvr>
    <a:masterClrMapping/>
  </p:clrMapOvr>
  <p:transition>
    <p:cover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Dialysis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Hemodialysis</a:t>
            </a:r>
          </a:p>
          <a:p>
            <a:pPr>
              <a:lnSpc>
                <a:spcPct val="90000"/>
              </a:lnSpc>
            </a:pPr>
            <a:r>
              <a:rPr lang="en-US"/>
              <a:t>Peritoneal dialysis</a:t>
            </a:r>
          </a:p>
          <a:p>
            <a:pPr>
              <a:lnSpc>
                <a:spcPct val="90000"/>
              </a:lnSpc>
            </a:pPr>
            <a:r>
              <a:rPr lang="en-US"/>
              <a:t>Continuous ambulatory peritoneal dialysis (CAPD)</a:t>
            </a:r>
          </a:p>
          <a:p>
            <a:pPr>
              <a:lnSpc>
                <a:spcPct val="90000"/>
              </a:lnSpc>
            </a:pPr>
            <a:r>
              <a:rPr lang="en-US"/>
              <a:t>Continuous cycling peritoneal dialysis (CCPD)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folHlink"/>
                </a:solidFill>
              </a:rPr>
              <a:t>Kidney transplant may be needed</a:t>
            </a:r>
          </a:p>
        </p:txBody>
      </p:sp>
    </p:spTree>
  </p:cSld>
  <p:clrMapOvr>
    <a:masterClrMapping/>
  </p:clrMapOvr>
  <p:transition>
    <p:cover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838200" y="24384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609600" y="1828800"/>
            <a:ext cx="807720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Anderson, J. (2002) . </a:t>
            </a:r>
            <a:r>
              <a:rPr lang="en-US" sz="2000" i="1" dirty="0"/>
              <a:t>Renal problems: </a:t>
            </a:r>
            <a:r>
              <a:rPr lang="en-US" sz="2000" i="1" dirty="0" smtClean="0"/>
              <a:t>Pathophysiology of  aging </a:t>
            </a:r>
            <a:r>
              <a:rPr lang="en-US" sz="2000" i="1" dirty="0"/>
              <a:t>adults</a:t>
            </a:r>
            <a:r>
              <a:rPr lang="en-US" sz="2000" dirty="0"/>
              <a:t>. Unpublished lecture notes, Viterbo </a:t>
            </a:r>
            <a:r>
              <a:rPr lang="en-US" sz="2000" dirty="0" smtClean="0"/>
              <a:t>University </a:t>
            </a:r>
            <a:r>
              <a:rPr lang="en-US" sz="2000" dirty="0"/>
              <a:t>at </a:t>
            </a:r>
            <a:r>
              <a:rPr lang="en-US" sz="2000" dirty="0" err="1"/>
              <a:t>LaCrosse</a:t>
            </a:r>
            <a:r>
              <a:rPr lang="en-US" sz="2000" dirty="0"/>
              <a:t>, WI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Mayo Foundation for Medical Education and Research  (2002). </a:t>
            </a:r>
            <a:r>
              <a:rPr lang="en-US" sz="2000" i="1" dirty="0" smtClean="0"/>
              <a:t>What </a:t>
            </a:r>
            <a:r>
              <a:rPr lang="en-US" sz="2000" i="1" dirty="0"/>
              <a:t>is kidney failure?</a:t>
            </a:r>
            <a:r>
              <a:rPr lang="en-US" sz="2000" dirty="0"/>
              <a:t>, retrieved 9-7-02 from Mayo Clinic 	Web site, </a:t>
            </a:r>
            <a:r>
              <a:rPr lang="en-US" sz="2000" b="1" dirty="0" smtClean="0">
                <a:solidFill>
                  <a:schemeClr val="accent1"/>
                </a:solidFill>
              </a:rPr>
              <a:t>http</a:t>
            </a:r>
            <a:r>
              <a:rPr lang="en-US" sz="2000" b="1" dirty="0">
                <a:solidFill>
                  <a:schemeClr val="accent1"/>
                </a:solidFill>
              </a:rPr>
              <a:t>://</a:t>
            </a:r>
            <a:r>
              <a:rPr lang="en-US" sz="2000" b="1" dirty="0" smtClean="0">
                <a:solidFill>
                  <a:schemeClr val="accent1"/>
                </a:solidFill>
              </a:rPr>
              <a:t>www.mayoClinic.com/findinformation/conditioncenters</a:t>
            </a:r>
            <a:endParaRPr lang="en-US" sz="2000" b="1" dirty="0">
              <a:solidFill>
                <a:schemeClr val="accent1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000" dirty="0" err="1"/>
              <a:t>Groer</a:t>
            </a:r>
            <a:r>
              <a:rPr lang="en-US" sz="2000" dirty="0"/>
              <a:t>, M.W. (2001). Advanced pathophysiology: Application to 	nursing practice. In D. Schiff, (Ed.), </a:t>
            </a:r>
            <a:r>
              <a:rPr lang="en-US" sz="2000" dirty="0" smtClean="0"/>
              <a:t>Philadelphia: Lippincott</a:t>
            </a:r>
            <a:endParaRPr lang="en-US" sz="2000" dirty="0"/>
          </a:p>
          <a:p>
            <a:pPr>
              <a:spcBef>
                <a:spcPct val="50000"/>
              </a:spcBef>
            </a:pPr>
            <a:r>
              <a:rPr lang="en-US" sz="2000" dirty="0"/>
              <a:t>Miller, B. &amp; Keane, C. (Eds.),  (1978), </a:t>
            </a:r>
            <a:r>
              <a:rPr lang="en-US" sz="2000" i="1" dirty="0"/>
              <a:t>Encyclopedia and Dictionary </a:t>
            </a:r>
            <a:r>
              <a:rPr lang="en-US" sz="2000" i="1" dirty="0" smtClean="0"/>
              <a:t>of </a:t>
            </a:r>
            <a:r>
              <a:rPr lang="en-US" sz="2000" i="1" dirty="0"/>
              <a:t>Medicine, Nursing, and Allied Health</a:t>
            </a:r>
            <a:r>
              <a:rPr lang="en-US" sz="2000" dirty="0"/>
              <a:t>. (2</a:t>
            </a:r>
            <a:r>
              <a:rPr lang="en-US" sz="2000" baseline="30000" dirty="0"/>
              <a:t>nd</a:t>
            </a:r>
            <a:r>
              <a:rPr lang="en-US" sz="2000" dirty="0"/>
              <a:t> ed.), </a:t>
            </a:r>
            <a:r>
              <a:rPr lang="en-US" sz="2000" dirty="0" smtClean="0"/>
              <a:t>Philadelphia</a:t>
            </a:r>
            <a:r>
              <a:rPr lang="en-US" sz="2000" dirty="0"/>
              <a:t>: W.B. Saunders </a:t>
            </a:r>
            <a:endParaRPr lang="en-US" sz="2000" dirty="0" smtClean="0"/>
          </a:p>
          <a:p>
            <a:pPr>
              <a:spcBef>
                <a:spcPct val="50000"/>
              </a:spcBef>
            </a:pPr>
            <a:endParaRPr lang="en-US" sz="2000" dirty="0"/>
          </a:p>
          <a:p>
            <a:pPr>
              <a:spcBef>
                <a:spcPct val="50000"/>
              </a:spcBef>
            </a:pPr>
            <a:r>
              <a:rPr lang="en-US" sz="2000" dirty="0" smtClean="0"/>
              <a:t>This presentation was created in 2002 and </a:t>
            </a:r>
            <a:r>
              <a:rPr lang="en-US" sz="2000" smtClean="0"/>
              <a:t>revised slightly on </a:t>
            </a:r>
            <a:r>
              <a:rPr lang="en-US" sz="2000" dirty="0" smtClean="0"/>
              <a:t>5-8-15.</a:t>
            </a:r>
            <a:endParaRPr lang="en-US" sz="2000" dirty="0"/>
          </a:p>
        </p:txBody>
      </p:sp>
    </p:spTree>
  </p:cSld>
  <p:clrMapOvr>
    <a:masterClrMapping/>
  </p:clrMapOvr>
  <p:transition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Uremia?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2600" dirty="0"/>
              <a:t>Renal failure can progress from mild to severe</a:t>
            </a:r>
          </a:p>
          <a:p>
            <a:r>
              <a:rPr lang="en-US" sz="2600" dirty="0"/>
              <a:t>Uremia is the most severe, also known as End Stage Renal Disease (ESRD) </a:t>
            </a:r>
          </a:p>
          <a:p>
            <a:r>
              <a:rPr lang="en-US" sz="2600" dirty="0"/>
              <a:t>The body is unable to maintain homeostasis or maintain electrolyte balance</a:t>
            </a:r>
          </a:p>
          <a:p>
            <a:r>
              <a:rPr lang="en-US" sz="2600" dirty="0"/>
              <a:t>No wastes are excreted by the kidneys</a:t>
            </a:r>
          </a:p>
          <a:p>
            <a:r>
              <a:rPr lang="en-US" sz="2600" dirty="0"/>
              <a:t>Renal function is &lt; 5%</a:t>
            </a:r>
          </a:p>
          <a:p>
            <a:r>
              <a:rPr lang="en-US" sz="2600" dirty="0"/>
              <a:t>Many body systems are affected and the patient is symptomatic</a:t>
            </a:r>
          </a:p>
        </p:txBody>
      </p:sp>
    </p:spTree>
  </p:cSld>
  <p:clrMapOvr>
    <a:masterClrMapping/>
  </p:clrMapOvr>
  <p:transition>
    <p:cover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Causes of Uremia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Diabetes mellitus *</a:t>
            </a:r>
          </a:p>
          <a:p>
            <a:r>
              <a:rPr lang="en-US" sz="2800" dirty="0"/>
              <a:t>Hypertension *</a:t>
            </a:r>
          </a:p>
          <a:p>
            <a:r>
              <a:rPr lang="en-US" sz="2800" dirty="0"/>
              <a:t>Glomerulonephritis</a:t>
            </a:r>
          </a:p>
          <a:p>
            <a:r>
              <a:rPr lang="en-US" sz="2800" dirty="0"/>
              <a:t>Polycystic disease</a:t>
            </a:r>
          </a:p>
          <a:p>
            <a:r>
              <a:rPr lang="en-US" sz="2800" dirty="0"/>
              <a:t>Obstruction or infection in kidney</a:t>
            </a:r>
          </a:p>
          <a:p>
            <a:r>
              <a:rPr lang="en-US" sz="2800" dirty="0"/>
              <a:t>Analgesic nephropathy</a:t>
            </a:r>
          </a:p>
          <a:p>
            <a:r>
              <a:rPr lang="en-US" sz="2800" dirty="0">
                <a:solidFill>
                  <a:schemeClr val="folHlink"/>
                </a:solidFill>
              </a:rPr>
              <a:t>* denotes most common causes of uremia</a:t>
            </a:r>
          </a:p>
        </p:txBody>
      </p:sp>
    </p:spTree>
  </p:cSld>
  <p:clrMapOvr>
    <a:masterClrMapping/>
  </p:clrMapOvr>
  <p:transition>
    <p:cover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Causes of Acute Kidney Failure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Complicated surgery, severe burns or trauma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Renal ischemia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Drugs, contrast dyes, or other toxins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Heat stroke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Multiple organ failure or sepsis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Obstructed urine flow, nephritis or Hemolytic uremic syndrome</a:t>
            </a:r>
          </a:p>
        </p:txBody>
      </p:sp>
    </p:spTree>
  </p:cSld>
  <p:clrMapOvr>
    <a:masterClrMapping/>
  </p:clrMapOvr>
  <p:transition>
    <p:cover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Genitourinary Effects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Loss of nephrons and increased burden on those remaining nephrons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Hypertrophy of renal tubules and possibly damage to basement membrane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Early stage involves compensation by increased glomerular filtration rate and </a:t>
            </a:r>
            <a:r>
              <a:rPr lang="en-US" sz="2800" dirty="0" err="1"/>
              <a:t>hyperfiltration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Oliguria or anuria in later stages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Albuminuria and increased creatinine and BUN in urine</a:t>
            </a:r>
          </a:p>
          <a:p>
            <a:pPr>
              <a:lnSpc>
                <a:spcPct val="90000"/>
              </a:lnSpc>
            </a:pPr>
            <a:r>
              <a:rPr lang="en-US" sz="2800" dirty="0" err="1"/>
              <a:t>Nocturia</a:t>
            </a:r>
            <a:endParaRPr lang="en-US" sz="2800" dirty="0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Effects on Musculoskeletal System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886200"/>
          </a:xfrm>
        </p:spPr>
        <p:txBody>
          <a:bodyPr/>
          <a:lstStyle/>
          <a:p>
            <a:r>
              <a:rPr lang="en-US" sz="2800" dirty="0"/>
              <a:t>Disordered Vitamin D metabolism causes poor absorption of dietary calcium </a:t>
            </a:r>
          </a:p>
          <a:p>
            <a:r>
              <a:rPr lang="en-US" sz="2800" dirty="0"/>
              <a:t>Overproduction of parathyroid hormone  leaches calcium from bone.  </a:t>
            </a:r>
          </a:p>
          <a:p>
            <a:r>
              <a:rPr lang="en-US" sz="2800" dirty="0"/>
              <a:t>Hypocalcemia and osteoporosis weakens  bone</a:t>
            </a:r>
          </a:p>
          <a:p>
            <a:r>
              <a:rPr lang="en-US" sz="2800" dirty="0" err="1"/>
              <a:t>Hyperuricemia</a:t>
            </a:r>
            <a:r>
              <a:rPr lang="en-US" sz="2800" dirty="0"/>
              <a:t> seldom causes gout, but can cause pericarditis in heart muscle</a:t>
            </a: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Effects on Cardiovascular System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Fluid retention leads to edema, CHF and pulmonary edema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Hypertension is aggravated by vessel wall remodeling from renin/angiotensin effects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Aldosterone increases vascular volume and pressure by promoting osmotic resorption of water and sodium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Cardiac arrest risk from sudden rise in potassium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Accelerated atherosclerosis from disordered calcium/phosphate balance causes increased risk of cardiovascular disease </a:t>
            </a: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Respiratory Effects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Shortness of breath and tachypnea related to CHF or pulmonary edema</a:t>
            </a:r>
          </a:p>
          <a:p>
            <a:r>
              <a:rPr lang="en-US" dirty="0"/>
              <a:t>May develop uremic fetor when urea is converted to ammonia in saliva, causing </a:t>
            </a:r>
            <a:r>
              <a:rPr lang="en-US" dirty="0" smtClean="0"/>
              <a:t>urine-like odor of the </a:t>
            </a:r>
            <a:r>
              <a:rPr lang="en-US" dirty="0"/>
              <a:t>breath</a:t>
            </a:r>
          </a:p>
          <a:p>
            <a:r>
              <a:rPr lang="en-US" dirty="0"/>
              <a:t>Increased respiratory rate and depth due to acidosis</a:t>
            </a: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Sensory Effects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Peripheral neuropathy- usually in upper extremities, but may include restless leg syndrome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Weakness and dizziness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Irritability with risk of developing convulsions, and mental confusion from cerebral edema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May notice a characteristic smell from uremia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Hyperkalemia may cause tingling around the mouth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Damage to retina from longstanding diabetes or HTN may cause visual deficits</a:t>
            </a: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Ribbons">
  <a:themeElements>
    <a:clrScheme name="Ribbons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Ribbon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ibbon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2">
        <a:dk1>
          <a:srgbClr val="001600"/>
        </a:dk1>
        <a:lt1>
          <a:srgbClr val="669900"/>
        </a:lt1>
        <a:dk2>
          <a:srgbClr val="000000"/>
        </a:dk2>
        <a:lt2>
          <a:srgbClr val="006600"/>
        </a:lt2>
        <a:accent1>
          <a:srgbClr val="336600"/>
        </a:accent1>
        <a:accent2>
          <a:srgbClr val="89BA00"/>
        </a:accent2>
        <a:accent3>
          <a:srgbClr val="B8CAAA"/>
        </a:accent3>
        <a:accent4>
          <a:srgbClr val="001100"/>
        </a:accent4>
        <a:accent5>
          <a:srgbClr val="ADB8AA"/>
        </a:accent5>
        <a:accent6>
          <a:srgbClr val="7CA800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3">
        <a:dk1>
          <a:srgbClr val="000000"/>
        </a:dk1>
        <a:lt1>
          <a:srgbClr val="B2B2B2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D5D5D5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4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5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6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Designs\Ribbons.pot</Template>
  <TotalTime>223</TotalTime>
  <Words>794</Words>
  <Application>Microsoft Office PowerPoint</Application>
  <PresentationFormat>On-screen Show (4:3)</PresentationFormat>
  <Paragraphs>109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Times New Roman</vt:lpstr>
      <vt:lpstr>Ribbons</vt:lpstr>
      <vt:lpstr>Uremia: Effects on Body Systems</vt:lpstr>
      <vt:lpstr>What is Uremia?</vt:lpstr>
      <vt:lpstr>Causes of Uremia</vt:lpstr>
      <vt:lpstr>Causes of Acute Kidney Failure</vt:lpstr>
      <vt:lpstr>Genitourinary Effects</vt:lpstr>
      <vt:lpstr>Effects on Musculoskeletal System</vt:lpstr>
      <vt:lpstr>Effects on Cardiovascular System</vt:lpstr>
      <vt:lpstr>Respiratory Effects</vt:lpstr>
      <vt:lpstr>Sensory Effects</vt:lpstr>
      <vt:lpstr>Effects on Endocrine System</vt:lpstr>
      <vt:lpstr>Gastrointestinal Effects</vt:lpstr>
      <vt:lpstr>Hematologic Effects</vt:lpstr>
      <vt:lpstr>Dermatologic Effects</vt:lpstr>
      <vt:lpstr>Metabolic Effects</vt:lpstr>
      <vt:lpstr>Neurological Effects</vt:lpstr>
      <vt:lpstr>Reproductive Effects of Uremia</vt:lpstr>
      <vt:lpstr>How is Uremia Treated?</vt:lpstr>
      <vt:lpstr>Types of Dialysis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Uremia: Effects on Body Systems</dc:title>
  <dc:creator>Mary Knutson</dc:creator>
  <cp:lastModifiedBy>Mary</cp:lastModifiedBy>
  <cp:revision>10</cp:revision>
  <cp:lastPrinted>1601-01-01T00:00:00Z</cp:lastPrinted>
  <dcterms:created xsi:type="dcterms:W3CDTF">2002-09-10T02:41:42Z</dcterms:created>
  <dcterms:modified xsi:type="dcterms:W3CDTF">2015-05-09T03:15:45Z</dcterms:modified>
</cp:coreProperties>
</file>