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6" r:id="rId1"/>
  </p:sldMasterIdLst>
  <p:notesMasterIdLst>
    <p:notesMasterId r:id="rId29"/>
  </p:notesMasterIdLst>
  <p:handoutMasterIdLst>
    <p:handoutMasterId r:id="rId30"/>
  </p:handoutMasterIdLst>
  <p:sldIdLst>
    <p:sldId id="303" r:id="rId2"/>
    <p:sldId id="308" r:id="rId3"/>
    <p:sldId id="309" r:id="rId4"/>
    <p:sldId id="310" r:id="rId5"/>
    <p:sldId id="311" r:id="rId6"/>
    <p:sldId id="337" r:id="rId7"/>
    <p:sldId id="312" r:id="rId8"/>
    <p:sldId id="314" r:id="rId9"/>
    <p:sldId id="315" r:id="rId10"/>
    <p:sldId id="316" r:id="rId11"/>
    <p:sldId id="317" r:id="rId12"/>
    <p:sldId id="318" r:id="rId13"/>
    <p:sldId id="320" r:id="rId14"/>
    <p:sldId id="322" r:id="rId15"/>
    <p:sldId id="323" r:id="rId16"/>
    <p:sldId id="324" r:id="rId17"/>
    <p:sldId id="325" r:id="rId18"/>
    <p:sldId id="326" r:id="rId19"/>
    <p:sldId id="327" r:id="rId20"/>
    <p:sldId id="328" r:id="rId21"/>
    <p:sldId id="329" r:id="rId22"/>
    <p:sldId id="330" r:id="rId23"/>
    <p:sldId id="331" r:id="rId24"/>
    <p:sldId id="338" r:id="rId25"/>
    <p:sldId id="334" r:id="rId26"/>
    <p:sldId id="333" r:id="rId27"/>
    <p:sldId id="336" r:id="rId28"/>
  </p:sldIdLst>
  <p:sldSz cx="9144000" cy="6858000" type="screen4x3"/>
  <p:notesSz cx="7102475" cy="93694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Vista" initials="V" lastIdx="2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8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68471"/>
          </a:xfrm>
          <a:prstGeom prst="rect">
            <a:avLst/>
          </a:prstGeom>
        </p:spPr>
        <p:txBody>
          <a:bodyPr vert="horz" lIns="94119" tIns="47060" rIns="94119" bIns="4706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092" y="0"/>
            <a:ext cx="3077739" cy="468471"/>
          </a:xfrm>
          <a:prstGeom prst="rect">
            <a:avLst/>
          </a:prstGeom>
        </p:spPr>
        <p:txBody>
          <a:bodyPr vert="horz" lIns="94119" tIns="47060" rIns="94119" bIns="47060" rtlCol="0"/>
          <a:lstStyle>
            <a:lvl1pPr algn="r">
              <a:defRPr sz="1200"/>
            </a:lvl1pPr>
          </a:lstStyle>
          <a:p>
            <a:fld id="{A568C7F1-DF39-407A-9D9C-40F4CF565A27}" type="datetimeFigureOut">
              <a:rPr lang="en-US" smtClean="0"/>
              <a:pPr/>
              <a:t>6/8/2015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99328"/>
            <a:ext cx="3077739" cy="468471"/>
          </a:xfrm>
          <a:prstGeom prst="rect">
            <a:avLst/>
          </a:prstGeom>
        </p:spPr>
        <p:txBody>
          <a:bodyPr vert="horz" lIns="94119" tIns="47060" rIns="94119" bIns="4706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092" y="8899328"/>
            <a:ext cx="3077739" cy="468471"/>
          </a:xfrm>
          <a:prstGeom prst="rect">
            <a:avLst/>
          </a:prstGeom>
        </p:spPr>
        <p:txBody>
          <a:bodyPr vert="horz" lIns="94119" tIns="47060" rIns="94119" bIns="47060" rtlCol="0" anchor="b"/>
          <a:lstStyle>
            <a:lvl1pPr algn="r">
              <a:defRPr sz="1200"/>
            </a:lvl1pPr>
          </a:lstStyle>
          <a:p>
            <a:fld id="{13FDA0FC-4F46-4D7D-94A5-8CF0BD610B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7170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68471"/>
          </a:xfrm>
          <a:prstGeom prst="rect">
            <a:avLst/>
          </a:prstGeom>
        </p:spPr>
        <p:txBody>
          <a:bodyPr vert="horz" lIns="94119" tIns="47060" rIns="94119" bIns="4706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68471"/>
          </a:xfrm>
          <a:prstGeom prst="rect">
            <a:avLst/>
          </a:prstGeom>
        </p:spPr>
        <p:txBody>
          <a:bodyPr vert="horz" lIns="94119" tIns="47060" rIns="94119" bIns="47060" rtlCol="0"/>
          <a:lstStyle>
            <a:lvl1pPr algn="r">
              <a:defRPr sz="1200"/>
            </a:lvl1pPr>
          </a:lstStyle>
          <a:p>
            <a:fld id="{45BF104B-D4AC-4B38-ADF8-8B51DCC24ECB}" type="datetimeFigureOut">
              <a:rPr lang="en-US" smtClean="0"/>
              <a:pPr/>
              <a:t>6/8/2015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9675" y="703263"/>
            <a:ext cx="4683125" cy="35131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119" tIns="47060" rIns="94119" bIns="4706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450477"/>
            <a:ext cx="5681980" cy="4216241"/>
          </a:xfrm>
          <a:prstGeom prst="rect">
            <a:avLst/>
          </a:prstGeom>
        </p:spPr>
        <p:txBody>
          <a:bodyPr vert="horz" lIns="94119" tIns="47060" rIns="94119" bIns="4706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9328"/>
            <a:ext cx="3077739" cy="468471"/>
          </a:xfrm>
          <a:prstGeom prst="rect">
            <a:avLst/>
          </a:prstGeom>
        </p:spPr>
        <p:txBody>
          <a:bodyPr vert="horz" lIns="94119" tIns="47060" rIns="94119" bIns="4706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899328"/>
            <a:ext cx="3077739" cy="468471"/>
          </a:xfrm>
          <a:prstGeom prst="rect">
            <a:avLst/>
          </a:prstGeom>
        </p:spPr>
        <p:txBody>
          <a:bodyPr vert="horz" lIns="94119" tIns="47060" rIns="94119" bIns="47060" rtlCol="0" anchor="b"/>
          <a:lstStyle>
            <a:lvl1pPr algn="r">
              <a:defRPr sz="1200"/>
            </a:lvl1pPr>
          </a:lstStyle>
          <a:p>
            <a:fld id="{DEB205AF-3B76-46EB-B592-44FE85BBAD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6710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CC1CCE-1AE5-4CD9-8061-3ECBDF03C6FF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CC1CCE-1AE5-4CD9-8061-3ECBDF03C6FF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CC1CCE-1AE5-4CD9-8061-3ECBDF03C6FF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CC1CCE-1AE5-4CD9-8061-3ECBDF03C6FF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CC1CCE-1AE5-4CD9-8061-3ECBDF03C6FF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CC1CCE-1AE5-4CD9-8061-3ECBDF03C6FF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CC1CCE-1AE5-4CD9-8061-3ECBDF03C6FF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CC1CCE-1AE5-4CD9-8061-3ECBDF03C6FF}" type="slidenum">
              <a:rPr lang="en-US" smtClean="0"/>
              <a:pPr/>
              <a:t>18</a:t>
            </a:fld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CC1CCE-1AE5-4CD9-8061-3ECBDF03C6FF}" type="slidenum">
              <a:rPr lang="en-US" smtClean="0"/>
              <a:pPr/>
              <a:t>19</a:t>
            </a:fld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CC1CCE-1AE5-4CD9-8061-3ECBDF03C6FF}" type="slidenum">
              <a:rPr lang="en-US" smtClean="0"/>
              <a:pPr/>
              <a:t>20</a:t>
            </a:fld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CC1CCE-1AE5-4CD9-8061-3ECBDF03C6FF}" type="slidenum">
              <a:rPr lang="en-US" smtClean="0"/>
              <a:pPr/>
              <a:t>21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CC1CCE-1AE5-4CD9-8061-3ECBDF03C6FF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CC1CCE-1AE5-4CD9-8061-3ECBDF03C6FF}" type="slidenum">
              <a:rPr lang="en-US" smtClean="0"/>
              <a:pPr/>
              <a:t>22</a:t>
            </a:fld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CC1CCE-1AE5-4CD9-8061-3ECBDF03C6FF}" type="slidenum">
              <a:rPr lang="en-US" smtClean="0"/>
              <a:pPr/>
              <a:t>23</a:t>
            </a:fld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CC1CCE-1AE5-4CD9-8061-3ECBDF03C6FF}" type="slidenum">
              <a:rPr lang="en-US" smtClean="0"/>
              <a:pPr/>
              <a:t>25</a:t>
            </a:fld>
            <a:endParaRPr 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CC1CCE-1AE5-4CD9-8061-3ECBDF03C6FF}" type="slidenum">
              <a:rPr lang="en-US" smtClean="0"/>
              <a:pPr/>
              <a:t>26</a:t>
            </a:fld>
            <a:endParaRPr 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68A550-8F6A-4EEA-89F8-1BE117B0F081}" type="slidenum">
              <a:rPr lang="en-US" smtClean="0"/>
              <a:pPr/>
              <a:t>27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CC1CCE-1AE5-4CD9-8061-3ECBDF03C6FF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CC1CCE-1AE5-4CD9-8061-3ECBDF03C6FF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CC1CCE-1AE5-4CD9-8061-3ECBDF03C6FF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CC1CCE-1AE5-4CD9-8061-3ECBDF03C6FF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CC1CCE-1AE5-4CD9-8061-3ECBDF03C6FF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CC1CCE-1AE5-4CD9-8061-3ECBDF03C6FF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CC1CCE-1AE5-4CD9-8061-3ECBDF03C6FF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2FD24B6-B62D-4C30-8B86-D1CD2097E3FD}" type="datetime1">
              <a:rPr lang="en-US" smtClean="0"/>
              <a:pPr/>
              <a:t>6/8/2015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4882E7C-F85E-41C8-B890-A9D07A0E0F4D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22E69-A48C-4BC8-8775-2CA86145B7E0}" type="datetime1">
              <a:rPr lang="en-US" smtClean="0"/>
              <a:pPr/>
              <a:t>6/8/2015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82E7C-F85E-41C8-B890-A9D07A0E0F4D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532DE-B423-4F28-A3BC-FCEFE70D1EEB}" type="datetime1">
              <a:rPr lang="en-US" smtClean="0"/>
              <a:pPr/>
              <a:t>6/8/2015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82E7C-F85E-41C8-B890-A9D07A0E0F4D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27F9-A800-4143-AC26-EDFC635DE48D}" type="datetime1">
              <a:rPr lang="en-US" smtClean="0"/>
              <a:pPr/>
              <a:t>6/8/2015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82E7C-F85E-41C8-B890-A9D07A0E0F4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B3B5A-3464-4FFA-8300-FCEC8D6AC037}" type="datetime1">
              <a:rPr lang="en-US" smtClean="0"/>
              <a:pPr/>
              <a:t>6/8/2015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82E7C-F85E-41C8-B890-A9D07A0E0F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C6316-EC18-47C2-8AA0-5962D743D0B3}" type="datetime1">
              <a:rPr lang="en-US" smtClean="0"/>
              <a:pPr/>
              <a:t>6/8/2015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82E7C-F85E-41C8-B890-A9D07A0E0F4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5E5BA-3D91-4ECC-80E4-DB6C127C7649}" type="datetime1">
              <a:rPr lang="en-US" smtClean="0"/>
              <a:pPr/>
              <a:t>6/8/2015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82E7C-F85E-41C8-B890-A9D07A0E0F4D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F8A74-D472-43DD-B595-0C6703C317CB}" type="datetime1">
              <a:rPr lang="en-US" smtClean="0"/>
              <a:pPr/>
              <a:t>6/8/2015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82E7C-F85E-41C8-B890-A9D07A0E0F4D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376F9-D497-414A-8B76-5BA02FF1C3AA}" type="datetime1">
              <a:rPr lang="en-US" smtClean="0"/>
              <a:pPr/>
              <a:t>6/8/2015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82E7C-F85E-41C8-B890-A9D07A0E0F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65DC9-2CB7-4F9B-A655-184BFAC94FDB}" type="datetime1">
              <a:rPr lang="en-US" smtClean="0"/>
              <a:pPr/>
              <a:t>6/8/2015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82E7C-F85E-41C8-B890-A9D07A0E0F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E1999-731F-4606-87DE-199EC8179936}" type="datetime1">
              <a:rPr lang="en-US" smtClean="0"/>
              <a:pPr/>
              <a:t>6/8/2015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82E7C-F85E-41C8-B890-A9D07A0E0F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2560FA7A-6595-4C47-AE18-53C8A29E67E0}" type="datetime1">
              <a:rPr lang="en-US" smtClean="0"/>
              <a:pPr/>
              <a:t>6/8/2015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34882E7C-F85E-41C8-B890-A9D07A0E0F4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jamesjmessina.com/toolsforrelationships/assertivebehaviors.html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bc.co.uk/dna/h2g2/A2998551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mha.org/go/codependency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ho.int/whr/2001/en/index.html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676400"/>
            <a:ext cx="8610600" cy="1066800"/>
          </a:xfrm>
        </p:spPr>
        <p:txBody>
          <a:bodyPr>
            <a:normAutofit/>
          </a:bodyPr>
          <a:lstStyle/>
          <a:p>
            <a:r>
              <a:rPr lang="en-US" sz="4800" dirty="0" smtClean="0">
                <a:solidFill>
                  <a:schemeClr val="tx1"/>
                </a:solidFill>
              </a:rPr>
              <a:t>Families and Relationships</a:t>
            </a:r>
            <a:endParaRPr lang="en-US" sz="4800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4343400"/>
            <a:ext cx="7848600" cy="6096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tx1"/>
                </a:solidFill>
                <a:latin typeface="Calibri" pitchFamily="34" charset="0"/>
              </a:rPr>
              <a:t>Recovery Lesson</a:t>
            </a:r>
            <a:endParaRPr lang="en-US" sz="2800" dirty="0">
              <a:solidFill>
                <a:schemeClr val="tx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2504823"/>
      </p:ext>
    </p:extLst>
  </p:cSld>
  <p:clrMapOvr>
    <a:masterClrMapping/>
  </p:clrMapOvr>
  <p:transition advTm="538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534400" cy="1295400"/>
          </a:xfrm>
        </p:spPr>
        <p:txBody>
          <a:bodyPr/>
          <a:lstStyle/>
          <a:p>
            <a:r>
              <a:rPr lang="en-US" sz="4000" dirty="0" smtClean="0">
                <a:solidFill>
                  <a:schemeClr val="tx1"/>
                </a:solidFill>
              </a:rPr>
              <a:t>What is your Family Relationship Pattern?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362200"/>
            <a:ext cx="8305800" cy="4038600"/>
          </a:xfrm>
        </p:spPr>
        <p:txBody>
          <a:bodyPr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en-US" sz="2200" b="1" dirty="0" smtClean="0">
                <a:solidFill>
                  <a:schemeClr val="tx1"/>
                </a:solidFill>
              </a:rPr>
              <a:t>Disconnected/Avoidant</a:t>
            </a:r>
            <a:r>
              <a:rPr lang="en-US" sz="2200" dirty="0" smtClean="0">
                <a:solidFill>
                  <a:schemeClr val="tx1"/>
                </a:solidFill>
              </a:rPr>
              <a:t> – Families that hide their stress or mask it with physical symptoms.  They usually are uncomfortable asking for or accepting help.</a:t>
            </a:r>
          </a:p>
          <a:p>
            <a:pPr>
              <a:buFont typeface="Arial" pitchFamily="34" charset="0"/>
              <a:buChar char="•"/>
            </a:pPr>
            <a:r>
              <a:rPr lang="en-US" sz="2200" b="1" dirty="0" smtClean="0">
                <a:solidFill>
                  <a:schemeClr val="tx1"/>
                </a:solidFill>
              </a:rPr>
              <a:t>Confused/Chaotic</a:t>
            </a:r>
            <a:r>
              <a:rPr lang="en-US" sz="2200" dirty="0" smtClean="0">
                <a:solidFill>
                  <a:schemeClr val="tx1"/>
                </a:solidFill>
              </a:rPr>
              <a:t> – Families that are very needy and have </a:t>
            </a:r>
            <a:r>
              <a:rPr lang="en-US" sz="2200" dirty="0" smtClean="0">
                <a:solidFill>
                  <a:schemeClr val="tx1"/>
                </a:solidFill>
              </a:rPr>
              <a:t>a crisis often. There is added confusion and chaos if they don’t use a consistent health care team, but go to many different health care providers.</a:t>
            </a:r>
            <a:endParaRPr lang="en-US" sz="2200" dirty="0" smtClean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200" b="1" dirty="0" smtClean="0">
                <a:solidFill>
                  <a:schemeClr val="tx1"/>
                </a:solidFill>
              </a:rPr>
              <a:t>Secure/Balanced</a:t>
            </a:r>
            <a:r>
              <a:rPr lang="en-US" sz="2200" dirty="0" smtClean="0">
                <a:solidFill>
                  <a:schemeClr val="tx1"/>
                </a:solidFill>
              </a:rPr>
              <a:t> – Families that seek help when distressed and follow a plan of action to deal with the problem at hand.</a:t>
            </a:r>
          </a:p>
          <a:p>
            <a:pPr>
              <a:buFont typeface="Arial" pitchFamily="34" charset="0"/>
              <a:buChar char="•"/>
            </a:pPr>
            <a:endParaRPr lang="en-US" sz="800" dirty="0" smtClean="0">
              <a:solidFill>
                <a:schemeClr val="tx1"/>
              </a:solidFill>
            </a:endParaRPr>
          </a:p>
          <a:p>
            <a:pPr indent="0">
              <a:buNone/>
            </a:pPr>
            <a:r>
              <a:rPr lang="en-US" sz="1400" dirty="0" smtClean="0">
                <a:solidFill>
                  <a:schemeClr val="tx1"/>
                </a:solidFill>
              </a:rPr>
              <a:t>Reiss-Brennan, B., Oppenheim, D., &amp; Kirstein, J.I. (2002). Rebuilding family relationship competencies as a primary health intervention. </a:t>
            </a:r>
            <a:r>
              <a:rPr lang="en-US" sz="1400" i="1" dirty="0" smtClean="0">
                <a:solidFill>
                  <a:schemeClr val="tx1"/>
                </a:solidFill>
              </a:rPr>
              <a:t>Primary Care Companion Journal of Clinical Psychiatry. 4 (2</a:t>
            </a:r>
            <a:r>
              <a:rPr lang="en-US" sz="1400" dirty="0" smtClean="0">
                <a:solidFill>
                  <a:schemeClr val="tx1"/>
                </a:solidFill>
              </a:rPr>
              <a:t>) p. 41-53.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824AC-0425-44DF-9D77-956F01C277C6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0615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953844"/>
          </a:xfrm>
        </p:spPr>
        <p:txBody>
          <a:bodyPr/>
          <a:lstStyle/>
          <a:p>
            <a:r>
              <a:rPr lang="en-US" sz="4800" dirty="0" smtClean="0">
                <a:solidFill>
                  <a:schemeClr val="tx1"/>
                </a:solidFill>
              </a:rPr>
              <a:t>Functions of a Family</a:t>
            </a:r>
            <a:endParaRPr lang="en-US" sz="48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438400"/>
            <a:ext cx="5791200" cy="3733800"/>
          </a:xfrm>
        </p:spPr>
        <p:txBody>
          <a:bodyPr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en-US" sz="2200" dirty="0" smtClean="0">
                <a:solidFill>
                  <a:schemeClr val="tx1"/>
                </a:solidFill>
              </a:rPr>
              <a:t>Giving assistance and resources</a:t>
            </a:r>
          </a:p>
          <a:p>
            <a:pPr>
              <a:buFont typeface="Arial" pitchFamily="34" charset="0"/>
              <a:buChar char="•"/>
            </a:pPr>
            <a:r>
              <a:rPr lang="en-US" sz="2200" dirty="0" smtClean="0">
                <a:solidFill>
                  <a:schemeClr val="tx1"/>
                </a:solidFill>
              </a:rPr>
              <a:t>Making decisions, communicating, and problem solving together</a:t>
            </a:r>
          </a:p>
          <a:p>
            <a:pPr>
              <a:buFont typeface="Arial" pitchFamily="34" charset="0"/>
              <a:buChar char="•"/>
            </a:pPr>
            <a:r>
              <a:rPr lang="en-US" sz="2200" dirty="0" smtClean="0">
                <a:solidFill>
                  <a:schemeClr val="tx1"/>
                </a:solidFill>
              </a:rPr>
              <a:t>Nurturing (helping each other grow up healthy), along with freedom to change</a:t>
            </a:r>
          </a:p>
          <a:p>
            <a:pPr>
              <a:buFont typeface="Arial" pitchFamily="34" charset="0"/>
              <a:buChar char="•"/>
            </a:pPr>
            <a:r>
              <a:rPr lang="en-US" sz="2200" dirty="0" smtClean="0">
                <a:solidFill>
                  <a:schemeClr val="tx1"/>
                </a:solidFill>
              </a:rPr>
              <a:t>Experiencing intimacy and emotions</a:t>
            </a:r>
          </a:p>
          <a:p>
            <a:pPr>
              <a:buFont typeface="Arial" pitchFamily="34" charset="0"/>
              <a:buChar char="•"/>
            </a:pPr>
            <a:r>
              <a:rPr lang="en-US" sz="2200" dirty="0" smtClean="0">
                <a:solidFill>
                  <a:schemeClr val="tx1"/>
                </a:solidFill>
              </a:rPr>
              <a:t>Committing time, space, and money</a:t>
            </a:r>
          </a:p>
          <a:p>
            <a:pPr indent="0">
              <a:buNone/>
            </a:pPr>
            <a:endParaRPr lang="en-US" sz="800" dirty="0" smtClean="0">
              <a:solidFill>
                <a:schemeClr val="tx1"/>
              </a:solidFill>
            </a:endParaRPr>
          </a:p>
          <a:p>
            <a:pPr indent="0">
              <a:buNone/>
            </a:pPr>
            <a:r>
              <a:rPr lang="en-US" sz="1400" dirty="0" smtClean="0">
                <a:solidFill>
                  <a:schemeClr val="tx1"/>
                </a:solidFill>
              </a:rPr>
              <a:t>Modified from Barkauskas et al, 2002 (Family APGAR) as cited in Stuart, G. W. &amp; Laraia, M. T. (2005). </a:t>
            </a:r>
            <a:r>
              <a:rPr lang="en-US" sz="1400" i="1" dirty="0" smtClean="0">
                <a:solidFill>
                  <a:schemeClr val="tx1"/>
                </a:solidFill>
              </a:rPr>
              <a:t>Families as resources, caregivers, and collaborators. </a:t>
            </a:r>
            <a:r>
              <a:rPr lang="en-US" sz="1400" dirty="0" smtClean="0">
                <a:solidFill>
                  <a:schemeClr val="tx1"/>
                </a:solidFill>
              </a:rPr>
              <a:t>Principles &amp; practice of psychiatric nursing (8</a:t>
            </a:r>
            <a:r>
              <a:rPr lang="en-US" sz="1400" baseline="30000" dirty="0" smtClean="0">
                <a:solidFill>
                  <a:schemeClr val="tx1"/>
                </a:solidFill>
              </a:rPr>
              <a:t>th</a:t>
            </a:r>
            <a:r>
              <a:rPr lang="en-US" sz="1400" dirty="0" smtClean="0">
                <a:solidFill>
                  <a:schemeClr val="tx1"/>
                </a:solidFill>
              </a:rPr>
              <a:t> ed., pp. 172-173)) St. Louis: Elsevier Mosby.</a:t>
            </a:r>
          </a:p>
          <a:p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824AC-0425-44DF-9D77-956F01C277C6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7130" y="3276600"/>
            <a:ext cx="1539361" cy="116700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4654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570156"/>
            <a:ext cx="8839200" cy="1054250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chemeClr val="tx1"/>
                </a:solidFill>
              </a:rPr>
              <a:t>Ways to Improve Relationships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438400"/>
            <a:ext cx="8153400" cy="4114800"/>
          </a:xfrm>
        </p:spPr>
        <p:txBody>
          <a:bodyPr>
            <a:noAutofit/>
          </a:bodyPr>
          <a:lstStyle/>
          <a:p>
            <a:pPr lvl="0">
              <a:buFont typeface="Arial" pitchFamily="34" charset="0"/>
              <a:buChar char="•"/>
            </a:pPr>
            <a:r>
              <a:rPr lang="en-US" sz="2200" b="1" dirty="0" smtClean="0">
                <a:solidFill>
                  <a:schemeClr val="tx1"/>
                </a:solidFill>
              </a:rPr>
              <a:t>Increase assertiveness </a:t>
            </a:r>
            <a:r>
              <a:rPr lang="en-US" sz="2200" dirty="0" smtClean="0">
                <a:solidFill>
                  <a:schemeClr val="tx1"/>
                </a:solidFill>
              </a:rPr>
              <a:t>– Stand up for your rights when interacting </a:t>
            </a:r>
            <a:r>
              <a:rPr lang="en-US" sz="2200" dirty="0" smtClean="0">
                <a:solidFill>
                  <a:schemeClr val="tx1"/>
                </a:solidFill>
              </a:rPr>
              <a:t>with </a:t>
            </a:r>
            <a:r>
              <a:rPr lang="en-US" sz="2200" dirty="0" smtClean="0">
                <a:solidFill>
                  <a:schemeClr val="tx1"/>
                </a:solidFill>
              </a:rPr>
              <a:t>people. </a:t>
            </a:r>
            <a:r>
              <a:rPr lang="en-US" sz="2200" dirty="0" smtClean="0">
                <a:solidFill>
                  <a:schemeClr val="tx1"/>
                </a:solidFill>
              </a:rPr>
              <a:t>(Avoid aggressive or passive behavior.)</a:t>
            </a:r>
          </a:p>
          <a:p>
            <a:pPr lvl="0">
              <a:buFont typeface="Arial" pitchFamily="34" charset="0"/>
              <a:buChar char="•"/>
            </a:pPr>
            <a:r>
              <a:rPr lang="en-US" sz="2200" b="1" dirty="0" smtClean="0">
                <a:solidFill>
                  <a:schemeClr val="tx1"/>
                </a:solidFill>
              </a:rPr>
              <a:t>Decrease co-dependency </a:t>
            </a:r>
            <a:r>
              <a:rPr lang="en-US" sz="2200" dirty="0" smtClean="0">
                <a:solidFill>
                  <a:schemeClr val="tx1"/>
                </a:solidFill>
              </a:rPr>
              <a:t>– Change one-sided, emotionally abusive relationships to healthier, satisfying relationships.</a:t>
            </a:r>
          </a:p>
          <a:p>
            <a:pPr lvl="0">
              <a:buFont typeface="Arial" pitchFamily="34" charset="0"/>
              <a:buChar char="•"/>
            </a:pPr>
            <a:r>
              <a:rPr lang="en-US" sz="2200" b="1" dirty="0" smtClean="0">
                <a:solidFill>
                  <a:schemeClr val="tx1"/>
                </a:solidFill>
              </a:rPr>
              <a:t>Decrease isolation </a:t>
            </a:r>
            <a:r>
              <a:rPr lang="en-US" sz="2200" dirty="0" smtClean="0">
                <a:solidFill>
                  <a:schemeClr val="tx1"/>
                </a:solidFill>
              </a:rPr>
              <a:t>– Maintain a satisfying level of intimacy and social activity.</a:t>
            </a:r>
          </a:p>
          <a:p>
            <a:pPr lvl="0">
              <a:buFont typeface="Arial" pitchFamily="34" charset="0"/>
              <a:buChar char="•"/>
            </a:pPr>
            <a:r>
              <a:rPr lang="en-US" sz="2200" b="1" dirty="0" smtClean="0">
                <a:solidFill>
                  <a:schemeClr val="tx1"/>
                </a:solidFill>
              </a:rPr>
              <a:t>Reduce stigma </a:t>
            </a:r>
            <a:r>
              <a:rPr lang="en-US" sz="2200" dirty="0" smtClean="0">
                <a:solidFill>
                  <a:schemeClr val="tx1"/>
                </a:solidFill>
              </a:rPr>
              <a:t>– Educate, empower, and cope.</a:t>
            </a:r>
          </a:p>
          <a:p>
            <a:pPr lvl="0">
              <a:buFont typeface="Arial" pitchFamily="34" charset="0"/>
              <a:buChar char="•"/>
            </a:pPr>
            <a:r>
              <a:rPr lang="en-US" sz="2200" b="1" dirty="0" smtClean="0">
                <a:solidFill>
                  <a:schemeClr val="tx1"/>
                </a:solidFill>
              </a:rPr>
              <a:t>Manage chaos </a:t>
            </a:r>
            <a:r>
              <a:rPr lang="en-US" sz="2200" dirty="0" smtClean="0">
                <a:solidFill>
                  <a:schemeClr val="tx1"/>
                </a:solidFill>
              </a:rPr>
              <a:t>– Work with your health care team, organize activities, and have a consistent schedule.</a:t>
            </a:r>
          </a:p>
          <a:p>
            <a:pPr marL="0" lvl="0" indent="0">
              <a:buNone/>
            </a:pPr>
            <a:r>
              <a:rPr lang="en-US" sz="2200" dirty="0" smtClean="0">
                <a:solidFill>
                  <a:schemeClr val="tx1"/>
                </a:solidFill>
              </a:rPr>
              <a:t>*** Choose one of these skills to discuss and to improve on.</a:t>
            </a:r>
            <a:endParaRPr lang="en-US" sz="22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824AC-0425-44DF-9D77-956F01C277C6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6837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382000" cy="924475"/>
          </a:xfrm>
        </p:spPr>
        <p:txBody>
          <a:bodyPr/>
          <a:lstStyle/>
          <a:p>
            <a:r>
              <a:rPr lang="en-US" sz="4800" dirty="0" smtClean="0">
                <a:solidFill>
                  <a:schemeClr val="tx1"/>
                </a:solidFill>
              </a:rPr>
              <a:t>Increase Assertiveness***</a:t>
            </a:r>
            <a:endParaRPr lang="en-US" sz="48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362200"/>
            <a:ext cx="8534400" cy="4191000"/>
          </a:xfrm>
        </p:spPr>
        <p:txBody>
          <a:bodyPr>
            <a:normAutofit fontScale="92500" lnSpcReduction="20000"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Speak up to correct </a:t>
            </a:r>
            <a:r>
              <a:rPr lang="en-US" dirty="0" smtClean="0">
                <a:solidFill>
                  <a:schemeClr val="tx1"/>
                </a:solidFill>
              </a:rPr>
              <a:t>the situation if your rights are being violated.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Seek respect and understanding for your feelings.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Interact in a mature way, even if others are acting offensive, defensive, or aggressive.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Confront problems or disagreements “head on.”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Find “win-win'' solutions instead of just giving in.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Believe “I deserve to stand up for my rights.” </a:t>
            </a:r>
          </a:p>
          <a:p>
            <a:pPr marL="411480" lvl="1" indent="-11430">
              <a:buNone/>
            </a:pPr>
            <a:endParaRPr lang="en-US" sz="900" dirty="0" smtClean="0">
              <a:solidFill>
                <a:schemeClr val="tx1"/>
              </a:solidFill>
            </a:endParaRPr>
          </a:p>
          <a:p>
            <a:pPr marL="411480" lvl="1" indent="-11430">
              <a:buNone/>
            </a:pPr>
            <a:r>
              <a:rPr lang="en-US" sz="1500" dirty="0" smtClean="0">
                <a:solidFill>
                  <a:schemeClr val="tx1"/>
                </a:solidFill>
              </a:rPr>
              <a:t>Messina, J. J. (2010). Improving Assertive Behavior. Retrieved from </a:t>
            </a:r>
            <a:r>
              <a:rPr lang="en-US" sz="1500" dirty="0" smtClean="0">
                <a:solidFill>
                  <a:schemeClr val="tx1"/>
                </a:solidFill>
                <a:hlinkClick r:id="rId3"/>
              </a:rPr>
              <a:t>http://jamesjmessina.com/toolsforrelationships/assertivebehaviors.html</a:t>
            </a:r>
            <a:r>
              <a:rPr lang="en-US" sz="1500" dirty="0" smtClean="0">
                <a:solidFill>
                  <a:schemeClr val="tx1"/>
                </a:solidFill>
              </a:rPr>
              <a:t> </a:t>
            </a:r>
          </a:p>
          <a:p>
            <a:pPr marL="411480" lvl="1" indent="-11430">
              <a:buNone/>
            </a:pPr>
            <a:endParaRPr lang="en-US" sz="900" dirty="0">
              <a:solidFill>
                <a:schemeClr val="tx1"/>
              </a:solidFill>
            </a:endParaRPr>
          </a:p>
          <a:p>
            <a:pPr lvl="0">
              <a:buClr>
                <a:srgbClr val="3891A7"/>
              </a:buClr>
              <a:buFont typeface="Arial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</a:rPr>
              <a:t>See assertiveness techniques below</a:t>
            </a:r>
            <a:r>
              <a:rPr lang="en-US" dirty="0" smtClean="0">
                <a:solidFill>
                  <a:prstClr val="black"/>
                </a:solidFill>
              </a:rPr>
              <a:t>. Also, read </a:t>
            </a:r>
            <a:r>
              <a:rPr lang="en-US" dirty="0" smtClean="0">
                <a:solidFill>
                  <a:prstClr val="black"/>
                </a:solidFill>
              </a:rPr>
              <a:t>examples </a:t>
            </a:r>
            <a:r>
              <a:rPr lang="en-US" dirty="0" smtClean="0">
                <a:solidFill>
                  <a:prstClr val="black"/>
                </a:solidFill>
              </a:rPr>
              <a:t>in </a:t>
            </a:r>
            <a:r>
              <a:rPr lang="en-US" b="1" dirty="0" smtClean="0">
                <a:solidFill>
                  <a:prstClr val="black"/>
                </a:solidFill>
              </a:rPr>
              <a:t>Situations </a:t>
            </a:r>
            <a:r>
              <a:rPr lang="en-US" b="1" dirty="0">
                <a:solidFill>
                  <a:prstClr val="black"/>
                </a:solidFill>
              </a:rPr>
              <a:t>for Assertiveness </a:t>
            </a:r>
            <a:r>
              <a:rPr lang="en-US" dirty="0">
                <a:solidFill>
                  <a:prstClr val="black"/>
                </a:solidFill>
              </a:rPr>
              <a:t>Handout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dirty="0">
                <a:solidFill>
                  <a:prstClr val="black"/>
                </a:solidFill>
              </a:rPr>
              <a:t>or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dirty="0">
                <a:solidFill>
                  <a:prstClr val="black"/>
                </a:solidFill>
              </a:rPr>
              <a:t>the</a:t>
            </a:r>
            <a:r>
              <a:rPr lang="en-US" b="1" dirty="0">
                <a:solidFill>
                  <a:prstClr val="black"/>
                </a:solidFill>
              </a:rPr>
              <a:t> Teen Situations for </a:t>
            </a:r>
            <a:r>
              <a:rPr lang="en-US" b="1" dirty="0" smtClean="0">
                <a:solidFill>
                  <a:prstClr val="black"/>
                </a:solidFill>
              </a:rPr>
              <a:t>Assertiveness </a:t>
            </a:r>
            <a:r>
              <a:rPr lang="en-US" dirty="0" smtClean="0">
                <a:solidFill>
                  <a:prstClr val="black"/>
                </a:solidFill>
              </a:rPr>
              <a:t>Handout. </a:t>
            </a:r>
            <a:r>
              <a:rPr lang="en-US" dirty="0" smtClean="0">
                <a:solidFill>
                  <a:prstClr val="black"/>
                </a:solidFill>
              </a:rPr>
              <a:t>Practice by reading them aloud</a:t>
            </a:r>
            <a:r>
              <a:rPr lang="en-US" dirty="0">
                <a:solidFill>
                  <a:prstClr val="black"/>
                </a:solidFill>
              </a:rPr>
              <a:t>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824AC-0425-44DF-9D77-956F01C277C6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9493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33400"/>
            <a:ext cx="8752926" cy="990600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chemeClr val="tx1"/>
                </a:solidFill>
              </a:rPr>
              <a:t>Be Assertive: Use “I” Statements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67000"/>
            <a:ext cx="6096000" cy="3276600"/>
          </a:xfrm>
        </p:spPr>
        <p:txBody>
          <a:bodyPr>
            <a:normAutofit lnSpcReduction="10000"/>
          </a:bodyPr>
          <a:lstStyle/>
          <a:p>
            <a:pPr>
              <a:buFont typeface="Arial" pitchFamily="34" charset="0"/>
              <a:buChar char="•"/>
            </a:pPr>
            <a:r>
              <a:rPr lang="en-US" sz="2200" dirty="0" smtClean="0">
                <a:solidFill>
                  <a:schemeClr val="tx1"/>
                </a:solidFill>
              </a:rPr>
              <a:t>Start your sentence with an “I” </a:t>
            </a:r>
          </a:p>
          <a:p>
            <a:pPr>
              <a:buFont typeface="Arial" pitchFamily="34" charset="0"/>
              <a:buChar char="•"/>
            </a:pPr>
            <a:r>
              <a:rPr lang="en-US" sz="2200" dirty="0" smtClean="0">
                <a:solidFill>
                  <a:schemeClr val="tx1"/>
                </a:solidFill>
              </a:rPr>
              <a:t>Voice your feelings and wishes without expressing a judgment about the other person.</a:t>
            </a:r>
          </a:p>
          <a:p>
            <a:pPr>
              <a:buFont typeface="Arial" pitchFamily="34" charset="0"/>
              <a:buChar char="•"/>
            </a:pPr>
            <a:r>
              <a:rPr lang="en-US" sz="2200" dirty="0" smtClean="0">
                <a:solidFill>
                  <a:schemeClr val="tx1"/>
                </a:solidFill>
              </a:rPr>
              <a:t>Do not blame that person for your feelings</a:t>
            </a:r>
          </a:p>
          <a:p>
            <a:pPr>
              <a:buFont typeface="Arial" pitchFamily="34" charset="0"/>
              <a:buChar char="•"/>
            </a:pPr>
            <a:r>
              <a:rPr lang="en-US" sz="2200" dirty="0" smtClean="0">
                <a:solidFill>
                  <a:schemeClr val="tx1"/>
                </a:solidFill>
              </a:rPr>
              <a:t>“I” statements help people feel less defensive.</a:t>
            </a:r>
          </a:p>
          <a:p>
            <a:endParaRPr lang="en-US" sz="1400" dirty="0" smtClean="0"/>
          </a:p>
          <a:p>
            <a:pPr marL="45720" indent="0">
              <a:buNone/>
            </a:pPr>
            <a:r>
              <a:rPr lang="en-US" sz="1400" dirty="0" smtClean="0">
                <a:solidFill>
                  <a:schemeClr val="tx1"/>
                </a:solidFill>
              </a:rPr>
              <a:t>AssertivenessTechniques adapted from: BBC’s hcg2 website. (2004).  Assertiveness and assertiveness training. Retrieved from </a:t>
            </a:r>
            <a:r>
              <a:rPr lang="en-US" sz="1400" dirty="0" smtClean="0">
                <a:solidFill>
                  <a:schemeClr val="tx1"/>
                </a:solidFill>
                <a:hlinkClick r:id="rId3"/>
              </a:rPr>
              <a:t>http://www.bbc.co.uk/dna/h2g2/A2998551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824AC-0425-44DF-9D77-956F01C277C6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2050" name="Picture 2" descr="C:\Users\Mary\Pictures\woman siluett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1462" y="2819400"/>
            <a:ext cx="1602167" cy="268446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5314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9144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tx1"/>
                </a:solidFill>
              </a:rPr>
              <a:t>Be Assertive: Like “Broken Record”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819401"/>
            <a:ext cx="5486400" cy="3354044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sz="2200" dirty="0" smtClean="0">
                <a:solidFill>
                  <a:schemeClr val="tx1"/>
                </a:solidFill>
              </a:rPr>
              <a:t>When the other person starts saying why they can’t do what you want them to, politely but firmly </a:t>
            </a:r>
            <a:r>
              <a:rPr lang="en-US" sz="2200" b="1" dirty="0" smtClean="0">
                <a:solidFill>
                  <a:schemeClr val="tx1"/>
                </a:solidFill>
              </a:rPr>
              <a:t>repeat the request</a:t>
            </a:r>
            <a:r>
              <a:rPr lang="en-US" sz="2200" dirty="0" smtClean="0">
                <a:solidFill>
                  <a:schemeClr val="tx1"/>
                </a:solidFill>
              </a:rPr>
              <a:t>.</a:t>
            </a:r>
          </a:p>
          <a:p>
            <a:pPr>
              <a:buFont typeface="Arial" pitchFamily="34" charset="0"/>
              <a:buChar char="•"/>
            </a:pPr>
            <a:r>
              <a:rPr lang="en-US" sz="2200" dirty="0" smtClean="0">
                <a:solidFill>
                  <a:schemeClr val="tx1"/>
                </a:solidFill>
              </a:rPr>
              <a:t>Remind the other person of the need.</a:t>
            </a:r>
          </a:p>
          <a:p>
            <a:pPr>
              <a:buFont typeface="Arial" pitchFamily="34" charset="0"/>
              <a:buChar char="•"/>
            </a:pPr>
            <a:r>
              <a:rPr lang="en-US" sz="2200" dirty="0" smtClean="0">
                <a:solidFill>
                  <a:schemeClr val="tx1"/>
                </a:solidFill>
              </a:rPr>
              <a:t>Do not let them distract you or change the subject.</a:t>
            </a:r>
          </a:p>
          <a:p>
            <a:pPr>
              <a:buFont typeface="Arial" pitchFamily="34" charset="0"/>
              <a:buChar char="•"/>
            </a:pPr>
            <a:r>
              <a:rPr lang="en-US" sz="2200" dirty="0" smtClean="0">
                <a:solidFill>
                  <a:schemeClr val="tx1"/>
                </a:solidFill>
              </a:rPr>
              <a:t>Compromise may still be needed.</a:t>
            </a:r>
            <a:endParaRPr lang="en-US" sz="22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824AC-0425-44DF-9D77-956F01C277C6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3074" name="Picture 2" descr="C:\Users\Mary\Pictures\Pictures\800px-Vynil_recor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432279"/>
            <a:ext cx="2057400" cy="140160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9932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9906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tx1"/>
                </a:solidFill>
              </a:rPr>
              <a:t>Be Assertive: Use “Fogging”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38400"/>
            <a:ext cx="6096000" cy="4059936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sz="2200" dirty="0" smtClean="0">
                <a:solidFill>
                  <a:schemeClr val="tx1"/>
                </a:solidFill>
              </a:rPr>
              <a:t>Train yourself to stay calm when someone is criticizing you.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You may agree with parts of the statement that may be fair or useful. 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Or, you could agree in principle with what the other person is saying.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You could say, “You have a point there,” or “That may be true.” </a:t>
            </a:r>
          </a:p>
          <a:p>
            <a:pPr>
              <a:buFont typeface="Arial" pitchFamily="34" charset="0"/>
              <a:buChar char="•"/>
            </a:pPr>
            <a:r>
              <a:rPr lang="en-US" sz="2200" dirty="0" smtClean="0">
                <a:solidFill>
                  <a:schemeClr val="tx1"/>
                </a:solidFill>
              </a:rPr>
              <a:t>By refusing to be provoked and upset, the criticism loses its power over you.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824AC-0425-44DF-9D77-956F01C277C6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4098" name="Picture 2" descr="C:\Users\Mary\Pictures\Pictures\DSC0152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5665" y="3276600"/>
            <a:ext cx="1625600" cy="12192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5125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88380"/>
            <a:ext cx="8229600" cy="835620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tx1"/>
                </a:solidFill>
              </a:rPr>
              <a:t>Be Assertive: Use DESC Scripting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3200" y="2514600"/>
            <a:ext cx="5943600" cy="3526536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sz="2200" b="1" dirty="0" smtClean="0">
                <a:solidFill>
                  <a:schemeClr val="tx1"/>
                </a:solidFill>
              </a:rPr>
              <a:t>D</a:t>
            </a:r>
            <a:r>
              <a:rPr lang="en-US" sz="2200" dirty="0" smtClean="0">
                <a:solidFill>
                  <a:schemeClr val="tx1"/>
                </a:solidFill>
              </a:rPr>
              <a:t>escribe the situation.</a:t>
            </a:r>
          </a:p>
          <a:p>
            <a:pPr>
              <a:buFont typeface="Arial" pitchFamily="34" charset="0"/>
              <a:buChar char="•"/>
            </a:pPr>
            <a:r>
              <a:rPr lang="en-US" sz="2200" b="1" dirty="0" smtClean="0">
                <a:solidFill>
                  <a:schemeClr val="tx1"/>
                </a:solidFill>
              </a:rPr>
              <a:t>E</a:t>
            </a:r>
            <a:r>
              <a:rPr lang="en-US" sz="2200" dirty="0" smtClean="0">
                <a:solidFill>
                  <a:schemeClr val="tx1"/>
                </a:solidFill>
              </a:rPr>
              <a:t>xpress </a:t>
            </a:r>
            <a:r>
              <a:rPr lang="en-US" sz="2200" dirty="0" smtClean="0">
                <a:solidFill>
                  <a:schemeClr val="tx1"/>
                </a:solidFill>
              </a:rPr>
              <a:t>what </a:t>
            </a:r>
            <a:r>
              <a:rPr lang="en-US" sz="2200" dirty="0" smtClean="0">
                <a:solidFill>
                  <a:schemeClr val="tx1"/>
                </a:solidFill>
              </a:rPr>
              <a:t>you are feeling.</a:t>
            </a:r>
          </a:p>
          <a:p>
            <a:pPr>
              <a:buFont typeface="Arial" pitchFamily="34" charset="0"/>
              <a:buChar char="•"/>
            </a:pPr>
            <a:r>
              <a:rPr lang="en-US" sz="2200" b="1" dirty="0" smtClean="0">
                <a:solidFill>
                  <a:schemeClr val="tx1"/>
                </a:solidFill>
              </a:rPr>
              <a:t>S</a:t>
            </a:r>
            <a:r>
              <a:rPr lang="en-US" sz="2200" dirty="0" smtClean="0">
                <a:solidFill>
                  <a:schemeClr val="tx1"/>
                </a:solidFill>
              </a:rPr>
              <a:t>pecify what you would like to happen.</a:t>
            </a:r>
          </a:p>
          <a:p>
            <a:pPr>
              <a:buFont typeface="Arial" pitchFamily="34" charset="0"/>
              <a:buChar char="•"/>
            </a:pPr>
            <a:r>
              <a:rPr lang="en-US" sz="2200" b="1" dirty="0" smtClean="0">
                <a:solidFill>
                  <a:schemeClr val="tx1"/>
                </a:solidFill>
              </a:rPr>
              <a:t>C</a:t>
            </a:r>
            <a:r>
              <a:rPr lang="en-US" sz="2200" dirty="0" smtClean="0">
                <a:solidFill>
                  <a:schemeClr val="tx1"/>
                </a:solidFill>
              </a:rPr>
              <a:t>onsequences  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Explain the negative things that will happen if you don’t get what you want.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Or explain positive things that will happen if you do get what you want.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824AC-0425-44DF-9D77-956F01C277C6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669" y="4191000"/>
            <a:ext cx="1859085" cy="139431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6357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382000" cy="13716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tx1"/>
                </a:solidFill>
              </a:rPr>
              <a:t>Be Assertive: Use</a:t>
            </a:r>
            <a:br>
              <a:rPr lang="en-US" sz="4000" dirty="0" smtClean="0">
                <a:solidFill>
                  <a:schemeClr val="tx1"/>
                </a:solidFill>
              </a:rPr>
            </a:br>
            <a:r>
              <a:rPr lang="en-US" sz="4000" dirty="0" smtClean="0">
                <a:solidFill>
                  <a:schemeClr val="tx1"/>
                </a:solidFill>
              </a:rPr>
              <a:t>Negative Assertion (Agree in Part)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14600"/>
            <a:ext cx="5791200" cy="3810000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sz="2200" dirty="0" smtClean="0">
                <a:solidFill>
                  <a:schemeClr val="tx1"/>
                </a:solidFill>
              </a:rPr>
              <a:t>If a person who is complaining has something to say that is true, you </a:t>
            </a:r>
            <a:r>
              <a:rPr lang="en-US" sz="2200" dirty="0" smtClean="0">
                <a:solidFill>
                  <a:schemeClr val="tx1"/>
                </a:solidFill>
              </a:rPr>
              <a:t>can agree with part of what they said</a:t>
            </a:r>
            <a:r>
              <a:rPr lang="en-US" sz="2200" dirty="0" smtClean="0">
                <a:solidFill>
                  <a:schemeClr val="tx1"/>
                </a:solidFill>
              </a:rPr>
              <a:t>.</a:t>
            </a:r>
            <a:endParaRPr lang="en-US" sz="2200" dirty="0" smtClean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200" dirty="0" smtClean="0">
                <a:solidFill>
                  <a:schemeClr val="tx1"/>
                </a:solidFill>
              </a:rPr>
              <a:t>You can </a:t>
            </a:r>
            <a:r>
              <a:rPr lang="en-US" sz="2200" dirty="0" smtClean="0">
                <a:solidFill>
                  <a:schemeClr val="tx1"/>
                </a:solidFill>
              </a:rPr>
              <a:t>admit, “Yes, you’re right. I’m late. I’ll try to be more </a:t>
            </a:r>
            <a:r>
              <a:rPr lang="en-US" sz="2200" dirty="0" smtClean="0">
                <a:solidFill>
                  <a:schemeClr val="tx1"/>
                </a:solidFill>
              </a:rPr>
              <a:t>organized.”</a:t>
            </a:r>
          </a:p>
          <a:p>
            <a:pPr>
              <a:buFont typeface="Arial" pitchFamily="34" charset="0"/>
              <a:buChar char="•"/>
            </a:pPr>
            <a:r>
              <a:rPr lang="en-US" sz="2200" dirty="0" smtClean="0">
                <a:solidFill>
                  <a:schemeClr val="tx1"/>
                </a:solidFill>
              </a:rPr>
              <a:t>Don’t beat yourself up because you have been criticized.</a:t>
            </a:r>
          </a:p>
          <a:p>
            <a:pPr>
              <a:buFont typeface="Arial" pitchFamily="34" charset="0"/>
              <a:buChar char="•"/>
            </a:pPr>
            <a:r>
              <a:rPr lang="en-US" sz="2200" dirty="0" smtClean="0">
                <a:solidFill>
                  <a:schemeClr val="tx1"/>
                </a:solidFill>
              </a:rPr>
              <a:t>Or, you can own up to your mistakes before anyone starts to complain.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824AC-0425-44DF-9D77-956F01C277C6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5122" name="Picture 2" descr="C:\Users\Mary\Pictures\Pictures\woman 5 clip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3581400"/>
            <a:ext cx="1746739" cy="131389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1397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914400"/>
          </a:xfrm>
        </p:spPr>
        <p:txBody>
          <a:bodyPr>
            <a:normAutofit/>
          </a:bodyPr>
          <a:lstStyle/>
          <a:p>
            <a:r>
              <a:rPr lang="en-US" sz="4800" dirty="0" smtClean="0">
                <a:solidFill>
                  <a:schemeClr val="tx1"/>
                </a:solidFill>
              </a:rPr>
              <a:t>Accept Compliments</a:t>
            </a:r>
            <a:endParaRPr lang="en-US" sz="48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362200"/>
            <a:ext cx="8305800" cy="3886200"/>
          </a:xfrm>
        </p:spPr>
        <p:txBody>
          <a:bodyPr>
            <a:normAutofit lnSpcReduction="10000"/>
          </a:bodyPr>
          <a:lstStyle/>
          <a:p>
            <a:pPr>
              <a:buFont typeface="Arial" pitchFamily="34" charset="0"/>
              <a:buChar char="•"/>
            </a:pPr>
            <a:r>
              <a:rPr lang="en-US" sz="2200" dirty="0" smtClean="0">
                <a:solidFill>
                  <a:schemeClr val="tx1"/>
                </a:solidFill>
              </a:rPr>
              <a:t>It is also important to accept compliments that are sincere </a:t>
            </a:r>
          </a:p>
          <a:p>
            <a:pPr>
              <a:buFont typeface="Arial" pitchFamily="34" charset="0"/>
              <a:buChar char="•"/>
            </a:pPr>
            <a:r>
              <a:rPr lang="en-US" sz="2200" dirty="0" smtClean="0">
                <a:solidFill>
                  <a:schemeClr val="tx1"/>
                </a:solidFill>
              </a:rPr>
              <a:t>If you are not assertive, you tend to doubt or deny compliments that are given to you.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It is OK to agree with nice things that are said about you.  If you disagree, don’t argue about it.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It is OK to give credit to others as well as yourself for a job well done.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Be kind to yourself. When you judge yourself, don’t be any harsher than you would be to anyone else in your situation.</a:t>
            </a:r>
          </a:p>
          <a:p>
            <a:pPr>
              <a:buFont typeface="Arial" pitchFamily="34" charset="0"/>
              <a:buChar char="•"/>
            </a:pPr>
            <a:r>
              <a:rPr lang="en-US" sz="2200" dirty="0" smtClean="0">
                <a:solidFill>
                  <a:schemeClr val="tx1"/>
                </a:solidFill>
              </a:rPr>
              <a:t>If you don’t know what to say, just say, “Thank you.”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824AC-0425-44DF-9D77-956F01C277C6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3994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>
                <a:solidFill>
                  <a:schemeClr val="tx1"/>
                </a:solidFill>
              </a:rPr>
              <a:t>Introduction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24200" y="2590800"/>
            <a:ext cx="5067712" cy="3581400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sz="2200" dirty="0" smtClean="0">
                <a:solidFill>
                  <a:schemeClr val="tx1"/>
                </a:solidFill>
              </a:rPr>
              <a:t>Today we will talk about healthy and unhealthy relationships.</a:t>
            </a:r>
          </a:p>
          <a:p>
            <a:pPr>
              <a:buFont typeface="Arial" pitchFamily="34" charset="0"/>
              <a:buChar char="•"/>
            </a:pPr>
            <a:r>
              <a:rPr lang="en-US" sz="2200" dirty="0" smtClean="0">
                <a:solidFill>
                  <a:schemeClr val="tx1"/>
                </a:solidFill>
              </a:rPr>
              <a:t>By working on improving relationship skills, we can have more supportive relationships.</a:t>
            </a:r>
          </a:p>
          <a:p>
            <a:pPr>
              <a:buFont typeface="Arial" pitchFamily="34" charset="0"/>
              <a:buChar char="•"/>
            </a:pPr>
            <a:r>
              <a:rPr lang="en-US" sz="2200" dirty="0" smtClean="0">
                <a:solidFill>
                  <a:schemeClr val="tx1"/>
                </a:solidFill>
              </a:rPr>
              <a:t>Families, socialization, and relationships are very important to successful recovery.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824AC-0425-44DF-9D77-956F01C277C6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200400"/>
            <a:ext cx="2108200" cy="17065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2269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8382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Discussion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9800" y="2514600"/>
            <a:ext cx="6400800" cy="3755136"/>
          </a:xfrm>
        </p:spPr>
        <p:txBody>
          <a:bodyPr>
            <a:normAutofit lnSpcReduction="10000"/>
          </a:bodyPr>
          <a:lstStyle/>
          <a:p>
            <a:pPr>
              <a:buFont typeface="Arial" pitchFamily="34" charset="0"/>
              <a:buChar char="•"/>
            </a:pPr>
            <a:r>
              <a:rPr lang="en-US" sz="2200" i="1" dirty="0" smtClean="0">
                <a:solidFill>
                  <a:schemeClr val="tx1"/>
                </a:solidFill>
              </a:rPr>
              <a:t>What are some examples of non-assertive behavior?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Oh, it's nothing. </a:t>
            </a:r>
            <a:r>
              <a:rPr lang="en-US" dirty="0" smtClean="0">
                <a:solidFill>
                  <a:schemeClr val="tx1"/>
                </a:solidFill>
              </a:rPr>
              <a:t>I’m OK.</a:t>
            </a:r>
            <a:endParaRPr lang="en-US" dirty="0" smtClean="0">
              <a:solidFill>
                <a:schemeClr val="tx1"/>
              </a:solidFill>
            </a:endParaRP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That's all right; </a:t>
            </a:r>
            <a:r>
              <a:rPr lang="en-US" dirty="0" smtClean="0">
                <a:solidFill>
                  <a:schemeClr val="tx1"/>
                </a:solidFill>
              </a:rPr>
              <a:t>You can have it. I </a:t>
            </a:r>
            <a:r>
              <a:rPr lang="en-US" dirty="0" smtClean="0">
                <a:solidFill>
                  <a:schemeClr val="tx1"/>
                </a:solidFill>
              </a:rPr>
              <a:t>didn't want it anyway.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Go ahead; my idea wasn’t very good. </a:t>
            </a:r>
          </a:p>
          <a:p>
            <a:pPr>
              <a:buFont typeface="Arial" pitchFamily="34" charset="0"/>
              <a:buChar char="•"/>
            </a:pPr>
            <a:r>
              <a:rPr lang="en-US" sz="2200" i="1" dirty="0" smtClean="0">
                <a:solidFill>
                  <a:schemeClr val="tx1"/>
                </a:solidFill>
              </a:rPr>
              <a:t>How would non-assertive behavior make you feel different than assertive behavior, even if the outcome of the situation was the same?</a:t>
            </a:r>
          </a:p>
          <a:p>
            <a:pPr>
              <a:buFont typeface="Arial" pitchFamily="34" charset="0"/>
              <a:buChar char="•"/>
            </a:pPr>
            <a:r>
              <a:rPr lang="en-US" sz="2200" i="1" dirty="0" smtClean="0">
                <a:solidFill>
                  <a:schemeClr val="tx1"/>
                </a:solidFill>
              </a:rPr>
              <a:t>Which </a:t>
            </a:r>
            <a:r>
              <a:rPr lang="en-US" sz="2200" i="1" dirty="0" smtClean="0">
                <a:solidFill>
                  <a:schemeClr val="tx1"/>
                </a:solidFill>
              </a:rPr>
              <a:t>assertiveness techniques have you used? </a:t>
            </a:r>
          </a:p>
          <a:p>
            <a:pPr lvl="1">
              <a:buFont typeface="Arial" pitchFamily="34" charset="0"/>
              <a:buChar char="•"/>
            </a:pPr>
            <a:r>
              <a:rPr lang="en-US" i="1" dirty="0" smtClean="0">
                <a:solidFill>
                  <a:schemeClr val="tx1"/>
                </a:solidFill>
              </a:rPr>
              <a:t>Which one would you like to try?</a:t>
            </a:r>
          </a:p>
          <a:p>
            <a:endParaRPr lang="en-US" sz="2000" i="1" dirty="0" smtClean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824AC-0425-44DF-9D77-956F01C277C6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610708"/>
            <a:ext cx="1133759" cy="84992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1710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8382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Discussion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7848600" cy="4038600"/>
          </a:xfrm>
        </p:spPr>
        <p:txBody>
          <a:bodyPr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en-US" sz="2200" i="1" dirty="0">
                <a:solidFill>
                  <a:schemeClr val="tx1"/>
                </a:solidFill>
              </a:rPr>
              <a:t>Why do </a:t>
            </a:r>
            <a:r>
              <a:rPr lang="en-US" sz="2200" i="1" dirty="0" smtClean="0">
                <a:solidFill>
                  <a:schemeClr val="tx1"/>
                </a:solidFill>
              </a:rPr>
              <a:t>you think some </a:t>
            </a:r>
            <a:r>
              <a:rPr lang="en-US" sz="2200" i="1" dirty="0">
                <a:solidFill>
                  <a:schemeClr val="tx1"/>
                </a:solidFill>
              </a:rPr>
              <a:t>people feel guilty when being assertive</a:t>
            </a:r>
            <a:r>
              <a:rPr lang="en-US" sz="2200" dirty="0">
                <a:solidFill>
                  <a:schemeClr val="tx1"/>
                </a:solidFill>
              </a:rPr>
              <a:t>? </a:t>
            </a:r>
          </a:p>
          <a:p>
            <a:pPr>
              <a:buFont typeface="Arial" pitchFamily="34" charset="0"/>
              <a:buChar char="•"/>
            </a:pPr>
            <a:r>
              <a:rPr lang="en-US" sz="2200" i="1" dirty="0" smtClean="0">
                <a:solidFill>
                  <a:schemeClr val="tx1"/>
                </a:solidFill>
              </a:rPr>
              <a:t>Is it harder </a:t>
            </a:r>
            <a:r>
              <a:rPr lang="en-US" sz="2200" i="1" dirty="0" smtClean="0">
                <a:solidFill>
                  <a:schemeClr val="tx1"/>
                </a:solidFill>
              </a:rPr>
              <a:t>for people with a strong need for approval to be assertive?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Doing anything to hold on to relationship and </a:t>
            </a:r>
            <a:r>
              <a:rPr lang="en-US" dirty="0" smtClean="0">
                <a:solidFill>
                  <a:schemeClr val="tx1"/>
                </a:solidFill>
              </a:rPr>
              <a:t>avoid </a:t>
            </a:r>
            <a:r>
              <a:rPr lang="en-US" dirty="0" smtClean="0">
                <a:solidFill>
                  <a:schemeClr val="tx1"/>
                </a:solidFill>
              </a:rPr>
              <a:t>feeling of </a:t>
            </a:r>
            <a:r>
              <a:rPr lang="en-US" dirty="0" smtClean="0">
                <a:solidFill>
                  <a:schemeClr val="tx1"/>
                </a:solidFill>
              </a:rPr>
              <a:t>abandoned </a:t>
            </a:r>
            <a:r>
              <a:rPr lang="en-US" dirty="0" smtClean="0">
                <a:solidFill>
                  <a:schemeClr val="tx1"/>
                </a:solidFill>
              </a:rPr>
              <a:t>could be called relationship addiction.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An unhealthy dependence on someone could be called (co-dependence).</a:t>
            </a:r>
          </a:p>
          <a:p>
            <a:pPr>
              <a:buFont typeface="Arial" pitchFamily="34" charset="0"/>
              <a:buChar char="•"/>
            </a:pPr>
            <a:r>
              <a:rPr lang="en-US" sz="2200" i="1" dirty="0" smtClean="0">
                <a:solidFill>
                  <a:schemeClr val="tx1"/>
                </a:solidFill>
              </a:rPr>
              <a:t>What relationship issues do you see in your family or your relationships?  How do they affect you?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824AC-0425-44DF-9D77-956F01C277C6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0789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877644"/>
          </a:xfrm>
        </p:spPr>
        <p:txBody>
          <a:bodyPr/>
          <a:lstStyle/>
          <a:p>
            <a:r>
              <a:rPr lang="en-US" sz="4800" dirty="0" smtClean="0">
                <a:solidFill>
                  <a:schemeClr val="tx1"/>
                </a:solidFill>
              </a:rPr>
              <a:t>Decrease Codependency***</a:t>
            </a:r>
            <a:endParaRPr lang="en-US" sz="48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438400"/>
            <a:ext cx="8305800" cy="3810000"/>
          </a:xfrm>
        </p:spPr>
        <p:txBody>
          <a:bodyPr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en-US" sz="2200" dirty="0" smtClean="0">
                <a:solidFill>
                  <a:schemeClr val="tx1"/>
                </a:solidFill>
              </a:rPr>
              <a:t>Codependency involves low self esteem and is sometimes referred to as being an “enabler.”</a:t>
            </a:r>
          </a:p>
          <a:p>
            <a:pPr>
              <a:buFont typeface="Arial" pitchFamily="34" charset="0"/>
              <a:buChar char="•"/>
            </a:pPr>
            <a:r>
              <a:rPr lang="en-US" sz="2200" dirty="0" smtClean="0">
                <a:solidFill>
                  <a:schemeClr val="tx1"/>
                </a:solidFill>
              </a:rPr>
              <a:t>Family members may detach or “separate themselves” so they can deny, ignore, or avoid difficult emotions.</a:t>
            </a:r>
          </a:p>
          <a:p>
            <a:pPr>
              <a:buFont typeface="Arial" pitchFamily="34" charset="0"/>
              <a:buChar char="•"/>
            </a:pPr>
            <a:r>
              <a:rPr lang="en-US" sz="2200" dirty="0" smtClean="0">
                <a:solidFill>
                  <a:schemeClr val="tx1"/>
                </a:solidFill>
              </a:rPr>
              <a:t>They focus on a family member who is ill or addicted, not on their own health and safety.</a:t>
            </a:r>
          </a:p>
          <a:p>
            <a:pPr>
              <a:buFont typeface="Arial" pitchFamily="34" charset="0"/>
              <a:buChar char="•"/>
            </a:pPr>
            <a:r>
              <a:rPr lang="en-US" sz="2200" dirty="0" smtClean="0">
                <a:solidFill>
                  <a:schemeClr val="tx1"/>
                </a:solidFill>
              </a:rPr>
              <a:t>Protecting them allows the ill person to continue destructive behaviors like addiction to drugs, alcohol, work, food, sex, </a:t>
            </a:r>
            <a:r>
              <a:rPr lang="en-US" sz="2200" dirty="0">
                <a:solidFill>
                  <a:schemeClr val="tx1"/>
                </a:solidFill>
              </a:rPr>
              <a:t>gambling, or toxic </a:t>
            </a:r>
            <a:r>
              <a:rPr lang="en-US" sz="2200" dirty="0" smtClean="0">
                <a:solidFill>
                  <a:schemeClr val="tx1"/>
                </a:solidFill>
              </a:rPr>
              <a:t>relationships.</a:t>
            </a:r>
          </a:p>
          <a:p>
            <a:pPr>
              <a:buFont typeface="Arial" pitchFamily="34" charset="0"/>
              <a:buChar char="•"/>
            </a:pPr>
            <a:r>
              <a:rPr lang="en-US" sz="2200" dirty="0" smtClean="0">
                <a:solidFill>
                  <a:schemeClr val="tx1"/>
                </a:solidFill>
              </a:rPr>
              <a:t>When co-dependent, people become </a:t>
            </a:r>
            <a:r>
              <a:rPr lang="en-US" sz="2200" dirty="0">
                <a:solidFill>
                  <a:schemeClr val="tx1"/>
                </a:solidFill>
              </a:rPr>
              <a:t>even more dependent</a:t>
            </a:r>
            <a:r>
              <a:rPr lang="en-US" sz="2200" dirty="0" smtClean="0">
                <a:solidFill>
                  <a:schemeClr val="tx1"/>
                </a:solidFill>
              </a:rPr>
              <a:t>.</a:t>
            </a:r>
            <a:endParaRPr lang="en-US" sz="22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824AC-0425-44DF-9D77-956F01C277C6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4789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762000"/>
          </a:xfrm>
        </p:spPr>
        <p:txBody>
          <a:bodyPr/>
          <a:lstStyle/>
          <a:p>
            <a:r>
              <a:rPr lang="en-US" sz="4800" dirty="0" smtClean="0">
                <a:solidFill>
                  <a:schemeClr val="tx1"/>
                </a:solidFill>
              </a:rPr>
              <a:t>Co-dependency Resources</a:t>
            </a:r>
            <a:endParaRPr lang="en-US" sz="48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62200"/>
            <a:ext cx="7010400" cy="3886200"/>
          </a:xfrm>
        </p:spPr>
        <p:txBody>
          <a:bodyPr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en-US" sz="2200" dirty="0" smtClean="0">
                <a:solidFill>
                  <a:schemeClr val="tx1"/>
                </a:solidFill>
              </a:rPr>
              <a:t>By learning more about co-dependency, families can cope better and become more assertive.</a:t>
            </a:r>
          </a:p>
          <a:p>
            <a:pPr>
              <a:buFont typeface="Arial" pitchFamily="34" charset="0"/>
              <a:buChar char="•"/>
            </a:pPr>
            <a:r>
              <a:rPr lang="en-US" sz="2200" dirty="0" smtClean="0">
                <a:solidFill>
                  <a:schemeClr val="tx1"/>
                </a:solidFill>
              </a:rPr>
              <a:t>By reaching out for help, people can live a healthier, more fulfilling life. Help may include: 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Family counseling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Community crisis teams, hotlines, and resources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Your health care provider and/or clinic staff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Nurse advisors</a:t>
            </a:r>
          </a:p>
          <a:p>
            <a:pPr marL="400050" lvl="1" indent="0">
              <a:buNone/>
            </a:pPr>
            <a:endParaRPr lang="en-US" sz="800" dirty="0" smtClean="0">
              <a:solidFill>
                <a:schemeClr val="tx1"/>
              </a:solidFill>
            </a:endParaRPr>
          </a:p>
          <a:p>
            <a:pPr marL="400050" lvl="1" indent="0">
              <a:buNone/>
            </a:pPr>
            <a:r>
              <a:rPr lang="en-US" sz="1400" dirty="0" smtClean="0">
                <a:solidFill>
                  <a:schemeClr val="tx1"/>
                </a:solidFill>
              </a:rPr>
              <a:t>Adapted from National Mental Health Association. (2006). Factsheet: Co-dependency. Retrieved from </a:t>
            </a:r>
            <a:r>
              <a:rPr lang="en-US" sz="1400" dirty="0" smtClean="0">
                <a:solidFill>
                  <a:schemeClr val="tx1"/>
                </a:solidFill>
                <a:hlinkClick r:id="rId3"/>
              </a:rPr>
              <a:t>www.nmha.org/go/codependency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824AC-0425-44DF-9D77-956F01C277C6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5105400"/>
            <a:ext cx="863151" cy="838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0150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Arial" pitchFamily="34" charset="0"/>
              <a:buChar char="•"/>
            </a:pPr>
            <a:r>
              <a:rPr lang="en-US" sz="2200" dirty="0" smtClean="0">
                <a:solidFill>
                  <a:schemeClr val="tx1"/>
                </a:solidFill>
              </a:rPr>
              <a:t>If the previously discussed relationship skills do not apply to you, use these handouts for more ideas: 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Healthy </a:t>
            </a:r>
            <a:r>
              <a:rPr lang="en-US" dirty="0">
                <a:solidFill>
                  <a:schemeClr val="tx1"/>
                </a:solidFill>
              </a:rPr>
              <a:t>Personal Boundaries </a:t>
            </a:r>
            <a:r>
              <a:rPr lang="en-US" dirty="0" smtClean="0">
                <a:solidFill>
                  <a:schemeClr val="tx1"/>
                </a:solidFill>
              </a:rPr>
              <a:t>Lesson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Unhealthy </a:t>
            </a:r>
            <a:r>
              <a:rPr lang="en-US" dirty="0">
                <a:solidFill>
                  <a:schemeClr val="tx1"/>
                </a:solidFill>
              </a:rPr>
              <a:t>Boundaries </a:t>
            </a:r>
            <a:r>
              <a:rPr lang="en-US" dirty="0" smtClean="0">
                <a:solidFill>
                  <a:schemeClr val="tx1"/>
                </a:solidFill>
              </a:rPr>
              <a:t>Checklist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Controlling Behavior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Patience </a:t>
            </a:r>
            <a:r>
              <a:rPr lang="en-US" dirty="0">
                <a:solidFill>
                  <a:schemeClr val="tx1"/>
                </a:solidFill>
              </a:rPr>
              <a:t>and How to Develop </a:t>
            </a:r>
            <a:r>
              <a:rPr lang="en-US" dirty="0" smtClean="0">
                <a:solidFill>
                  <a:schemeClr val="tx1"/>
                </a:solidFill>
              </a:rPr>
              <a:t>It</a:t>
            </a:r>
          </a:p>
          <a:p>
            <a:pPr>
              <a:buFont typeface="Arial" pitchFamily="34" charset="0"/>
              <a:buChar char="•"/>
            </a:pPr>
            <a:r>
              <a:rPr lang="en-US" sz="2200" dirty="0" smtClean="0">
                <a:solidFill>
                  <a:schemeClr val="tx1"/>
                </a:solidFill>
              </a:rPr>
              <a:t>Decide which relationship skill you want to work on. </a:t>
            </a:r>
          </a:p>
          <a:p>
            <a:pPr>
              <a:buFont typeface="Arial" pitchFamily="34" charset="0"/>
              <a:buChar char="•"/>
            </a:pPr>
            <a:r>
              <a:rPr lang="en-US" sz="2200" dirty="0" smtClean="0">
                <a:solidFill>
                  <a:schemeClr val="tx1"/>
                </a:solidFill>
              </a:rPr>
              <a:t>Get </a:t>
            </a:r>
            <a:r>
              <a:rPr lang="en-US" sz="2200" dirty="0">
                <a:solidFill>
                  <a:schemeClr val="tx1"/>
                </a:solidFill>
              </a:rPr>
              <a:t>more information </a:t>
            </a:r>
            <a:r>
              <a:rPr lang="en-US" sz="2200" dirty="0" smtClean="0">
                <a:solidFill>
                  <a:schemeClr val="tx1"/>
                </a:solidFill>
              </a:rPr>
              <a:t>by discussing it with your health care team, using patient </a:t>
            </a:r>
            <a:r>
              <a:rPr lang="en-US" sz="2200" dirty="0">
                <a:solidFill>
                  <a:schemeClr val="tx1"/>
                </a:solidFill>
              </a:rPr>
              <a:t>education </a:t>
            </a:r>
            <a:r>
              <a:rPr lang="en-US" sz="2200" dirty="0" smtClean="0">
                <a:solidFill>
                  <a:schemeClr val="tx1"/>
                </a:solidFill>
              </a:rPr>
              <a:t>resources, or use the health </a:t>
            </a:r>
            <a:r>
              <a:rPr lang="en-US" sz="2200" dirty="0">
                <a:solidFill>
                  <a:schemeClr val="tx1"/>
                </a:solidFill>
              </a:rPr>
              <a:t>care </a:t>
            </a:r>
            <a:r>
              <a:rPr lang="en-US" sz="2200" smtClean="0">
                <a:solidFill>
                  <a:schemeClr val="tx1"/>
                </a:solidFill>
              </a:rPr>
              <a:t>websites listed </a:t>
            </a:r>
            <a:r>
              <a:rPr lang="en-US" sz="2200" dirty="0" smtClean="0">
                <a:solidFill>
                  <a:schemeClr val="tx1"/>
                </a:solidFill>
              </a:rPr>
              <a:t>on the Community Resources Handout.</a:t>
            </a:r>
          </a:p>
          <a:p>
            <a:pPr>
              <a:buFont typeface="Arial" pitchFamily="34" charset="0"/>
              <a:buChar char="•"/>
            </a:pPr>
            <a:endParaRPr lang="en-US" sz="2200" dirty="0">
              <a:solidFill>
                <a:schemeClr val="tx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82E7C-F85E-41C8-B890-A9D07A0E0F4D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/>
              <a:t>Optional Handouts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40325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877644"/>
          </a:xfrm>
        </p:spPr>
        <p:txBody>
          <a:bodyPr>
            <a:normAutofit/>
          </a:bodyPr>
          <a:lstStyle/>
          <a:p>
            <a:r>
              <a:rPr lang="en-US" sz="4800" dirty="0" smtClean="0">
                <a:solidFill>
                  <a:schemeClr val="tx1"/>
                </a:solidFill>
              </a:rPr>
              <a:t>Homework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2514600"/>
            <a:ext cx="7010400" cy="3733800"/>
          </a:xfrm>
        </p:spPr>
        <p:txBody>
          <a:bodyPr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en-US" sz="2200" dirty="0" smtClean="0">
                <a:solidFill>
                  <a:schemeClr val="tx1"/>
                </a:solidFill>
              </a:rPr>
              <a:t>Discuss or write </a:t>
            </a:r>
            <a:r>
              <a:rPr lang="en-US" sz="2200" dirty="0" smtClean="0">
                <a:solidFill>
                  <a:schemeClr val="tx1"/>
                </a:solidFill>
              </a:rPr>
              <a:t>in your journal </a:t>
            </a:r>
            <a:r>
              <a:rPr lang="en-US" sz="2200" dirty="0" smtClean="0">
                <a:solidFill>
                  <a:schemeClr val="tx1"/>
                </a:solidFill>
              </a:rPr>
              <a:t>which </a:t>
            </a:r>
            <a:r>
              <a:rPr lang="en-US" sz="2200" dirty="0" smtClean="0">
                <a:solidFill>
                  <a:schemeClr val="tx1"/>
                </a:solidFill>
              </a:rPr>
              <a:t>family pattern was in the family you grew up </a:t>
            </a:r>
            <a:r>
              <a:rPr lang="en-US" sz="2200" dirty="0" smtClean="0">
                <a:solidFill>
                  <a:schemeClr val="tx1"/>
                </a:solidFill>
              </a:rPr>
              <a:t>with? </a:t>
            </a:r>
            <a:r>
              <a:rPr lang="en-US" sz="2200" dirty="0" smtClean="0">
                <a:solidFill>
                  <a:schemeClr val="tx1"/>
                </a:solidFill>
              </a:rPr>
              <a:t>Which pattern was in your current family?</a:t>
            </a:r>
          </a:p>
          <a:p>
            <a:pPr>
              <a:buFont typeface="Arial" pitchFamily="34" charset="0"/>
              <a:buChar char="•"/>
            </a:pPr>
            <a:r>
              <a:rPr lang="en-US" sz="2200" dirty="0" smtClean="0">
                <a:solidFill>
                  <a:schemeClr val="tx1"/>
                </a:solidFill>
              </a:rPr>
              <a:t>How does your family relationship pattern affect </a:t>
            </a:r>
            <a:r>
              <a:rPr lang="en-US" sz="2200" dirty="0" smtClean="0">
                <a:solidFill>
                  <a:schemeClr val="tx1"/>
                </a:solidFill>
              </a:rPr>
              <a:t>you?</a:t>
            </a:r>
            <a:endParaRPr lang="en-US" sz="2200" dirty="0" smtClean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200" dirty="0" smtClean="0">
                <a:solidFill>
                  <a:schemeClr val="tx1"/>
                </a:solidFill>
              </a:rPr>
              <a:t>Contact </a:t>
            </a:r>
            <a:r>
              <a:rPr lang="en-US" sz="2200" dirty="0">
                <a:solidFill>
                  <a:schemeClr val="tx1"/>
                </a:solidFill>
              </a:rPr>
              <a:t>National Association for Mental Illness (NAMI) for </a:t>
            </a:r>
            <a:r>
              <a:rPr lang="en-US" sz="2200" dirty="0" smtClean="0">
                <a:solidFill>
                  <a:schemeClr val="tx1"/>
                </a:solidFill>
              </a:rPr>
              <a:t>support if you or a family member have a mental illness.</a:t>
            </a:r>
            <a:endParaRPr lang="en-US" sz="2200" dirty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200" dirty="0" smtClean="0">
                <a:solidFill>
                  <a:schemeClr val="tx1"/>
                </a:solidFill>
              </a:rPr>
              <a:t>Discuss with your family what </a:t>
            </a:r>
            <a:r>
              <a:rPr lang="en-US" sz="2200" dirty="0" smtClean="0">
                <a:solidFill>
                  <a:schemeClr val="tx1"/>
                </a:solidFill>
              </a:rPr>
              <a:t>you </a:t>
            </a:r>
            <a:r>
              <a:rPr lang="en-US" sz="2200" dirty="0">
                <a:solidFill>
                  <a:schemeClr val="tx1"/>
                </a:solidFill>
              </a:rPr>
              <a:t>plan to do to improve </a:t>
            </a:r>
            <a:r>
              <a:rPr lang="en-US" sz="2200" dirty="0" smtClean="0">
                <a:solidFill>
                  <a:schemeClr val="tx1"/>
                </a:solidFill>
              </a:rPr>
              <a:t>your </a:t>
            </a:r>
            <a:r>
              <a:rPr lang="en-US" sz="2200" dirty="0" smtClean="0">
                <a:solidFill>
                  <a:schemeClr val="tx1"/>
                </a:solidFill>
              </a:rPr>
              <a:t>relationships and why. </a:t>
            </a:r>
            <a:endParaRPr lang="en-US" sz="22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824AC-0425-44DF-9D77-956F01C277C6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1026" name="Picture 2" descr="C:\Users\Mary\Pictures\Pictures\Black-bandanna cli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657600"/>
            <a:ext cx="941294" cy="1143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3950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Conclusion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514600"/>
            <a:ext cx="5791200" cy="3886200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sz="2200" dirty="0" smtClean="0">
                <a:solidFill>
                  <a:schemeClr val="tx1"/>
                </a:solidFill>
              </a:rPr>
              <a:t>People who assertively express their feelings, thoughts, and desires tend to maintain healthier relationships.</a:t>
            </a:r>
          </a:p>
          <a:p>
            <a:pPr>
              <a:buFont typeface="Arial" pitchFamily="34" charset="0"/>
              <a:buChar char="•"/>
            </a:pPr>
            <a:r>
              <a:rPr lang="en-US" sz="2200" dirty="0" smtClean="0">
                <a:solidFill>
                  <a:schemeClr val="tx1"/>
                </a:solidFill>
              </a:rPr>
              <a:t>If you improve your relationship skills, you may gain self-esteem and courage. </a:t>
            </a:r>
          </a:p>
          <a:p>
            <a:pPr>
              <a:buFont typeface="Arial" pitchFamily="34" charset="0"/>
              <a:buChar char="•"/>
            </a:pPr>
            <a:r>
              <a:rPr lang="en-US" sz="2200" dirty="0" smtClean="0">
                <a:solidFill>
                  <a:schemeClr val="tx1"/>
                </a:solidFill>
              </a:rPr>
              <a:t>With support from others, you can </a:t>
            </a:r>
            <a:r>
              <a:rPr lang="en-US" sz="2200" dirty="0" smtClean="0">
                <a:solidFill>
                  <a:schemeClr val="tx1"/>
                </a:solidFill>
              </a:rPr>
              <a:t>cope better, and an improved feeling of wellness.</a:t>
            </a:r>
            <a:endParaRPr lang="en-US" sz="2200" dirty="0" smtClean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</a:rPr>
              <a:t>Good relationships </a:t>
            </a:r>
            <a:r>
              <a:rPr lang="en-US" sz="2200" dirty="0" smtClean="0">
                <a:solidFill>
                  <a:schemeClr val="tx1"/>
                </a:solidFill>
              </a:rPr>
              <a:t>make </a:t>
            </a:r>
            <a:r>
              <a:rPr lang="en-US" sz="2200" dirty="0">
                <a:solidFill>
                  <a:schemeClr val="tx1"/>
                </a:solidFill>
              </a:rPr>
              <a:t>a big difference on your journey toward recovery</a:t>
            </a:r>
            <a:r>
              <a:rPr lang="en-US" sz="2200" dirty="0" smtClean="0">
                <a:solidFill>
                  <a:schemeClr val="tx1"/>
                </a:solidFill>
              </a:rPr>
              <a:t>.</a:t>
            </a:r>
          </a:p>
          <a:p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824AC-0425-44DF-9D77-956F01C277C6}" type="slidenum">
              <a:rPr lang="en-US" smtClean="0"/>
              <a:pPr/>
              <a:t>26</a:t>
            </a:fld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599" y="3200400"/>
            <a:ext cx="1895475" cy="17065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8193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181601"/>
            <a:ext cx="8229600" cy="990598"/>
          </a:xfrm>
        </p:spPr>
        <p:txBody>
          <a:bodyPr>
            <a:normAutofit/>
          </a:bodyPr>
          <a:lstStyle/>
          <a:p>
            <a:pPr indent="0" algn="ctr"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This lesson was developed in 2009 and revised </a:t>
            </a:r>
            <a:r>
              <a:rPr lang="en-US" sz="2000" dirty="0" smtClean="0">
                <a:solidFill>
                  <a:schemeClr val="tx1"/>
                </a:solidFill>
              </a:rPr>
              <a:t>6-8-15 </a:t>
            </a:r>
            <a:r>
              <a:rPr lang="en-US" sz="2000" dirty="0" smtClean="0">
                <a:solidFill>
                  <a:schemeClr val="tx1"/>
                </a:solidFill>
              </a:rPr>
              <a:t>by </a:t>
            </a:r>
          </a:p>
          <a:p>
            <a:pPr indent="0" algn="ctr"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Mary Knutson, RN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2AC72-FDF3-4F1D-A9F0-8FF793ED279B}" type="slidenum">
              <a:rPr lang="en-US" smtClean="0"/>
              <a:pPr/>
              <a:t>27</a:t>
            </a:fld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94437" y="2819400"/>
            <a:ext cx="1458412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742684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>
                <a:solidFill>
                  <a:schemeClr val="tx1"/>
                </a:solidFill>
              </a:rPr>
              <a:t>Goals and Objectives</a:t>
            </a:r>
            <a:endParaRPr lang="en-US" sz="48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514600"/>
            <a:ext cx="7162800" cy="3648998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sz="2200" dirty="0" smtClean="0">
                <a:solidFill>
                  <a:schemeClr val="tx1"/>
                </a:solidFill>
              </a:rPr>
              <a:t>To increase awareness of relationship issues on mental health and recovery</a:t>
            </a:r>
          </a:p>
          <a:p>
            <a:pPr lvl="2">
              <a:buFont typeface="Arial" pitchFamily="34" charset="0"/>
              <a:buChar char="•"/>
            </a:pPr>
            <a:r>
              <a:rPr lang="en-US" sz="2200" dirty="0" smtClean="0">
                <a:solidFill>
                  <a:schemeClr val="tx1"/>
                </a:solidFill>
              </a:rPr>
              <a:t>To describe a relationship pattern you see in your family</a:t>
            </a:r>
          </a:p>
          <a:p>
            <a:pPr lvl="2">
              <a:buFont typeface="Arial" pitchFamily="34" charset="0"/>
              <a:buChar char="•"/>
            </a:pPr>
            <a:r>
              <a:rPr lang="en-US" sz="2200" dirty="0" smtClean="0">
                <a:solidFill>
                  <a:schemeClr val="tx1"/>
                </a:solidFill>
              </a:rPr>
              <a:t>To choose a relationship skill to work on (increase assertiveness, decrease co-dependency, decrease isolation, reduce fear and stigma, or manage chaos)</a:t>
            </a:r>
          </a:p>
          <a:p>
            <a:pPr lvl="2">
              <a:buFont typeface="Arial" pitchFamily="34" charset="0"/>
              <a:buChar char="•"/>
            </a:pPr>
            <a:r>
              <a:rPr lang="en-US" sz="2200" dirty="0" smtClean="0">
                <a:solidFill>
                  <a:schemeClr val="tx1"/>
                </a:solidFill>
              </a:rPr>
              <a:t>To list one or more ways to help improve your chosen relationship skill</a:t>
            </a:r>
            <a:endParaRPr lang="en-US" sz="2200" dirty="0">
              <a:solidFill>
                <a:schemeClr val="tx1"/>
              </a:solidFill>
            </a:endParaRPr>
          </a:p>
          <a:p>
            <a:pPr>
              <a:buNone/>
            </a:pPr>
            <a:endParaRPr lang="en-US" sz="2000" dirty="0" smtClean="0">
              <a:solidFill>
                <a:schemeClr val="tx1"/>
              </a:solidFill>
            </a:endParaRPr>
          </a:p>
          <a:p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824AC-0425-44DF-9D77-956F01C277C6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144974"/>
            <a:ext cx="1143000" cy="87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5698865"/>
      </p:ext>
    </p:extLst>
  </p:cSld>
  <p:clrMapOvr>
    <a:masterClrMapping/>
  </p:clrMapOvr>
  <p:transition advTm="5491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70156"/>
            <a:ext cx="8610600" cy="1054250"/>
          </a:xfrm>
        </p:spPr>
        <p:txBody>
          <a:bodyPr/>
          <a:lstStyle/>
          <a:p>
            <a:r>
              <a:rPr lang="en-US" sz="4800" dirty="0" smtClean="0">
                <a:solidFill>
                  <a:schemeClr val="tx1"/>
                </a:solidFill>
              </a:rPr>
              <a:t>Family and Relationship Issues</a:t>
            </a:r>
            <a:endParaRPr lang="en-US" sz="48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90800"/>
            <a:ext cx="8229600" cy="3429000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sz="2200" dirty="0" smtClean="0">
                <a:solidFill>
                  <a:schemeClr val="tx1"/>
                </a:solidFill>
              </a:rPr>
              <a:t>We are shaped by those who raised us (parents and/or caregivers), and other human relationships.</a:t>
            </a:r>
          </a:p>
          <a:p>
            <a:pPr>
              <a:buFont typeface="Arial" pitchFamily="34" charset="0"/>
              <a:buChar char="•"/>
            </a:pPr>
            <a:r>
              <a:rPr lang="en-US" sz="2200" dirty="0" smtClean="0">
                <a:solidFill>
                  <a:schemeClr val="tx1"/>
                </a:solidFill>
              </a:rPr>
              <a:t>We need people close to us in our lives - people without supportive relationships tend to have more illness.</a:t>
            </a:r>
          </a:p>
          <a:p>
            <a:pPr>
              <a:buFont typeface="Arial" pitchFamily="34" charset="0"/>
              <a:buChar char="•"/>
            </a:pPr>
            <a:r>
              <a:rPr lang="en-US" sz="2200" dirty="0" smtClean="0">
                <a:solidFill>
                  <a:schemeClr val="tx1"/>
                </a:solidFill>
              </a:rPr>
              <a:t>Individual differences can cause conflict, loss of intimacy, and problems parenting children.</a:t>
            </a:r>
          </a:p>
          <a:p>
            <a:pPr>
              <a:buFont typeface="Arial" pitchFamily="34" charset="0"/>
              <a:buChar char="•"/>
            </a:pPr>
            <a:r>
              <a:rPr lang="en-US" sz="2200" dirty="0" smtClean="0">
                <a:solidFill>
                  <a:schemeClr val="tx1"/>
                </a:solidFill>
              </a:rPr>
              <a:t>Communication and good relationship skills are needed to meet certain challenges.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824AC-0425-44DF-9D77-956F01C277C6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4426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>
                <a:solidFill>
                  <a:schemeClr val="tx1"/>
                </a:solidFill>
              </a:rPr>
              <a:t>Humans are Social Beings</a:t>
            </a:r>
            <a:endParaRPr lang="en-US" sz="48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90800"/>
            <a:ext cx="8305800" cy="3810000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i="1" dirty="0" smtClean="0">
                <a:solidFill>
                  <a:schemeClr val="tx1"/>
                </a:solidFill>
              </a:rPr>
              <a:t>If you ever played Sims (a computer game similar to Second Life), what happens when the Sims avatar does not have enough friends, fun, or social activities during the game? </a:t>
            </a:r>
            <a:r>
              <a:rPr lang="en-US" i="1" dirty="0" smtClean="0">
                <a:solidFill>
                  <a:schemeClr val="accent6"/>
                </a:solidFill>
              </a:rPr>
              <a:t>It slumps over, shakes its arms, gets depressed, falls down, and may even die.</a:t>
            </a:r>
          </a:p>
          <a:p>
            <a:pPr>
              <a:buFont typeface="Arial" pitchFamily="34" charset="0"/>
              <a:buChar char="•"/>
            </a:pPr>
            <a:r>
              <a:rPr lang="en-US" i="1" dirty="0" smtClean="0">
                <a:solidFill>
                  <a:schemeClr val="tx1"/>
                </a:solidFill>
              </a:rPr>
              <a:t>Is it easy to get enough social time in the Sims game? </a:t>
            </a:r>
            <a:r>
              <a:rPr lang="en-US" i="1" dirty="0" smtClean="0">
                <a:solidFill>
                  <a:schemeClr val="accent6"/>
                </a:solidFill>
              </a:rPr>
              <a:t>No.</a:t>
            </a:r>
          </a:p>
          <a:p>
            <a:pPr>
              <a:buFont typeface="Arial" pitchFamily="34" charset="0"/>
              <a:buChar char="•"/>
            </a:pPr>
            <a:r>
              <a:rPr lang="en-US" i="1" dirty="0" smtClean="0">
                <a:solidFill>
                  <a:schemeClr val="tx1"/>
                </a:solidFill>
              </a:rPr>
              <a:t>Are </a:t>
            </a:r>
            <a:r>
              <a:rPr lang="en-US" b="1" i="1" dirty="0" smtClean="0">
                <a:solidFill>
                  <a:schemeClr val="tx1"/>
                </a:solidFill>
              </a:rPr>
              <a:t>you</a:t>
            </a:r>
            <a:r>
              <a:rPr lang="en-US" i="1" dirty="0" smtClean="0">
                <a:solidFill>
                  <a:schemeClr val="tx1"/>
                </a:solidFill>
              </a:rPr>
              <a:t> affected when you don’t get enough social time (in real life)? If so, how?</a:t>
            </a:r>
            <a:endParaRPr lang="en-US" i="1" dirty="0" smtClean="0">
              <a:solidFill>
                <a:schemeClr val="accent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824AC-0425-44DF-9D77-956F01C277C6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7455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1" y="2667000"/>
            <a:ext cx="5333999" cy="3459162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2200" dirty="0"/>
              <a:t>What does </a:t>
            </a:r>
            <a:r>
              <a:rPr lang="en-US" sz="2200" dirty="0" smtClean="0"/>
              <a:t>being healthy mean to you?</a:t>
            </a:r>
            <a:endParaRPr lang="en-US" sz="2200" dirty="0"/>
          </a:p>
          <a:p>
            <a:pPr lvl="1">
              <a:buFont typeface="Courier New" pitchFamily="49" charset="0"/>
              <a:buChar char="o"/>
            </a:pPr>
            <a:r>
              <a:rPr lang="en-US" dirty="0"/>
              <a:t>A feeling of mental </a:t>
            </a:r>
            <a:r>
              <a:rPr lang="en-US" dirty="0" smtClean="0"/>
              <a:t>well-being?</a:t>
            </a:r>
            <a:endParaRPr lang="en-US" dirty="0"/>
          </a:p>
          <a:p>
            <a:pPr lvl="1">
              <a:buFont typeface="Courier New" pitchFamily="49" charset="0"/>
              <a:buChar char="o"/>
            </a:pPr>
            <a:r>
              <a:rPr lang="en-US" dirty="0" smtClean="0"/>
              <a:t>Being able </a:t>
            </a:r>
            <a:r>
              <a:rPr lang="en-US" dirty="0"/>
              <a:t>to do </a:t>
            </a:r>
            <a:r>
              <a:rPr lang="en-US" dirty="0" smtClean="0"/>
              <a:t>the things </a:t>
            </a:r>
            <a:r>
              <a:rPr lang="en-US" dirty="0"/>
              <a:t>you want to </a:t>
            </a:r>
            <a:r>
              <a:rPr lang="en-US" dirty="0" smtClean="0"/>
              <a:t>do?</a:t>
            </a:r>
            <a:endParaRPr lang="en-US" dirty="0"/>
          </a:p>
          <a:p>
            <a:pPr lvl="1">
              <a:buFont typeface="Courier New" pitchFamily="49" charset="0"/>
              <a:buChar char="o"/>
            </a:pPr>
            <a:r>
              <a:rPr lang="en-US" dirty="0"/>
              <a:t>Taking care of </a:t>
            </a:r>
            <a:r>
              <a:rPr lang="en-US" dirty="0" smtClean="0"/>
              <a:t>yourself?</a:t>
            </a:r>
            <a:endParaRPr lang="en-US" dirty="0"/>
          </a:p>
          <a:p>
            <a:pPr lvl="1">
              <a:buFont typeface="Courier New" pitchFamily="49" charset="0"/>
              <a:buChar char="o"/>
            </a:pPr>
            <a:r>
              <a:rPr lang="en-US" dirty="0"/>
              <a:t>Enjoying social activities and </a:t>
            </a:r>
            <a:r>
              <a:rPr lang="en-US" dirty="0" smtClean="0"/>
              <a:t>relationships?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82E7C-F85E-41C8-B890-A9D07A0E0F4D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/>
              <a:t>Your Mental Health</a:t>
            </a:r>
            <a:endParaRPr lang="en-US" sz="4800" dirty="0"/>
          </a:p>
        </p:txBody>
      </p:sp>
      <p:pic>
        <p:nvPicPr>
          <p:cNvPr id="7170" name="Picture 2" descr="C:\Users\Mary\Pictures\Pictures\kari\girl standing on roc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5261" y="2971800"/>
            <a:ext cx="1689100" cy="241417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9282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>
                <a:solidFill>
                  <a:schemeClr val="tx1"/>
                </a:solidFill>
              </a:rPr>
              <a:t>What is Mental Health?</a:t>
            </a:r>
            <a:endParaRPr lang="en-US" sz="48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38400"/>
            <a:ext cx="8153400" cy="3886200"/>
          </a:xfrm>
        </p:spPr>
        <p:txBody>
          <a:bodyPr>
            <a:noAutofit/>
          </a:bodyPr>
          <a:lstStyle/>
          <a:p>
            <a:r>
              <a:rPr lang="en-US" sz="2200" dirty="0" smtClean="0">
                <a:solidFill>
                  <a:schemeClr val="tx1"/>
                </a:solidFill>
              </a:rPr>
              <a:t>A state of successful performance of mental and physical functioning resulting in productive activities, fulfilling relationships with others, the ability to adapt or change and to cope with adversity.</a:t>
            </a:r>
          </a:p>
          <a:p>
            <a:pPr marL="0" indent="0">
              <a:buNone/>
            </a:pPr>
            <a:endParaRPr lang="en-US" sz="800" dirty="0" smtClean="0">
              <a:solidFill>
                <a:schemeClr val="tx1"/>
              </a:solidFill>
            </a:endParaRPr>
          </a:p>
          <a:p>
            <a:pPr marL="411480" lvl="1" indent="0">
              <a:buNone/>
            </a:pPr>
            <a:r>
              <a:rPr lang="en-US" sz="1400" dirty="0" smtClean="0">
                <a:solidFill>
                  <a:schemeClr val="tx1"/>
                </a:solidFill>
              </a:rPr>
              <a:t>US Dept. Health &amp; Human Services (1999). A report of the Surgeon General. Rockville, MD</a:t>
            </a:r>
          </a:p>
          <a:p>
            <a:endParaRPr lang="en-US" sz="800" dirty="0" smtClean="0">
              <a:solidFill>
                <a:schemeClr val="tx1"/>
              </a:solidFill>
            </a:endParaRPr>
          </a:p>
          <a:p>
            <a:r>
              <a:rPr lang="en-US" sz="2200" dirty="0" smtClean="0">
                <a:solidFill>
                  <a:schemeClr val="tx1"/>
                </a:solidFill>
              </a:rPr>
              <a:t>There is </a:t>
            </a:r>
            <a:r>
              <a:rPr lang="en-US" sz="2200" dirty="0" smtClean="0">
                <a:solidFill>
                  <a:schemeClr val="tx1"/>
                </a:solidFill>
              </a:rPr>
              <a:t>not </a:t>
            </a:r>
            <a:r>
              <a:rPr lang="en-US" sz="2200" dirty="0" smtClean="0">
                <a:solidFill>
                  <a:schemeClr val="tx1"/>
                </a:solidFill>
              </a:rPr>
              <a:t>one "official" definition of mental health according to the World Health Organization. </a:t>
            </a:r>
          </a:p>
          <a:p>
            <a:pPr marL="374904" lvl="2" indent="0">
              <a:buClr>
                <a:schemeClr val="accent3"/>
              </a:buClr>
              <a:buNone/>
            </a:pPr>
            <a:endParaRPr lang="en-US" sz="800" dirty="0" smtClean="0">
              <a:solidFill>
                <a:schemeClr val="tx1"/>
              </a:solidFill>
            </a:endParaRPr>
          </a:p>
          <a:p>
            <a:pPr marL="374904" lvl="2" indent="0">
              <a:buClr>
                <a:schemeClr val="accent3"/>
              </a:buClr>
              <a:buNone/>
            </a:pPr>
            <a:r>
              <a:rPr lang="en-US" sz="1400" dirty="0" smtClean="0">
                <a:solidFill>
                  <a:schemeClr val="tx1"/>
                </a:solidFill>
              </a:rPr>
              <a:t>World Health Organization. (2001). World Health Report 2001-Mental Health: New understanding, new hope. Retrieved 2008 from </a:t>
            </a:r>
            <a:r>
              <a:rPr lang="en-US" sz="1400" dirty="0" smtClean="0">
                <a:solidFill>
                  <a:schemeClr val="tx1"/>
                </a:solidFill>
                <a:hlinkClick r:id="rId3"/>
              </a:rPr>
              <a:t>http://www.who.int/whr/2001/en/index.html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824AC-0425-44DF-9D77-956F01C277C6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7332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533400"/>
            <a:ext cx="7125113" cy="924475"/>
          </a:xfrm>
        </p:spPr>
        <p:txBody>
          <a:bodyPr/>
          <a:lstStyle/>
          <a:p>
            <a:r>
              <a:rPr lang="en-US" sz="4800" dirty="0" smtClean="0">
                <a:solidFill>
                  <a:schemeClr val="tx1"/>
                </a:solidFill>
              </a:rPr>
              <a:t>What is a Relationship?</a:t>
            </a:r>
            <a:endParaRPr lang="en-US" sz="48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438400"/>
            <a:ext cx="6705600" cy="4038600"/>
          </a:xfrm>
        </p:spPr>
        <p:txBody>
          <a:bodyPr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en-US" sz="2200" dirty="0" smtClean="0">
                <a:solidFill>
                  <a:schemeClr val="tx1"/>
                </a:solidFill>
              </a:rPr>
              <a:t>Connection between people by blood or marriage</a:t>
            </a:r>
          </a:p>
          <a:p>
            <a:pPr>
              <a:buFont typeface="Arial" pitchFamily="34" charset="0"/>
              <a:buChar char="•"/>
            </a:pPr>
            <a:r>
              <a:rPr lang="en-US" sz="2200" dirty="0" smtClean="0">
                <a:solidFill>
                  <a:schemeClr val="tx1"/>
                </a:solidFill>
              </a:rPr>
              <a:t>An emotional or other connection between people</a:t>
            </a:r>
          </a:p>
          <a:p>
            <a:pPr>
              <a:buFont typeface="Arial" pitchFamily="34" charset="0"/>
              <a:buChar char="•"/>
            </a:pPr>
            <a:r>
              <a:rPr lang="en-US" sz="2200" dirty="0" smtClean="0">
                <a:solidFill>
                  <a:schemeClr val="tx1"/>
                </a:solidFill>
              </a:rPr>
              <a:t>Sexual involvement or affair </a:t>
            </a:r>
          </a:p>
          <a:p>
            <a:pPr marL="457200" lvl="1" indent="0">
              <a:buNone/>
            </a:pPr>
            <a:endParaRPr lang="en-US" sz="800" dirty="0" smtClean="0">
              <a:solidFill>
                <a:schemeClr val="tx1"/>
              </a:solidFill>
            </a:endParaRPr>
          </a:p>
          <a:p>
            <a:pPr marL="457200" lvl="1" indent="0">
              <a:buNone/>
            </a:pPr>
            <a:r>
              <a:rPr lang="en-US" sz="1400" dirty="0" smtClean="0">
                <a:solidFill>
                  <a:schemeClr val="tx1"/>
                </a:solidFill>
              </a:rPr>
              <a:t>Modified from Dictionary.com 2006. </a:t>
            </a:r>
          </a:p>
          <a:p>
            <a:pPr marL="0" indent="0">
              <a:buNone/>
            </a:pPr>
            <a:endParaRPr lang="en-US" sz="800" i="1" dirty="0" smtClean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200" i="1" dirty="0" smtClean="0">
                <a:solidFill>
                  <a:schemeClr val="tx1"/>
                </a:solidFill>
              </a:rPr>
              <a:t>What kind of relationships are important to you in your recovery?</a:t>
            </a:r>
            <a:r>
              <a:rPr lang="en-US" sz="2200" dirty="0" smtClean="0">
                <a:solidFill>
                  <a:schemeClr val="tx1"/>
                </a:solidFill>
              </a:rPr>
              <a:t> 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They all may be important, but many people think family relationships are most important.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824AC-0425-44DF-9D77-956F01C277C6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3124200"/>
            <a:ext cx="1295400" cy="162310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156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8229600" cy="838200"/>
          </a:xfrm>
        </p:spPr>
        <p:txBody>
          <a:bodyPr/>
          <a:lstStyle/>
          <a:p>
            <a:r>
              <a:rPr lang="en-US" sz="4800" dirty="0" smtClean="0">
                <a:solidFill>
                  <a:schemeClr val="tx1"/>
                </a:solidFill>
              </a:rPr>
              <a:t>What is a Family?</a:t>
            </a:r>
            <a:endParaRPr lang="en-US" sz="48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2438400"/>
            <a:ext cx="6858000" cy="3962400"/>
          </a:xfrm>
        </p:spPr>
        <p:txBody>
          <a:bodyPr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en-US" sz="2200" dirty="0" smtClean="0">
                <a:solidFill>
                  <a:schemeClr val="tx1"/>
                </a:solidFill>
              </a:rPr>
              <a:t>Parents and their children, whether dwelling together or not </a:t>
            </a:r>
          </a:p>
          <a:p>
            <a:pPr>
              <a:buFont typeface="Arial" pitchFamily="34" charset="0"/>
              <a:buChar char="•"/>
            </a:pPr>
            <a:r>
              <a:rPr lang="en-US" sz="2200" dirty="0" smtClean="0">
                <a:solidFill>
                  <a:schemeClr val="tx1"/>
                </a:solidFill>
              </a:rPr>
              <a:t>The spouse and/or children of one person</a:t>
            </a:r>
          </a:p>
          <a:p>
            <a:pPr>
              <a:buFont typeface="Arial" pitchFamily="34" charset="0"/>
              <a:buChar char="•"/>
            </a:pPr>
            <a:r>
              <a:rPr lang="en-US" sz="2200" dirty="0" smtClean="0">
                <a:solidFill>
                  <a:schemeClr val="tx1"/>
                </a:solidFill>
              </a:rPr>
              <a:t>Any group of persons closely related by blood, as parents, children, siblings, uncles, aunts, and cousins </a:t>
            </a:r>
          </a:p>
          <a:p>
            <a:pPr marL="365760" lvl="2" indent="0">
              <a:spcBef>
                <a:spcPts val="0"/>
              </a:spcBef>
              <a:buClr>
                <a:schemeClr val="accent3"/>
              </a:buClr>
              <a:buNone/>
            </a:pPr>
            <a:r>
              <a:rPr lang="en-US" sz="1200" dirty="0" smtClean="0">
                <a:solidFill>
                  <a:schemeClr val="tx1"/>
                </a:solidFill>
              </a:rPr>
              <a:t>Modified from Dictionary.com 2006</a:t>
            </a:r>
            <a:r>
              <a:rPr lang="en-US" dirty="0" smtClean="0">
                <a:solidFill>
                  <a:schemeClr val="tx1"/>
                </a:solidFill>
              </a:rPr>
              <a:t>. </a:t>
            </a:r>
          </a:p>
          <a:p>
            <a:pPr marL="365760" lvl="1" indent="-256032">
              <a:buFont typeface="Georgia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People can’t choose the family they are born into, but you can choose your friends (another kind of family).  </a:t>
            </a:r>
          </a:p>
          <a:p>
            <a:pPr marL="365760" lvl="1" indent="-256032">
              <a:buFont typeface="Georgia"/>
              <a:buChar char="•"/>
            </a:pPr>
            <a:r>
              <a:rPr lang="en-US" i="1" dirty="0" smtClean="0">
                <a:solidFill>
                  <a:schemeClr val="tx1"/>
                </a:solidFill>
              </a:rPr>
              <a:t>How can your family affect your health and recovery?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824AC-0425-44DF-9D77-956F01C277C6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577630"/>
            <a:ext cx="994610" cy="101237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5168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ardcover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2382</TotalTime>
  <Words>2040</Words>
  <Application>Microsoft Office PowerPoint</Application>
  <PresentationFormat>On-screen Show (4:3)</PresentationFormat>
  <Paragraphs>218</Paragraphs>
  <Slides>27</Slides>
  <Notes>24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Hardcover</vt:lpstr>
      <vt:lpstr>Families and Relationships</vt:lpstr>
      <vt:lpstr>Introduction </vt:lpstr>
      <vt:lpstr>Goals and Objectives</vt:lpstr>
      <vt:lpstr>Family and Relationship Issues</vt:lpstr>
      <vt:lpstr>Humans are Social Beings</vt:lpstr>
      <vt:lpstr>Your Mental Health</vt:lpstr>
      <vt:lpstr>What is Mental Health?</vt:lpstr>
      <vt:lpstr>What is a Relationship?</vt:lpstr>
      <vt:lpstr>What is a Family?</vt:lpstr>
      <vt:lpstr>What is your Family Relationship Pattern?</vt:lpstr>
      <vt:lpstr>Functions of a Family</vt:lpstr>
      <vt:lpstr>Ways to Improve Relationships</vt:lpstr>
      <vt:lpstr>Increase Assertiveness***</vt:lpstr>
      <vt:lpstr>Be Assertive: Use “I” Statements</vt:lpstr>
      <vt:lpstr>Be Assertive: Like “Broken Record”</vt:lpstr>
      <vt:lpstr>Be Assertive: Use “Fogging”</vt:lpstr>
      <vt:lpstr>Be Assertive: Use DESC Scripting</vt:lpstr>
      <vt:lpstr>Be Assertive: Use Negative Assertion (Agree in Part)</vt:lpstr>
      <vt:lpstr>Accept Compliments</vt:lpstr>
      <vt:lpstr>Discussion</vt:lpstr>
      <vt:lpstr>Discussion</vt:lpstr>
      <vt:lpstr>Decrease Codependency***</vt:lpstr>
      <vt:lpstr>Co-dependency Resources</vt:lpstr>
      <vt:lpstr>Optional Handouts</vt:lpstr>
      <vt:lpstr>Homework</vt:lpstr>
      <vt:lpstr>Conclusion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Turning Hopelessness To Hope</dc:title>
  <dc:creator>Mary Knutson</dc:creator>
  <cp:lastModifiedBy>Mary</cp:lastModifiedBy>
  <cp:revision>237</cp:revision>
  <cp:lastPrinted>2015-06-05T03:12:45Z</cp:lastPrinted>
  <dcterms:created xsi:type="dcterms:W3CDTF">2009-01-03T01:35:07Z</dcterms:created>
  <dcterms:modified xsi:type="dcterms:W3CDTF">2015-06-08T16:53:59Z</dcterms:modified>
</cp:coreProperties>
</file>