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79" r:id="rId9"/>
    <p:sldId id="262" r:id="rId10"/>
    <p:sldId id="264" r:id="rId11"/>
    <p:sldId id="265" r:id="rId12"/>
    <p:sldId id="268" r:id="rId13"/>
    <p:sldId id="277" r:id="rId14"/>
    <p:sldId id="269" r:id="rId15"/>
    <p:sldId id="271" r:id="rId16"/>
    <p:sldId id="272" r:id="rId17"/>
    <p:sldId id="273" r:id="rId18"/>
    <p:sldId id="274" r:id="rId19"/>
  </p:sldIdLst>
  <p:sldSz cx="9144000" cy="6858000" type="screen4x3"/>
  <p:notesSz cx="71024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0" autoAdjust="0"/>
    <p:restoredTop sz="94662" autoAdjust="0"/>
  </p:normalViewPr>
  <p:slideViewPr>
    <p:cSldViewPr snapToGrid="0" snapToObjects="1">
      <p:cViewPr>
        <p:scale>
          <a:sx n="76" d="100"/>
          <a:sy n="76" d="100"/>
        </p:scale>
        <p:origin x="-3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r">
              <a:defRPr sz="1200"/>
            </a:lvl1pPr>
          </a:lstStyle>
          <a:p>
            <a:fld id="{385C898C-962F-44F0-9093-29143B4DD2ED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328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899328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r">
              <a:defRPr sz="1200"/>
            </a:lvl1pPr>
          </a:lstStyle>
          <a:p>
            <a:fld id="{78381575-5C6B-443F-AA3E-3A40C7788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0609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yclinic.org/diseases-conditions/anaphylaxis/basics/symptoms/con-20014324" TargetMode="External"/><Relationship Id="rId2" Type="http://schemas.openxmlformats.org/officeDocument/2006/relationships/hyperlink" Target="https://www.cdc.gov/healthyschools/foodallergies/pdf/13_243135_a_food_allergy_web_508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ps.org.au/radar/articles/adrenaline-autoinjector-anapen-for-acute-allergic-anaphylaxi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Managing Food Allergies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858016"/>
            <a:ext cx="8228013" cy="1139869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3200" dirty="0"/>
              <a:t>A Guide for Schools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53056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34" y="313150"/>
            <a:ext cx="8880954" cy="1402916"/>
          </a:xfrm>
        </p:spPr>
        <p:txBody>
          <a:bodyPr/>
          <a:lstStyle/>
          <a:p>
            <a:r>
              <a:rPr lang="en-US" dirty="0" smtClean="0"/>
              <a:t>Recognize Anaphylaxis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6093" y="2981195"/>
            <a:ext cx="4496843" cy="3379374"/>
          </a:xfrm>
        </p:spPr>
        <p:txBody>
          <a:bodyPr>
            <a:noAutofit/>
          </a:bodyPr>
          <a:lstStyle/>
          <a:p>
            <a:r>
              <a:rPr lang="en-US" sz="2000" dirty="0"/>
              <a:t>Skin reactions, including hives along with </a:t>
            </a:r>
            <a:r>
              <a:rPr lang="en-US" sz="2000" dirty="0" smtClean="0"/>
              <a:t>itching</a:t>
            </a:r>
          </a:p>
          <a:p>
            <a:r>
              <a:rPr lang="en-US" sz="2000" dirty="0" smtClean="0"/>
              <a:t>Flushed </a:t>
            </a:r>
            <a:r>
              <a:rPr lang="en-US" sz="2000" dirty="0"/>
              <a:t>or pale skin </a:t>
            </a:r>
            <a:r>
              <a:rPr lang="en-US" sz="2000" dirty="0" smtClean="0"/>
              <a:t>usually happens</a:t>
            </a:r>
          </a:p>
          <a:p>
            <a:r>
              <a:rPr lang="en-US" sz="2000" dirty="0" smtClean="0"/>
              <a:t>A warm or hot sensation</a:t>
            </a:r>
            <a:endParaRPr lang="en-US" sz="2000" dirty="0"/>
          </a:p>
          <a:p>
            <a:r>
              <a:rPr lang="en-US" sz="2000" dirty="0" smtClean="0"/>
              <a:t>A </a:t>
            </a:r>
            <a:r>
              <a:rPr lang="en-US" sz="2000" dirty="0" smtClean="0"/>
              <a:t>weak &amp; rapid </a:t>
            </a:r>
            <a:r>
              <a:rPr lang="en-US" sz="2000" dirty="0" smtClean="0"/>
              <a:t>pulse</a:t>
            </a:r>
          </a:p>
          <a:p>
            <a:r>
              <a:rPr lang="en-US" sz="2000" dirty="0"/>
              <a:t>Sensing a lump in the </a:t>
            </a:r>
            <a:r>
              <a:rPr lang="en-US" sz="2000" dirty="0" smtClean="0"/>
              <a:t>throat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60932" y="2981195"/>
            <a:ext cx="3544864" cy="337937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Narrowing </a:t>
            </a:r>
            <a:r>
              <a:rPr lang="en-US" sz="2000" dirty="0"/>
              <a:t>of the airways and a swollen tongue or </a:t>
            </a:r>
            <a:r>
              <a:rPr lang="en-US" sz="2000" dirty="0" smtClean="0"/>
              <a:t>throat can </a:t>
            </a:r>
            <a:r>
              <a:rPr lang="en-US" sz="2000" dirty="0"/>
              <a:t>cause wheezing </a:t>
            </a:r>
            <a:r>
              <a:rPr lang="en-US" sz="2000" dirty="0" smtClean="0"/>
              <a:t>or </a:t>
            </a:r>
            <a:r>
              <a:rPr lang="en-US" sz="2000" dirty="0"/>
              <a:t>trouble </a:t>
            </a:r>
            <a:r>
              <a:rPr lang="en-US" sz="2000" dirty="0" smtClean="0"/>
              <a:t>breathing</a:t>
            </a:r>
          </a:p>
          <a:p>
            <a:r>
              <a:rPr lang="en-US" sz="2000" dirty="0" smtClean="0"/>
              <a:t>Nausea</a:t>
            </a:r>
            <a:r>
              <a:rPr lang="en-US" sz="2000" dirty="0"/>
              <a:t>, vomiting or diarrhea</a:t>
            </a:r>
          </a:p>
          <a:p>
            <a:r>
              <a:rPr lang="en-US" sz="2000" dirty="0"/>
              <a:t>Dizziness or </a:t>
            </a:r>
            <a:r>
              <a:rPr lang="en-US" sz="2000" dirty="0" smtClean="0"/>
              <a:t>fainting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34716" y="6360569"/>
            <a:ext cx="1852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(Mayo Clinic, 2016)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5925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 Anaphylaxis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542784"/>
            <a:ext cx="8091074" cy="368706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first </a:t>
            </a:r>
            <a:r>
              <a:rPr lang="en-US" sz="2000" dirty="0" smtClean="0"/>
              <a:t>thing to do </a:t>
            </a:r>
            <a:r>
              <a:rPr lang="en-US" sz="2000" dirty="0" smtClean="0">
                <a:sym typeface="Wingdings"/>
              </a:rPr>
              <a:t>is </a:t>
            </a:r>
            <a:r>
              <a:rPr lang="en-US" sz="2000" b="1" dirty="0" smtClean="0">
                <a:sym typeface="Wingdings"/>
              </a:rPr>
              <a:t>Give </a:t>
            </a:r>
            <a:r>
              <a:rPr lang="en-US" sz="2000" b="1" dirty="0" smtClean="0">
                <a:sym typeface="Wingdings"/>
              </a:rPr>
              <a:t>Epinephrine</a:t>
            </a:r>
            <a:r>
              <a:rPr lang="en-US" sz="2000" dirty="0" smtClean="0">
                <a:sym typeface="Wingdings"/>
              </a:rPr>
              <a:t> (</a:t>
            </a:r>
            <a:r>
              <a:rPr lang="en-US" sz="2000" dirty="0" err="1" smtClean="0">
                <a:sym typeface="Wingdings"/>
              </a:rPr>
              <a:t>EpiPen</a:t>
            </a:r>
            <a:r>
              <a:rPr lang="en-US" sz="2000" dirty="0" smtClean="0">
                <a:sym typeface="Wingdings"/>
              </a:rPr>
              <a:t>)</a:t>
            </a:r>
          </a:p>
          <a:p>
            <a:r>
              <a:rPr lang="en-US" sz="2000" dirty="0" smtClean="0"/>
              <a:t>Early </a:t>
            </a:r>
            <a:r>
              <a:rPr lang="en-US" sz="2000" dirty="0"/>
              <a:t>use of epinephrine </a:t>
            </a:r>
            <a:r>
              <a:rPr lang="en-US" sz="2000" dirty="0" smtClean="0"/>
              <a:t>for anaphylaxis </a:t>
            </a:r>
            <a:r>
              <a:rPr lang="en-US" sz="2000" dirty="0"/>
              <a:t>improves a person’s chance of survival and quick recovery </a:t>
            </a:r>
            <a:endParaRPr lang="en-US" sz="2000" dirty="0" smtClean="0"/>
          </a:p>
          <a:p>
            <a:pPr lvl="2"/>
            <a:r>
              <a:rPr lang="en-US" sz="2000" dirty="0" smtClean="0"/>
              <a:t>Rapidly improves breathing</a:t>
            </a:r>
          </a:p>
          <a:p>
            <a:pPr lvl="2"/>
            <a:r>
              <a:rPr lang="en-US" sz="2000" dirty="0" smtClean="0"/>
              <a:t>Improves </a:t>
            </a:r>
            <a:r>
              <a:rPr lang="en-US" sz="2000" dirty="0"/>
              <a:t>heart </a:t>
            </a:r>
            <a:r>
              <a:rPr lang="en-US" sz="2000" dirty="0" smtClean="0"/>
              <a:t>rate</a:t>
            </a:r>
            <a:endParaRPr lang="en-US" sz="2000" dirty="0"/>
          </a:p>
          <a:p>
            <a:pPr lvl="2"/>
            <a:r>
              <a:rPr lang="en-US" sz="2000" dirty="0" smtClean="0"/>
              <a:t>Reduces </a:t>
            </a:r>
            <a:r>
              <a:rPr lang="en-US" sz="2000" dirty="0"/>
              <a:t>swelling of the</a:t>
            </a:r>
            <a:br>
              <a:rPr lang="en-US" sz="2000" dirty="0"/>
            </a:br>
            <a:r>
              <a:rPr lang="en-US" sz="2000" dirty="0"/>
              <a:t>face, lips, and throat </a:t>
            </a:r>
            <a:endParaRPr lang="en-US" sz="2000" dirty="0" smtClean="0"/>
          </a:p>
          <a:p>
            <a:r>
              <a:rPr lang="en-US" sz="2000" dirty="0" smtClean="0"/>
              <a:t>Once administered, call 911 even if symptoms have resolved</a:t>
            </a:r>
          </a:p>
          <a:p>
            <a:pPr lvl="1"/>
            <a:r>
              <a:rPr lang="en-US" b="1" dirty="0"/>
              <a:t>U</a:t>
            </a:r>
            <a:r>
              <a:rPr lang="en-US" b="1" dirty="0" smtClean="0"/>
              <a:t>p </a:t>
            </a:r>
            <a:r>
              <a:rPr lang="en-US" b="1" dirty="0"/>
              <a:t>to 20% of anaphylactic reactions </a:t>
            </a:r>
            <a:r>
              <a:rPr lang="en-US" b="1" dirty="0" smtClean="0"/>
              <a:t>return within 4–8 hours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685800" lvl="2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73153" y="6229849"/>
            <a:ext cx="1613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(CDC, 2016)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584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222501"/>
            <a:ext cx="3509683" cy="2209800"/>
          </a:xfrm>
        </p:spPr>
        <p:txBody>
          <a:bodyPr/>
          <a:lstStyle/>
          <a:p>
            <a:r>
              <a:rPr lang="en-US" dirty="0" smtClean="0"/>
              <a:t>How to Administer an </a:t>
            </a:r>
            <a:r>
              <a:rPr lang="en-US" dirty="0" err="1" smtClean="0"/>
              <a:t>EpiPen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499" y="794497"/>
            <a:ext cx="3606799" cy="51332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71792" y="332832"/>
            <a:ext cx="4418216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Lay the person flat to ensure </a:t>
            </a:r>
            <a:r>
              <a:rPr lang="en-US" sz="2000" b="1" dirty="0" smtClean="0"/>
              <a:t>safety</a:t>
            </a:r>
            <a:r>
              <a:rPr lang="en-US" sz="2000" b="1" dirty="0" smtClean="0"/>
              <a:t>!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73022" y="6497308"/>
            <a:ext cx="24169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(NPS </a:t>
            </a:r>
            <a:r>
              <a:rPr lang="en-US" sz="1400" dirty="0" err="1" smtClean="0"/>
              <a:t>MedicineWise</a:t>
            </a:r>
            <a:r>
              <a:rPr lang="en-US" sz="1400" dirty="0" smtClean="0"/>
              <a:t>, 2016)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471792" y="5927723"/>
            <a:ext cx="4418216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After steps 1 - 4 are complete call 911!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04547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5988"/>
            <a:ext cx="8229600" cy="1189973"/>
          </a:xfrm>
        </p:spPr>
        <p:txBody>
          <a:bodyPr/>
          <a:lstStyle/>
          <a:p>
            <a:r>
              <a:rPr lang="en-US" dirty="0" smtClean="0"/>
              <a:t>Develop a School Treatment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624" y="2505205"/>
            <a:ext cx="8642959" cy="3945699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en-US" sz="2000" dirty="0" smtClean="0"/>
              <a:t>If an allergic reaction or anaphylaxis </a:t>
            </a:r>
            <a:r>
              <a:rPr lang="en-US" sz="2000" dirty="0" smtClean="0"/>
              <a:t>occurs:</a:t>
            </a:r>
          </a:p>
          <a:p>
            <a:pPr lvl="1">
              <a:lnSpc>
                <a:spcPct val="160000"/>
              </a:lnSpc>
            </a:pPr>
            <a:r>
              <a:rPr lang="en-US" dirty="0" smtClean="0"/>
              <a:t>Call the school nurse at </a:t>
            </a:r>
            <a:r>
              <a:rPr lang="en-US" dirty="0" smtClean="0"/>
              <a:t>______ </a:t>
            </a:r>
            <a:r>
              <a:rPr lang="en-US" dirty="0" smtClean="0"/>
              <a:t>OR call the </a:t>
            </a:r>
            <a:r>
              <a:rPr lang="en-US" dirty="0" smtClean="0"/>
              <a:t>__________ </a:t>
            </a:r>
            <a:r>
              <a:rPr lang="en-US" dirty="0" smtClean="0"/>
              <a:t>at ________</a:t>
            </a:r>
          </a:p>
          <a:p>
            <a:pPr lvl="1">
              <a:lnSpc>
                <a:spcPct val="160000"/>
              </a:lnSpc>
            </a:pPr>
            <a:r>
              <a:rPr lang="en-US" dirty="0" smtClean="0"/>
              <a:t>Refer to the health </a:t>
            </a:r>
            <a:r>
              <a:rPr lang="en-US" dirty="0" smtClean="0"/>
              <a:t>form that is filed in the classroom, lunchroom, and/or health </a:t>
            </a:r>
            <a:r>
              <a:rPr lang="en-US" dirty="0" smtClean="0"/>
              <a:t>office</a:t>
            </a:r>
          </a:p>
          <a:p>
            <a:pPr lvl="1">
              <a:lnSpc>
                <a:spcPct val="160000"/>
              </a:lnSpc>
            </a:pPr>
            <a:r>
              <a:rPr lang="en-US" dirty="0" smtClean="0"/>
              <a:t>For </a:t>
            </a:r>
            <a:r>
              <a:rPr lang="en-US" b="1" dirty="0"/>
              <a:t>SEVERE</a:t>
            </a:r>
            <a:r>
              <a:rPr lang="en-US" dirty="0"/>
              <a:t> symptoms - </a:t>
            </a:r>
            <a:r>
              <a:rPr lang="en-US" u="sng" dirty="0" smtClean="0"/>
              <a:t>Give </a:t>
            </a:r>
            <a:r>
              <a:rPr lang="en-US" u="sng" dirty="0"/>
              <a:t>epinephrine </a:t>
            </a:r>
            <a:r>
              <a:rPr lang="en-US" u="sng" dirty="0" smtClean="0"/>
              <a:t>if </a:t>
            </a:r>
            <a:r>
              <a:rPr lang="en-US" u="sng" dirty="0"/>
              <a:t>you have been trained</a:t>
            </a:r>
          </a:p>
          <a:p>
            <a:pPr lvl="1">
              <a:lnSpc>
                <a:spcPct val="160000"/>
              </a:lnSpc>
            </a:pPr>
            <a:r>
              <a:rPr lang="en-US" dirty="0"/>
              <a:t>If students have </a:t>
            </a:r>
            <a:r>
              <a:rPr lang="en-US" dirty="0" smtClean="0"/>
              <a:t>medications </a:t>
            </a:r>
            <a:r>
              <a:rPr lang="en-US" dirty="0"/>
              <a:t>in the school office for this reason, </a:t>
            </a:r>
            <a:r>
              <a:rPr lang="en-US" dirty="0" smtClean="0"/>
              <a:t>and you are allowed to give them, USE THEM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99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 Food Allergies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729" y="2655518"/>
            <a:ext cx="6256013" cy="3908120"/>
          </a:xfrm>
        </p:spPr>
        <p:txBody>
          <a:bodyPr>
            <a:noAutofit/>
          </a:bodyPr>
          <a:lstStyle/>
          <a:p>
            <a:r>
              <a:rPr lang="en-US" sz="2000" dirty="0" smtClean="0"/>
              <a:t>Helping students manage </a:t>
            </a:r>
            <a:r>
              <a:rPr lang="en-US" sz="2000" dirty="0" smtClean="0"/>
              <a:t>food allergies </a:t>
            </a:r>
            <a:r>
              <a:rPr lang="en-US" sz="2000" dirty="0" smtClean="0"/>
              <a:t>takes </a:t>
            </a:r>
            <a:r>
              <a:rPr lang="en-US" sz="2000" dirty="0" smtClean="0"/>
              <a:t>a </a:t>
            </a:r>
            <a:r>
              <a:rPr lang="en-US" sz="2000" b="1" dirty="0" smtClean="0"/>
              <a:t>team effort </a:t>
            </a:r>
            <a:r>
              <a:rPr lang="en-US" sz="2000" dirty="0" smtClean="0"/>
              <a:t>with </a:t>
            </a:r>
            <a:r>
              <a:rPr lang="en-US" sz="2000" dirty="0" smtClean="0"/>
              <a:t>school staff, parents, and emergency health services</a:t>
            </a:r>
          </a:p>
          <a:p>
            <a:r>
              <a:rPr lang="en-US" sz="2000" dirty="0" smtClean="0"/>
              <a:t>Parents are an important resource for health </a:t>
            </a:r>
            <a:r>
              <a:rPr lang="en-US" sz="2000" dirty="0" smtClean="0"/>
              <a:t>questions</a:t>
            </a:r>
            <a:endParaRPr lang="en-US" sz="2000" dirty="0" smtClean="0"/>
          </a:p>
          <a:p>
            <a:r>
              <a:rPr lang="en-US" sz="2000" dirty="0" smtClean="0"/>
              <a:t>The school nurse is </a:t>
            </a:r>
            <a:r>
              <a:rPr lang="en-US" sz="2000" dirty="0" smtClean="0"/>
              <a:t>available </a:t>
            </a:r>
            <a:r>
              <a:rPr lang="en-US" sz="2000" dirty="0" smtClean="0"/>
              <a:t>for </a:t>
            </a:r>
            <a:r>
              <a:rPr lang="en-US" sz="2000" dirty="0" smtClean="0"/>
              <a:t>questions, training, </a:t>
            </a:r>
            <a:r>
              <a:rPr lang="en-US" sz="2000" dirty="0" smtClean="0"/>
              <a:t>and resources</a:t>
            </a:r>
          </a:p>
          <a:p>
            <a:r>
              <a:rPr lang="en-US" sz="2000" dirty="0" smtClean="0"/>
              <a:t>Know your </a:t>
            </a:r>
            <a:r>
              <a:rPr lang="en-US" sz="2000" dirty="0" smtClean="0"/>
              <a:t>school’s Emergency Treatment </a:t>
            </a:r>
            <a:r>
              <a:rPr lang="en-US" sz="2000" dirty="0" smtClean="0"/>
              <a:t>Plan and health policies. </a:t>
            </a:r>
            <a:r>
              <a:rPr lang="en-US" sz="2000" dirty="0" smtClean="0"/>
              <a:t>If you are a substitute teacher, read the Emergency Plans at the start of the day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3430" y="3316444"/>
            <a:ext cx="2641724" cy="163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55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8301" y="381001"/>
            <a:ext cx="3657600" cy="1873684"/>
          </a:xfrm>
        </p:spPr>
        <p:txBody>
          <a:bodyPr/>
          <a:lstStyle/>
          <a:p>
            <a:r>
              <a:rPr lang="en-US" dirty="0" smtClean="0"/>
              <a:t>Keep Students Involved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860099" y="2617940"/>
            <a:ext cx="3995802" cy="3895593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Review with students the </a:t>
            </a:r>
            <a:r>
              <a:rPr lang="en-US" dirty="0"/>
              <a:t>signs &amp; symptoms of allergic </a:t>
            </a:r>
            <a:r>
              <a:rPr lang="en-US" dirty="0" smtClean="0"/>
              <a:t>reactions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Stress </a:t>
            </a:r>
            <a:r>
              <a:rPr lang="en-US" dirty="0" smtClean="0"/>
              <a:t>the importance </a:t>
            </a:r>
            <a:r>
              <a:rPr lang="en-US" dirty="0"/>
              <a:t>for the child to voice any possible </a:t>
            </a:r>
            <a:r>
              <a:rPr lang="en-US" dirty="0" smtClean="0"/>
              <a:t>symptoms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Reassure </a:t>
            </a:r>
            <a:r>
              <a:rPr lang="en-US" dirty="0" smtClean="0"/>
              <a:t>students </a:t>
            </a:r>
            <a:r>
              <a:rPr lang="en-US" dirty="0"/>
              <a:t>that you will help </a:t>
            </a:r>
            <a:r>
              <a:rPr lang="en-US" dirty="0" smtClean="0"/>
              <a:t>with their </a:t>
            </a:r>
            <a:r>
              <a:rPr lang="en-US" dirty="0"/>
              <a:t>allergy </a:t>
            </a:r>
            <a:r>
              <a:rPr lang="en-US" dirty="0" smtClean="0"/>
              <a:t>care </a:t>
            </a:r>
            <a:r>
              <a:rPr lang="en-US" dirty="0"/>
              <a:t>&amp; </a:t>
            </a:r>
            <a:r>
              <a:rPr lang="en-US" dirty="0" smtClean="0"/>
              <a:t>treatment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22"/>
          <a:stretch/>
        </p:blipFill>
        <p:spPr>
          <a:xfrm>
            <a:off x="91015" y="1217083"/>
            <a:ext cx="4428067" cy="4267200"/>
          </a:xfrm>
        </p:spPr>
      </p:pic>
    </p:spTree>
    <p:extLst>
      <p:ext uri="{BB962C8B-B14F-4D97-AF65-F5344CB8AC3E}">
        <p14:creationId xmlns:p14="http://schemas.microsoft.com/office/powerpoint/2010/main" val="301632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61152">
            <a:off x="7352131" y="974259"/>
            <a:ext cx="1684816" cy="1714080"/>
          </a:xfrm>
          <a:prstGeom prst="ellipse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Teachers Can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581" y="2793304"/>
            <a:ext cx="8628897" cy="3919092"/>
          </a:xfrm>
        </p:spPr>
        <p:txBody>
          <a:bodyPr>
            <a:noAutofit/>
          </a:bodyPr>
          <a:lstStyle/>
          <a:p>
            <a:r>
              <a:rPr lang="en-US" sz="2000" dirty="0" smtClean="0"/>
              <a:t>Ask parents to provide a list of foods and ingredients their child must avoid</a:t>
            </a:r>
          </a:p>
          <a:p>
            <a:r>
              <a:rPr lang="en-US" sz="2000" dirty="0" smtClean="0"/>
              <a:t>Keep information readily available about each food-allergic student in your class </a:t>
            </a:r>
            <a:r>
              <a:rPr lang="en-US" sz="2000" dirty="0" smtClean="0"/>
              <a:t>(This is helpful </a:t>
            </a:r>
            <a:r>
              <a:rPr lang="en-US" sz="2000" dirty="0" smtClean="0"/>
              <a:t>for substitutes &amp; adjunct staff)</a:t>
            </a:r>
          </a:p>
          <a:p>
            <a:r>
              <a:rPr lang="en-US" sz="2000" dirty="0" smtClean="0"/>
              <a:t>Make sure the child eats in a </a:t>
            </a:r>
            <a:r>
              <a:rPr lang="en-US" sz="2000" b="1" dirty="0" smtClean="0"/>
              <a:t>Safe Zone </a:t>
            </a:r>
            <a:r>
              <a:rPr lang="en-US" sz="2000" dirty="0" smtClean="0"/>
              <a:t>- such as a Peanut Free Table</a:t>
            </a:r>
          </a:p>
          <a:p>
            <a:r>
              <a:rPr lang="en-US" sz="2000" dirty="0" smtClean="0"/>
              <a:t>Discourage students from trading food</a:t>
            </a:r>
          </a:p>
          <a:p>
            <a:r>
              <a:rPr lang="en-US" sz="2000" dirty="0"/>
              <a:t>Post allergy safe signs outside </a:t>
            </a:r>
            <a:r>
              <a:rPr lang="en-US" sz="2000" dirty="0" smtClean="0"/>
              <a:t>of the classroom </a:t>
            </a:r>
            <a:r>
              <a:rPr lang="en-US" sz="2000" dirty="0"/>
              <a:t>door </a:t>
            </a:r>
            <a:r>
              <a:rPr lang="en-US" sz="2000" dirty="0" smtClean="0"/>
              <a:t>&amp; near </a:t>
            </a:r>
            <a:r>
              <a:rPr lang="en-US" sz="2000" dirty="0"/>
              <a:t>the snack cupboard</a:t>
            </a:r>
            <a:endParaRPr lang="en-US" sz="2000" dirty="0" smtClean="0"/>
          </a:p>
          <a:p>
            <a:r>
              <a:rPr lang="en-US" sz="2000" dirty="0" smtClean="0"/>
              <a:t>Send out a letter to parents explaining allergies and </a:t>
            </a:r>
            <a:r>
              <a:rPr lang="en-US" sz="2000" dirty="0" smtClean="0"/>
              <a:t>listing approved </a:t>
            </a:r>
            <a:r>
              <a:rPr lang="en-US" sz="2000" dirty="0" smtClean="0"/>
              <a:t>snacks</a:t>
            </a:r>
          </a:p>
        </p:txBody>
      </p:sp>
    </p:spTree>
    <p:extLst>
      <p:ext uri="{BB962C8B-B14F-4D97-AF65-F5344CB8AC3E}">
        <p14:creationId xmlns:p14="http://schemas.microsoft.com/office/powerpoint/2010/main" val="382269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522" y="2517732"/>
            <a:ext cx="8730640" cy="414611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food allergy is an </a:t>
            </a:r>
            <a:r>
              <a:rPr lang="en-US" dirty="0"/>
              <a:t>adverse health reaction </a:t>
            </a:r>
            <a:r>
              <a:rPr lang="en-US" dirty="0" smtClean="0"/>
              <a:t>from </a:t>
            </a:r>
            <a:r>
              <a:rPr lang="en-US" dirty="0"/>
              <a:t>a specific immune response that </a:t>
            </a:r>
            <a:r>
              <a:rPr lang="en-US" dirty="0" smtClean="0"/>
              <a:t>happens </a:t>
            </a:r>
            <a:r>
              <a:rPr lang="en-US" dirty="0" smtClean="0"/>
              <a:t>when exposed </a:t>
            </a:r>
            <a:r>
              <a:rPr lang="en-US" dirty="0"/>
              <a:t>to a </a:t>
            </a:r>
            <a:r>
              <a:rPr lang="en-US" dirty="0" smtClean="0"/>
              <a:t>certain food</a:t>
            </a:r>
          </a:p>
          <a:p>
            <a:r>
              <a:rPr lang="en-US" dirty="0" smtClean="0"/>
              <a:t>Common food allergies include: milk, seafood, shellfish, peanuts, tree nuts, wheat, milk, and soy</a:t>
            </a:r>
          </a:p>
          <a:p>
            <a:r>
              <a:rPr lang="en-US" dirty="0" smtClean="0"/>
              <a:t>Common symptoms may include: itchiness, dry cough, swollen lips or tongue, rash, and shortness of breath</a:t>
            </a:r>
          </a:p>
          <a:p>
            <a:r>
              <a:rPr lang="en-US" dirty="0" smtClean="0"/>
              <a:t>Anaphylaxis </a:t>
            </a:r>
            <a:r>
              <a:rPr lang="en-US" dirty="0" smtClean="0"/>
              <a:t>is a severe allergic reaction that can result in death &amp; requires immediate </a:t>
            </a:r>
            <a:r>
              <a:rPr lang="en-US" dirty="0" smtClean="0"/>
              <a:t>treatment with </a:t>
            </a:r>
            <a:r>
              <a:rPr lang="en-US" dirty="0" smtClean="0"/>
              <a:t>epinephrine</a:t>
            </a:r>
          </a:p>
          <a:p>
            <a:r>
              <a:rPr lang="en-US" dirty="0" smtClean="0"/>
              <a:t>After giving </a:t>
            </a:r>
            <a:r>
              <a:rPr lang="en-US" dirty="0" smtClean="0"/>
              <a:t>epinephrine - </a:t>
            </a:r>
            <a:r>
              <a:rPr lang="en-US" dirty="0" smtClean="0"/>
              <a:t>CALL 911 even if symptoms have resolved</a:t>
            </a:r>
          </a:p>
          <a:p>
            <a:r>
              <a:rPr lang="en-US" dirty="0" smtClean="0"/>
              <a:t>All staff, parents, and emergency health services must work together to manage food </a:t>
            </a:r>
            <a:r>
              <a:rPr lang="en-US" dirty="0" smtClean="0"/>
              <a:t>allergies and keep students safe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26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625" y="2617940"/>
            <a:ext cx="8630433" cy="3219189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Centers for Disease Control and Prevention. (2016). V</a:t>
            </a:r>
            <a:r>
              <a:rPr lang="en-US" sz="1800" i="1" dirty="0"/>
              <a:t>oluntary Guidelines for Managing Food </a:t>
            </a:r>
            <a:r>
              <a:rPr lang="en-US" sz="1800" i="1" dirty="0" smtClean="0"/>
              <a:t>Allergies </a:t>
            </a:r>
            <a:r>
              <a:rPr lang="en-US" sz="1800" i="1" dirty="0"/>
              <a:t>In Schools and </a:t>
            </a:r>
            <a:r>
              <a:rPr lang="en-US" sz="1800" i="1" dirty="0" smtClean="0"/>
              <a:t> Early </a:t>
            </a:r>
            <a:r>
              <a:rPr lang="en-US" sz="1800" i="1" dirty="0"/>
              <a:t>Care and Education Programs</a:t>
            </a:r>
            <a:r>
              <a:rPr lang="en-US" sz="1800" dirty="0"/>
              <a:t>. Retrieved </a:t>
            </a:r>
            <a:r>
              <a:rPr lang="en-US" sz="1800" dirty="0" smtClean="0"/>
              <a:t>from </a:t>
            </a:r>
            <a:r>
              <a:rPr lang="en-US" sz="1800" dirty="0" smtClean="0">
                <a:hlinkClick r:id="rId2"/>
              </a:rPr>
              <a:t>https://www.cdc.gov/healthyschools/foodallergies/pdf/13_243135_a_food_allergy_web_508.pdf</a:t>
            </a:r>
            <a:r>
              <a:rPr lang="en-US" sz="1800" dirty="0" smtClean="0"/>
              <a:t>  </a:t>
            </a:r>
          </a:p>
          <a:p>
            <a:pPr marL="0" indent="0">
              <a:buNone/>
            </a:pPr>
            <a:r>
              <a:rPr lang="en-US" sz="1800" dirty="0" smtClean="0"/>
              <a:t>Mayo Clinic. (2016). </a:t>
            </a:r>
            <a:r>
              <a:rPr lang="en-US" sz="1800" i="1" dirty="0" smtClean="0"/>
              <a:t>Anaphylaxis. </a:t>
            </a:r>
            <a:r>
              <a:rPr lang="en-US" sz="1800" dirty="0"/>
              <a:t>Retrieved from </a:t>
            </a:r>
            <a:r>
              <a:rPr lang="en-US" sz="1800" dirty="0" smtClean="0">
                <a:hlinkClick r:id="rId3"/>
              </a:rPr>
              <a:t>http://www.mayclinic.org/diseases-conditions/anaphylaxis/basics/symptoms/con-20014324</a:t>
            </a:r>
            <a:r>
              <a:rPr lang="en-US" sz="1800" dirty="0" smtClean="0"/>
              <a:t>  </a:t>
            </a:r>
          </a:p>
          <a:p>
            <a:pPr marL="0" indent="0">
              <a:buNone/>
            </a:pPr>
            <a:r>
              <a:rPr lang="en-US" sz="1800" dirty="0" smtClean="0"/>
              <a:t>NPS </a:t>
            </a:r>
            <a:r>
              <a:rPr lang="en-US" sz="1800" dirty="0" err="1" smtClean="0"/>
              <a:t>MedicineWise</a:t>
            </a:r>
            <a:r>
              <a:rPr lang="en-US" sz="1800" dirty="0" smtClean="0"/>
              <a:t>. (2016)</a:t>
            </a:r>
            <a:r>
              <a:rPr lang="en-US" sz="1800" dirty="0"/>
              <a:t>. </a:t>
            </a:r>
            <a:r>
              <a:rPr lang="en-US" sz="1800" i="1" dirty="0"/>
              <a:t>Adrenaline </a:t>
            </a:r>
            <a:r>
              <a:rPr lang="en-US" sz="1800" i="1" dirty="0" err="1" smtClean="0"/>
              <a:t>Autoinjector</a:t>
            </a:r>
            <a:r>
              <a:rPr lang="en-US" sz="1800" i="1" dirty="0" smtClean="0"/>
              <a:t> </a:t>
            </a:r>
            <a:r>
              <a:rPr lang="en-US" sz="1800" i="1" dirty="0"/>
              <a:t>(</a:t>
            </a:r>
            <a:r>
              <a:rPr lang="en-US" sz="1800" i="1" dirty="0" err="1"/>
              <a:t>Anapen</a:t>
            </a:r>
            <a:r>
              <a:rPr lang="en-US" sz="1800" i="1" dirty="0"/>
              <a:t>) for </a:t>
            </a:r>
            <a:r>
              <a:rPr lang="en-US" sz="1800" i="1" dirty="0" smtClean="0"/>
              <a:t>Acute Allergic Anaphylaxis. Retrieved from </a:t>
            </a:r>
            <a:r>
              <a:rPr lang="en-US" sz="1800" dirty="0" smtClean="0">
                <a:hlinkClick r:id="rId4"/>
              </a:rPr>
              <a:t>https://www.nps.org.au/radar/articles/adrenaline-autoinjector-anapen-for-acute-allergic-anaphylaxis</a:t>
            </a:r>
            <a:r>
              <a:rPr lang="en-US" sz="1800" dirty="0" smtClean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0625" y="5974915"/>
            <a:ext cx="8630433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Adapted </a:t>
            </a:r>
            <a:r>
              <a:rPr lang="en-US" sz="1600" dirty="0"/>
              <a:t>from </a:t>
            </a:r>
            <a:r>
              <a:rPr lang="en-US" sz="1600" dirty="0" smtClean="0"/>
              <a:t>a </a:t>
            </a:r>
            <a:r>
              <a:rPr lang="en-US" sz="1600" dirty="0" err="1" smtClean="0"/>
              <a:t>Powerpoint</a:t>
            </a:r>
            <a:r>
              <a:rPr lang="en-US" sz="1600" dirty="0" smtClean="0"/>
              <a:t> originally </a:t>
            </a:r>
            <a:r>
              <a:rPr lang="en-US" sz="1600" dirty="0"/>
              <a:t>developed by </a:t>
            </a:r>
            <a:r>
              <a:rPr lang="en-US" sz="1600" dirty="0" err="1"/>
              <a:t>Deziree</a:t>
            </a:r>
            <a:r>
              <a:rPr lang="en-US" sz="1600" dirty="0"/>
              <a:t> </a:t>
            </a:r>
            <a:r>
              <a:rPr lang="en-US" sz="1600" dirty="0" err="1"/>
              <a:t>Earney</a:t>
            </a:r>
            <a:r>
              <a:rPr lang="en-US" sz="1600" dirty="0"/>
              <a:t>, RN Student October, </a:t>
            </a:r>
            <a:r>
              <a:rPr lang="en-US" sz="1600" dirty="0" smtClean="0"/>
              <a:t>2016.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4050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5140"/>
            <a:ext cx="8229600" cy="1320821"/>
          </a:xfrm>
        </p:spPr>
        <p:txBody>
          <a:bodyPr/>
          <a:lstStyle/>
          <a:p>
            <a:r>
              <a:rPr lang="en-US" dirty="0" smtClean="0"/>
              <a:t>Food Allergies are Serious!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102" y="2592888"/>
            <a:ext cx="8133698" cy="378802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80B606"/>
                </a:solidFill>
              </a:rPr>
              <a:t>35-50</a:t>
            </a:r>
            <a:r>
              <a:rPr lang="en-US" dirty="0" smtClean="0">
                <a:solidFill>
                  <a:srgbClr val="80B606"/>
                </a:solidFill>
              </a:rPr>
              <a:t>% </a:t>
            </a:r>
            <a:r>
              <a:rPr lang="en-US" dirty="0" smtClean="0"/>
              <a:t>of </a:t>
            </a:r>
            <a:r>
              <a:rPr lang="en-US" dirty="0" smtClean="0"/>
              <a:t>allergic </a:t>
            </a:r>
            <a:r>
              <a:rPr lang="en-US" dirty="0" smtClean="0"/>
              <a:t>reactions that progress to </a:t>
            </a:r>
            <a:r>
              <a:rPr lang="en-US" dirty="0" smtClean="0"/>
              <a:t>anaphylaxis are the result of food </a:t>
            </a:r>
            <a:r>
              <a:rPr lang="en-US" dirty="0" smtClean="0"/>
              <a:t>allergens</a:t>
            </a:r>
          </a:p>
          <a:p>
            <a:r>
              <a:rPr lang="en-US" dirty="0" smtClean="0">
                <a:solidFill>
                  <a:srgbClr val="80B606"/>
                </a:solidFill>
              </a:rPr>
              <a:t>60% </a:t>
            </a:r>
            <a:r>
              <a:rPr lang="en-US" dirty="0" smtClean="0"/>
              <a:t>of those cases were caused by </a:t>
            </a:r>
            <a:r>
              <a:rPr lang="en-US" dirty="0" smtClean="0"/>
              <a:t>nuts (peanuts </a:t>
            </a:r>
            <a:r>
              <a:rPr lang="en-US" dirty="0" smtClean="0"/>
              <a:t>&amp; tree </a:t>
            </a:r>
            <a:r>
              <a:rPr lang="en-US" dirty="0" smtClean="0"/>
              <a:t>nuts)</a:t>
            </a:r>
            <a:endParaRPr lang="en-US" dirty="0" smtClean="0"/>
          </a:p>
          <a:p>
            <a:r>
              <a:rPr lang="en-US" dirty="0" smtClean="0">
                <a:solidFill>
                  <a:srgbClr val="80B606"/>
                </a:solidFill>
              </a:rPr>
              <a:t>16-18% </a:t>
            </a:r>
            <a:r>
              <a:rPr lang="en-US" dirty="0" smtClean="0"/>
              <a:t>of children with food allergies have had an allergic reaction in school</a:t>
            </a:r>
          </a:p>
          <a:p>
            <a:r>
              <a:rPr lang="en-US" dirty="0" smtClean="0">
                <a:solidFill>
                  <a:srgbClr val="80B606"/>
                </a:solidFill>
              </a:rPr>
              <a:t>25% </a:t>
            </a:r>
            <a:r>
              <a:rPr lang="en-US" dirty="0" smtClean="0"/>
              <a:t>of all anaphylaxis cases in schools occurred in children with no known food allergies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80300" y="6208583"/>
            <a:ext cx="1206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(CDC, 2016)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0732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5140"/>
            <a:ext cx="8229600" cy="1258191"/>
          </a:xfrm>
        </p:spPr>
        <p:txBody>
          <a:bodyPr/>
          <a:lstStyle/>
          <a:p>
            <a:r>
              <a:rPr lang="en-US" dirty="0" smtClean="0"/>
              <a:t>What is a Food Allergy?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3144032"/>
            <a:ext cx="7662864" cy="2910663"/>
          </a:xfrm>
        </p:spPr>
        <p:txBody>
          <a:bodyPr/>
          <a:lstStyle/>
          <a:p>
            <a:r>
              <a:rPr lang="en-US" dirty="0" smtClean="0"/>
              <a:t>A bad </a:t>
            </a:r>
            <a:r>
              <a:rPr lang="en-US" dirty="0" smtClean="0"/>
              <a:t>reaction </a:t>
            </a:r>
            <a:r>
              <a:rPr lang="en-US" dirty="0" smtClean="0"/>
              <a:t>(from a </a:t>
            </a:r>
            <a:r>
              <a:rPr lang="en-US" dirty="0" smtClean="0"/>
              <a:t>specific </a:t>
            </a:r>
            <a:r>
              <a:rPr lang="en-US" dirty="0"/>
              <a:t>immune </a:t>
            </a:r>
            <a:r>
              <a:rPr lang="en-US" dirty="0" smtClean="0"/>
              <a:t>response) </a:t>
            </a:r>
            <a:r>
              <a:rPr lang="en-US" dirty="0"/>
              <a:t>that occurs </a:t>
            </a:r>
            <a:r>
              <a:rPr lang="en-US" dirty="0" smtClean="0"/>
              <a:t>when exposed </a:t>
            </a:r>
            <a:r>
              <a:rPr lang="en-US" dirty="0"/>
              <a:t>to </a:t>
            </a:r>
            <a:r>
              <a:rPr lang="en-US" dirty="0" smtClean="0"/>
              <a:t>a type of </a:t>
            </a:r>
            <a:r>
              <a:rPr lang="en-US" dirty="0" smtClean="0"/>
              <a:t>food</a:t>
            </a:r>
          </a:p>
          <a:p>
            <a:r>
              <a:rPr lang="en-US" dirty="0" smtClean="0"/>
              <a:t>In people </a:t>
            </a:r>
            <a:r>
              <a:rPr lang="en-US" dirty="0"/>
              <a:t>with food allergies, </a:t>
            </a:r>
            <a:r>
              <a:rPr lang="en-US" dirty="0" smtClean="0"/>
              <a:t>the </a:t>
            </a:r>
            <a:r>
              <a:rPr lang="en-US" dirty="0" smtClean="0"/>
              <a:t>body mistakenly responds </a:t>
            </a:r>
            <a:r>
              <a:rPr lang="en-US" dirty="0"/>
              <a:t>to food as if it were </a:t>
            </a:r>
            <a:r>
              <a:rPr lang="en-US" dirty="0" smtClean="0"/>
              <a:t>harmful </a:t>
            </a:r>
          </a:p>
          <a:p>
            <a:r>
              <a:rPr lang="en-US" dirty="0" smtClean="0"/>
              <a:t>Allergies to food can </a:t>
            </a:r>
            <a:r>
              <a:rPr lang="en-US" dirty="0" smtClean="0"/>
              <a:t>cause </a:t>
            </a:r>
            <a:r>
              <a:rPr lang="en-US" dirty="0" smtClean="0"/>
              <a:t>responds that range from mild to </a:t>
            </a:r>
            <a:r>
              <a:rPr lang="en-US" dirty="0" smtClean="0"/>
              <a:t>severe and </a:t>
            </a:r>
            <a:r>
              <a:rPr lang="en-US" dirty="0" smtClean="0"/>
              <a:t>life-threatening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80300" y="6054695"/>
            <a:ext cx="1206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(CDC, 2016)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7372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1" y="254005"/>
            <a:ext cx="4191000" cy="1662477"/>
          </a:xfrm>
        </p:spPr>
        <p:txBody>
          <a:bodyPr/>
          <a:lstStyle/>
          <a:p>
            <a:r>
              <a:rPr lang="en-US" dirty="0" smtClean="0"/>
              <a:t>Common Food Allergies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730751" y="2091848"/>
            <a:ext cx="3956050" cy="4267819"/>
          </a:xfrm>
        </p:spPr>
        <p:txBody>
          <a:bodyPr>
            <a:normAutofit/>
          </a:bodyPr>
          <a:lstStyle/>
          <a:p>
            <a:r>
              <a:rPr lang="en-US" dirty="0"/>
              <a:t>In the United States, the following eight foods or food groups </a:t>
            </a:r>
            <a:r>
              <a:rPr lang="en-US" dirty="0" smtClean="0"/>
              <a:t>cause </a:t>
            </a:r>
            <a:r>
              <a:rPr lang="en-US" dirty="0"/>
              <a:t>90% of serious allergic </a:t>
            </a:r>
            <a:r>
              <a:rPr lang="en-US" dirty="0" smtClean="0"/>
              <a:t>reactions:</a:t>
            </a:r>
          </a:p>
          <a:p>
            <a:pPr marL="1371600" lvl="2" indent="-457200">
              <a:buFont typeface="+mj-ea"/>
              <a:buAutoNum type="circleNumDbPlain"/>
            </a:pPr>
            <a:r>
              <a:rPr lang="en-US" sz="2000" dirty="0" smtClean="0"/>
              <a:t>Milk</a:t>
            </a:r>
          </a:p>
          <a:p>
            <a:pPr marL="1371600" lvl="2" indent="-457200">
              <a:buFont typeface="+mj-ea"/>
              <a:buAutoNum type="circleNumDbPlain"/>
            </a:pPr>
            <a:r>
              <a:rPr lang="en-US" sz="2000" dirty="0" smtClean="0"/>
              <a:t>Eggs</a:t>
            </a:r>
          </a:p>
          <a:p>
            <a:pPr marL="1371600" lvl="2" indent="-457200">
              <a:buFont typeface="+mj-ea"/>
              <a:buAutoNum type="circleNumDbPlain"/>
            </a:pPr>
            <a:r>
              <a:rPr lang="en-US" sz="2000" dirty="0" smtClean="0"/>
              <a:t>Seafood</a:t>
            </a:r>
          </a:p>
          <a:p>
            <a:pPr marL="1371600" lvl="2" indent="-457200">
              <a:buFont typeface="+mj-ea"/>
              <a:buAutoNum type="circleNumDbPlain"/>
            </a:pPr>
            <a:r>
              <a:rPr lang="en-US" sz="2000" dirty="0" smtClean="0"/>
              <a:t>Shellfish</a:t>
            </a:r>
          </a:p>
          <a:p>
            <a:pPr marL="1371600" lvl="2" indent="-457200">
              <a:buFont typeface="+mj-ea"/>
              <a:buAutoNum type="circleNumDbPlain"/>
            </a:pPr>
            <a:r>
              <a:rPr lang="en-US" sz="2000" dirty="0" smtClean="0"/>
              <a:t>Wheat</a:t>
            </a:r>
          </a:p>
          <a:p>
            <a:pPr marL="1371600" lvl="2" indent="-457200">
              <a:buFont typeface="+mj-ea"/>
              <a:buAutoNum type="circleNumDbPlain"/>
            </a:pPr>
            <a:r>
              <a:rPr lang="en-US" sz="2000" dirty="0" smtClean="0"/>
              <a:t>Soy</a:t>
            </a:r>
          </a:p>
          <a:p>
            <a:pPr marL="1371600" lvl="2" indent="-457200">
              <a:buFont typeface="+mj-ea"/>
              <a:buAutoNum type="circleNumDbPlain"/>
            </a:pPr>
            <a:r>
              <a:rPr lang="en-US" sz="2000" dirty="0" smtClean="0"/>
              <a:t>Peanuts</a:t>
            </a:r>
          </a:p>
          <a:p>
            <a:pPr marL="1371600" lvl="2" indent="-457200">
              <a:buFont typeface="+mj-ea"/>
              <a:buAutoNum type="circleNumDbPlain"/>
            </a:pPr>
            <a:r>
              <a:rPr lang="en-US" sz="2000" dirty="0" smtClean="0"/>
              <a:t>Tree nuts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7617885" y="6359667"/>
            <a:ext cx="1068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(CDC, 2016)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1572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Signs &amp; Symptoms of Allergies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5468" y="2455101"/>
            <a:ext cx="4033381" cy="4181724"/>
          </a:xfrm>
        </p:spPr>
        <p:txBody>
          <a:bodyPr>
            <a:normAutofit/>
          </a:bodyPr>
          <a:lstStyle/>
          <a:p>
            <a:r>
              <a:rPr lang="en-US" sz="2000" dirty="0"/>
              <a:t>R</a:t>
            </a:r>
            <a:r>
              <a:rPr lang="en-US" sz="2000" dirty="0" smtClean="0"/>
              <a:t>ed </a:t>
            </a:r>
            <a:r>
              <a:rPr lang="en-US" sz="2000" dirty="0"/>
              <a:t>watery eyes or swollen lips, tongue, or </a:t>
            </a:r>
            <a:r>
              <a:rPr lang="en-US" sz="2000" dirty="0" smtClean="0"/>
              <a:t>eyes</a:t>
            </a:r>
            <a:endParaRPr lang="en-US" sz="2000" dirty="0"/>
          </a:p>
          <a:p>
            <a:r>
              <a:rPr lang="en-US" sz="2000" dirty="0"/>
              <a:t>I</a:t>
            </a:r>
            <a:r>
              <a:rPr lang="en-US" sz="2000" dirty="0" smtClean="0"/>
              <a:t>tchiness</a:t>
            </a:r>
            <a:r>
              <a:rPr lang="en-US" sz="2000" dirty="0"/>
              <a:t>, </a:t>
            </a:r>
            <a:r>
              <a:rPr lang="en-US" sz="2000" dirty="0" smtClean="0"/>
              <a:t>flushed skin, </a:t>
            </a:r>
            <a:r>
              <a:rPr lang="en-US" sz="2000" dirty="0"/>
              <a:t>rash, or </a:t>
            </a:r>
            <a:r>
              <a:rPr lang="en-US" sz="2000" dirty="0" smtClean="0"/>
              <a:t>hives</a:t>
            </a:r>
            <a:endParaRPr lang="en-US" sz="2000" dirty="0"/>
          </a:p>
          <a:p>
            <a:r>
              <a:rPr lang="en-US" sz="2000" dirty="0"/>
              <a:t>N</a:t>
            </a:r>
            <a:r>
              <a:rPr lang="en-US" sz="2000" dirty="0" smtClean="0"/>
              <a:t>ausea</a:t>
            </a:r>
            <a:r>
              <a:rPr lang="en-US" sz="2000" dirty="0"/>
              <a:t>, pain, cramping, vomiting, diarrhea, </a:t>
            </a:r>
            <a:r>
              <a:rPr lang="en-US" sz="2000" dirty="0" smtClean="0"/>
              <a:t>or heartburn</a:t>
            </a:r>
            <a:endParaRPr lang="en-US" sz="2000" dirty="0" smtClean="0"/>
          </a:p>
          <a:p>
            <a:r>
              <a:rPr lang="en-US" sz="2000" dirty="0"/>
              <a:t>N</a:t>
            </a:r>
            <a:r>
              <a:rPr lang="en-US" sz="2000" dirty="0" smtClean="0"/>
              <a:t>asal </a:t>
            </a:r>
            <a:r>
              <a:rPr lang="en-US" sz="2000" dirty="0"/>
              <a:t>congestion, sneezing, </a:t>
            </a:r>
            <a:r>
              <a:rPr lang="en-US" sz="2000" dirty="0" smtClean="0"/>
              <a:t>trouble </a:t>
            </a:r>
            <a:r>
              <a:rPr lang="en-US" sz="2000" dirty="0"/>
              <a:t>swallowing, dry </a:t>
            </a:r>
            <a:r>
              <a:rPr lang="en-US" sz="2000" dirty="0" smtClean="0"/>
              <a:t>cough</a:t>
            </a:r>
          </a:p>
          <a:p>
            <a:r>
              <a:rPr lang="en-US" sz="2000" dirty="0" smtClean="0"/>
              <a:t>Numbness </a:t>
            </a:r>
            <a:r>
              <a:rPr lang="en-US" sz="2000" dirty="0"/>
              <a:t>around </a:t>
            </a:r>
            <a:r>
              <a:rPr lang="en-US" sz="2000" dirty="0" smtClean="0"/>
              <a:t>mouth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half" idx="2"/>
          </p:nvPr>
        </p:nvSpPr>
        <p:spPr>
          <a:xfrm>
            <a:off x="4171167" y="2455102"/>
            <a:ext cx="4634630" cy="4181722"/>
          </a:xfrm>
        </p:spPr>
        <p:txBody>
          <a:bodyPr>
            <a:normAutofit/>
          </a:bodyPr>
          <a:lstStyle/>
          <a:p>
            <a:r>
              <a:rPr lang="en-US" sz="2000" dirty="0"/>
              <a:t>Deep cough, wheezing, shortness of breath or difficulty breathing, or chest tightness</a:t>
            </a:r>
          </a:p>
          <a:p>
            <a:r>
              <a:rPr lang="en-US" sz="2000" dirty="0"/>
              <a:t>Pale or </a:t>
            </a:r>
            <a:r>
              <a:rPr lang="en-US" sz="2000" dirty="0" smtClean="0"/>
              <a:t>bluish </a:t>
            </a:r>
            <a:r>
              <a:rPr lang="en-US" sz="2000" dirty="0"/>
              <a:t>skin color, weak pulse, dizziness or </a:t>
            </a:r>
            <a:r>
              <a:rPr lang="en-US" sz="2000" dirty="0" smtClean="0"/>
              <a:t>fainting</a:t>
            </a:r>
          </a:p>
          <a:p>
            <a:r>
              <a:rPr lang="en-US" sz="2000" dirty="0" smtClean="0"/>
              <a:t>Confusion </a:t>
            </a:r>
            <a:r>
              <a:rPr lang="en-US" sz="2000" dirty="0"/>
              <a:t>or shock, </a:t>
            </a:r>
            <a:r>
              <a:rPr lang="en-US" sz="2000" dirty="0" smtClean="0"/>
              <a:t>low blood pressure, </a:t>
            </a:r>
            <a:r>
              <a:rPr lang="en-US" sz="2000" dirty="0"/>
              <a:t>or </a:t>
            </a:r>
            <a:r>
              <a:rPr lang="en-US" sz="2000" dirty="0" smtClean="0"/>
              <a:t>fainting</a:t>
            </a:r>
            <a:endParaRPr lang="en-US" sz="2000" dirty="0"/>
          </a:p>
          <a:p>
            <a:r>
              <a:rPr lang="en-US" sz="2000" dirty="0" smtClean="0"/>
              <a:t>Sensing </a:t>
            </a:r>
            <a:r>
              <a:rPr lang="en-US" sz="2000" dirty="0"/>
              <a:t>“impending doom,” irritability, change in alertness, </a:t>
            </a:r>
            <a:r>
              <a:rPr lang="en-US" sz="2000" dirty="0" smtClean="0"/>
              <a:t>or mood changes </a:t>
            </a:r>
            <a:endParaRPr lang="en-US" sz="2000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374467" y="6329047"/>
            <a:ext cx="1312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(CDC, 2016)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3879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Allergies &amp; Children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204" y="2718148"/>
            <a:ext cx="8442542" cy="366558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Signs &amp; symptoms can </a:t>
            </a:r>
            <a:r>
              <a:rPr lang="en-US" sz="2000" dirty="0" smtClean="0"/>
              <a:t>start </a:t>
            </a:r>
            <a:r>
              <a:rPr lang="en-US" sz="2000" dirty="0" smtClean="0"/>
              <a:t>within a few minutes or up to 1-2 hours after </a:t>
            </a:r>
            <a:r>
              <a:rPr lang="en-US" sz="2000" dirty="0" smtClean="0"/>
              <a:t>exposure to an allergen</a:t>
            </a:r>
            <a:endParaRPr lang="en-US" sz="2000" dirty="0" smtClean="0"/>
          </a:p>
          <a:p>
            <a:r>
              <a:rPr lang="en-US" sz="2000" dirty="0" smtClean="0"/>
              <a:t>Children </a:t>
            </a:r>
            <a:r>
              <a:rPr lang="en-US" sz="2000" dirty="0"/>
              <a:t>may not be able to </a:t>
            </a:r>
            <a:r>
              <a:rPr lang="en-US" sz="2000" dirty="0" smtClean="0"/>
              <a:t>describe </a:t>
            </a:r>
            <a:r>
              <a:rPr lang="en-US" sz="2000" dirty="0"/>
              <a:t>their symptoms clearly because of their age or developmental challenges </a:t>
            </a:r>
          </a:p>
          <a:p>
            <a:r>
              <a:rPr lang="en-US" sz="2000" dirty="0" smtClean="0"/>
              <a:t>It is hard to predict </a:t>
            </a:r>
            <a:r>
              <a:rPr lang="en-US" sz="2000" dirty="0" smtClean="0"/>
              <a:t>how severe the</a:t>
            </a:r>
            <a:r>
              <a:rPr lang="en-US" sz="2000" dirty="0" smtClean="0"/>
              <a:t> </a:t>
            </a:r>
            <a:r>
              <a:rPr lang="en-US" sz="2000" dirty="0"/>
              <a:t>reactions to food </a:t>
            </a:r>
            <a:r>
              <a:rPr lang="en-US" sz="2000" dirty="0" smtClean="0"/>
              <a:t>allergies because they depend </a:t>
            </a:r>
            <a:r>
              <a:rPr lang="en-US" sz="2000" dirty="0"/>
              <a:t>on the </a:t>
            </a:r>
            <a:r>
              <a:rPr lang="en-US" sz="2000" dirty="0" smtClean="0"/>
              <a:t>child’s health history and:</a:t>
            </a:r>
            <a:endParaRPr lang="en-US" sz="2000" dirty="0" smtClean="0"/>
          </a:p>
          <a:p>
            <a:pPr lvl="1"/>
            <a:r>
              <a:rPr lang="en-US" dirty="0" smtClean="0"/>
              <a:t>How sensitive they are </a:t>
            </a:r>
            <a:r>
              <a:rPr lang="en-US" dirty="0"/>
              <a:t>to the </a:t>
            </a:r>
            <a:r>
              <a:rPr lang="en-US" dirty="0" smtClean="0"/>
              <a:t>food</a:t>
            </a:r>
          </a:p>
          <a:p>
            <a:pPr lvl="1"/>
            <a:r>
              <a:rPr lang="en-US" dirty="0" smtClean="0"/>
              <a:t>The type </a:t>
            </a:r>
            <a:r>
              <a:rPr lang="en-US" dirty="0"/>
              <a:t>and amount of exposure to the </a:t>
            </a:r>
            <a:r>
              <a:rPr lang="en-US" dirty="0" smtClean="0"/>
              <a:t>food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83786" y="6383737"/>
            <a:ext cx="1203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(CDC, 2016)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6168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Children Might Say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225469" y="2530258"/>
            <a:ext cx="4282524" cy="400736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“It </a:t>
            </a:r>
            <a:r>
              <a:rPr lang="en-US" sz="2000" dirty="0"/>
              <a:t>feels like something is poking my </a:t>
            </a:r>
            <a:r>
              <a:rPr lang="en-US" sz="2000" dirty="0" smtClean="0"/>
              <a:t>tongue”</a:t>
            </a:r>
            <a:endParaRPr lang="en-US" sz="2000" dirty="0"/>
          </a:p>
          <a:p>
            <a:r>
              <a:rPr lang="en-US" sz="2000" dirty="0" smtClean="0"/>
              <a:t>“My </a:t>
            </a:r>
            <a:r>
              <a:rPr lang="en-US" sz="2000" dirty="0"/>
              <a:t>tongue (or mouth) is tingling (or burning</a:t>
            </a:r>
            <a:r>
              <a:rPr lang="en-US" sz="2000" dirty="0" smtClean="0"/>
              <a:t>)”</a:t>
            </a:r>
            <a:endParaRPr lang="en-US" sz="2000" dirty="0"/>
          </a:p>
          <a:p>
            <a:r>
              <a:rPr lang="en-US" sz="2000" dirty="0" smtClean="0"/>
              <a:t>“My </a:t>
            </a:r>
            <a:r>
              <a:rPr lang="en-US" sz="2000" dirty="0"/>
              <a:t>tongue (or mouth) </a:t>
            </a:r>
            <a:r>
              <a:rPr lang="en-US" sz="2000" dirty="0" smtClean="0"/>
              <a:t>itches”</a:t>
            </a:r>
            <a:endParaRPr lang="en-US" sz="2000" dirty="0"/>
          </a:p>
          <a:p>
            <a:r>
              <a:rPr lang="en-US" sz="2000" dirty="0" smtClean="0"/>
              <a:t>“My </a:t>
            </a:r>
            <a:r>
              <a:rPr lang="en-US" sz="2000" dirty="0"/>
              <a:t>tongue feels like there is hair on </a:t>
            </a:r>
            <a:r>
              <a:rPr lang="en-US" sz="2000" dirty="0" smtClean="0"/>
              <a:t>it”</a:t>
            </a:r>
            <a:endParaRPr lang="en-US" sz="2000" dirty="0"/>
          </a:p>
          <a:p>
            <a:r>
              <a:rPr lang="en-US" sz="2000" dirty="0" smtClean="0"/>
              <a:t>“</a:t>
            </a:r>
            <a:r>
              <a:rPr lang="en-US" sz="2000" dirty="0"/>
              <a:t>It feels like a bump on the back of my tongue (or throat)”</a:t>
            </a:r>
          </a:p>
          <a:p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half" idx="2"/>
          </p:nvPr>
        </p:nvSpPr>
        <p:spPr>
          <a:xfrm>
            <a:off x="4507993" y="2530258"/>
            <a:ext cx="4022232" cy="400736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“It feels like </a:t>
            </a:r>
            <a:r>
              <a:rPr lang="en-US" sz="2000" dirty="0"/>
              <a:t>there’s something stuck in my </a:t>
            </a:r>
            <a:r>
              <a:rPr lang="en-US" sz="2000" dirty="0" smtClean="0"/>
              <a:t>throat”</a:t>
            </a:r>
            <a:endParaRPr lang="en-US" sz="2000" dirty="0"/>
          </a:p>
          <a:p>
            <a:r>
              <a:rPr lang="en-US" sz="2000" dirty="0" smtClean="0"/>
              <a:t>“My </a:t>
            </a:r>
            <a:r>
              <a:rPr lang="en-US" sz="2000" dirty="0"/>
              <a:t>tongue feels full (or heavy</a:t>
            </a:r>
            <a:r>
              <a:rPr lang="en-US" sz="2000" dirty="0" smtClean="0"/>
              <a:t>)”</a:t>
            </a:r>
            <a:endParaRPr lang="en-US" sz="2000" dirty="0"/>
          </a:p>
          <a:p>
            <a:r>
              <a:rPr lang="en-US" sz="2000" dirty="0" smtClean="0"/>
              <a:t>“</a:t>
            </a:r>
            <a:r>
              <a:rPr lang="en-US" sz="2000" dirty="0" smtClean="0"/>
              <a:t>My </a:t>
            </a:r>
            <a:r>
              <a:rPr lang="en-US" sz="2000" dirty="0"/>
              <a:t>lips feel </a:t>
            </a:r>
            <a:r>
              <a:rPr lang="en-US" sz="2000" dirty="0" smtClean="0"/>
              <a:t>tight”</a:t>
            </a:r>
            <a:endParaRPr lang="en-US" sz="2000" dirty="0"/>
          </a:p>
          <a:p>
            <a:r>
              <a:rPr lang="en-US" sz="2000" dirty="0" smtClean="0"/>
              <a:t>“It </a:t>
            </a:r>
            <a:r>
              <a:rPr lang="en-US" sz="2000" dirty="0"/>
              <a:t>feels like there are bugs in </a:t>
            </a:r>
            <a:r>
              <a:rPr lang="en-US" sz="2000" dirty="0" smtClean="0"/>
              <a:t>my ears (for itchy </a:t>
            </a:r>
            <a:r>
              <a:rPr lang="en-US" sz="2000" dirty="0"/>
              <a:t>ears</a:t>
            </a:r>
            <a:r>
              <a:rPr lang="en-US" sz="2000" dirty="0" smtClean="0"/>
              <a:t>)”</a:t>
            </a:r>
          </a:p>
          <a:p>
            <a:r>
              <a:rPr lang="en-US" sz="2000" dirty="0"/>
              <a:t>“My mouth feels funny</a:t>
            </a:r>
            <a:r>
              <a:rPr lang="en-US" sz="2000" dirty="0" smtClean="0"/>
              <a:t>”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7483786" y="6229849"/>
            <a:ext cx="1203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(CDC, 2016)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6940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</a:t>
            </a:r>
            <a:r>
              <a:rPr lang="en-US" dirty="0" smtClean="0"/>
              <a:t>Ready for Emergencies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249" y="2770094"/>
            <a:ext cx="7801390" cy="3643232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/>
              <a:t>Be alert and ready to respond to food </a:t>
            </a:r>
            <a:r>
              <a:rPr lang="en-US" sz="2400" dirty="0" smtClean="0"/>
              <a:t>allergies when they happen</a:t>
            </a:r>
          </a:p>
          <a:p>
            <a:r>
              <a:rPr lang="en-US" sz="2400" dirty="0" smtClean="0"/>
              <a:t>If children eat</a:t>
            </a:r>
            <a:r>
              <a:rPr lang="en-US" sz="2400" dirty="0" smtClean="0"/>
              <a:t> </a:t>
            </a:r>
            <a:r>
              <a:rPr lang="en-US" sz="2400" dirty="0"/>
              <a:t>the </a:t>
            </a:r>
            <a:r>
              <a:rPr lang="en-US" sz="2400" dirty="0" smtClean="0"/>
              <a:t>food, it usually </a:t>
            </a:r>
            <a:r>
              <a:rPr lang="en-US" sz="2400" dirty="0"/>
              <a:t>causes a more severe reaction than inhaling </a:t>
            </a:r>
            <a:r>
              <a:rPr lang="en-US" sz="2400" dirty="0" smtClean="0"/>
              <a:t>it or </a:t>
            </a:r>
            <a:r>
              <a:rPr lang="en-US" sz="2400" dirty="0"/>
              <a:t>having </a:t>
            </a:r>
            <a:r>
              <a:rPr lang="en-US" sz="2400" dirty="0" smtClean="0"/>
              <a:t>it on their skin </a:t>
            </a:r>
            <a:endParaRPr lang="en-US" sz="2400" dirty="0" smtClean="0"/>
          </a:p>
          <a:p>
            <a:r>
              <a:rPr lang="en-US" sz="2400" dirty="0" smtClean="0"/>
              <a:t>Children </a:t>
            </a:r>
            <a:r>
              <a:rPr lang="en-US" sz="2400" dirty="0"/>
              <a:t>with asthma are at a higher risk of having a severe allergic reaction and </a:t>
            </a:r>
            <a:r>
              <a:rPr lang="en-US" sz="2400" dirty="0" smtClean="0"/>
              <a:t>of entering </a:t>
            </a:r>
            <a:r>
              <a:rPr lang="en-US" sz="2400" dirty="0"/>
              <a:t>anaphylactic shock </a:t>
            </a:r>
            <a:endParaRPr lang="en-US" sz="2400" dirty="0" smtClean="0"/>
          </a:p>
          <a:p>
            <a:r>
              <a:rPr lang="en-US" sz="2400" dirty="0"/>
              <a:t>Mild </a:t>
            </a:r>
            <a:r>
              <a:rPr lang="en-US" sz="2400" dirty="0" smtClean="0"/>
              <a:t>or </a:t>
            </a:r>
            <a:r>
              <a:rPr lang="en-US" sz="2400" dirty="0"/>
              <a:t>moderate symptoms (itching, sneezing, </a:t>
            </a:r>
            <a:r>
              <a:rPr lang="en-US" sz="2400" dirty="0" smtClean="0"/>
              <a:t>hives, </a:t>
            </a:r>
            <a:r>
              <a:rPr lang="en-US" sz="2400" dirty="0"/>
              <a:t>or rashes) are often treated with antihistamines, steroids, and/or asthma </a:t>
            </a:r>
            <a:r>
              <a:rPr lang="en-US" sz="2400" dirty="0" smtClean="0"/>
              <a:t>inhalers</a:t>
            </a:r>
          </a:p>
          <a:p>
            <a:r>
              <a:rPr lang="en-US" sz="2400" dirty="0" smtClean="0"/>
              <a:t>If anaphylaxis happens, that should be treated first</a:t>
            </a:r>
            <a:endParaRPr lang="en-US" sz="2400" dirty="0"/>
          </a:p>
          <a:p>
            <a:r>
              <a:rPr lang="en-US" sz="2400" dirty="0" smtClean="0"/>
              <a:t>Anaphylaxis </a:t>
            </a:r>
            <a:r>
              <a:rPr lang="en-US" sz="2400" dirty="0" smtClean="0"/>
              <a:t>is a true emergency!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485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232835"/>
            <a:ext cx="3635375" cy="1783856"/>
          </a:xfrm>
        </p:spPr>
        <p:txBody>
          <a:bodyPr/>
          <a:lstStyle/>
          <a:p>
            <a:r>
              <a:rPr lang="en-US" dirty="0" smtClean="0"/>
              <a:t>What is Anaphylaxis?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597050" y="2329841"/>
            <a:ext cx="4321481" cy="4036563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/>
              <a:t>A</a:t>
            </a:r>
            <a:r>
              <a:rPr lang="en-US" sz="2400" dirty="0" smtClean="0"/>
              <a:t> </a:t>
            </a:r>
            <a:r>
              <a:rPr lang="en-US" sz="2400" dirty="0"/>
              <a:t>severe </a:t>
            </a:r>
            <a:r>
              <a:rPr lang="en-US" sz="2400" dirty="0" smtClean="0"/>
              <a:t>allergic reaction </a:t>
            </a:r>
            <a:r>
              <a:rPr lang="en-US" sz="2400" dirty="0"/>
              <a:t>that is </a:t>
            </a:r>
            <a:r>
              <a:rPr lang="en-US" sz="2400" dirty="0" smtClean="0"/>
              <a:t>happens quickly </a:t>
            </a:r>
            <a:r>
              <a:rPr lang="en-US" sz="2400" dirty="0"/>
              <a:t>and may </a:t>
            </a:r>
            <a:r>
              <a:rPr lang="en-US" sz="2400" dirty="0" smtClean="0"/>
              <a:t>cause death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  <a:p>
            <a:pPr marL="342900" indent="-342900">
              <a:buFont typeface="Lucida Grande"/>
              <a:buChar char="-"/>
            </a:pPr>
            <a:r>
              <a:rPr lang="en-US" sz="2400" dirty="0" smtClean="0"/>
              <a:t>Usually occurs within minutes after exposure</a:t>
            </a:r>
          </a:p>
          <a:p>
            <a:pPr marL="342900" indent="-342900">
              <a:buFont typeface="Lucida Grande"/>
              <a:buChar char="-"/>
            </a:pPr>
            <a:endParaRPr lang="en-US" sz="2400" dirty="0"/>
          </a:p>
          <a:p>
            <a:pPr marL="342900" indent="-342900">
              <a:buFont typeface="Lucida Grande"/>
              <a:buChar char="-"/>
            </a:pPr>
            <a:r>
              <a:rPr lang="en-US" sz="2400" dirty="0" smtClean="0"/>
              <a:t>IMMEDIATE MEDICAL INTERVENTION REQUIRED</a:t>
            </a:r>
          </a:p>
          <a:p>
            <a:endParaRPr lang="en-US" sz="2400" dirty="0" smtClean="0"/>
          </a:p>
          <a:p>
            <a:pPr marL="342900" indent="-342900">
              <a:buFont typeface="Lucida Grande"/>
              <a:buChar char="-"/>
            </a:pPr>
            <a:r>
              <a:rPr lang="en-US" sz="2400" dirty="0"/>
              <a:t>Death due to food-induced anaphylaxis may occur within 30 minutes to 2 hours of exposure </a:t>
            </a:r>
          </a:p>
          <a:p>
            <a:endParaRPr lang="en-US" dirty="0" smtClean="0"/>
          </a:p>
          <a:p>
            <a:endParaRPr lang="en-US" dirty="0" smtClean="0"/>
          </a:p>
          <a:p>
            <a:pPr marL="342900" indent="-342900">
              <a:buFont typeface="Wingdings" charset="2"/>
              <a:buChar char=""/>
            </a:pPr>
            <a:endParaRPr lang="en-US" dirty="0"/>
          </a:p>
          <a:p>
            <a:endParaRPr lang="en-US" dirty="0" smtClean="0"/>
          </a:p>
          <a:p>
            <a:pPr marL="342900" indent="-342900">
              <a:buFont typeface="Wingdings" charset="2"/>
              <a:buChar char="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713" b="-16713"/>
          <a:stretch>
            <a:fillRect/>
          </a:stretch>
        </p:blipFill>
        <p:spPr>
          <a:xfrm>
            <a:off x="228600" y="1143000"/>
            <a:ext cx="4017723" cy="4017723"/>
          </a:xfrm>
        </p:spPr>
      </p:pic>
      <p:sp>
        <p:nvSpPr>
          <p:cNvPr id="9" name="TextBox 8"/>
          <p:cNvSpPr txBox="1"/>
          <p:nvPr/>
        </p:nvSpPr>
        <p:spPr>
          <a:xfrm>
            <a:off x="6834716" y="6360569"/>
            <a:ext cx="1852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(Mayo Clinic, 2016)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6931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756</TotalTime>
  <Words>1192</Words>
  <Application>Microsoft Office PowerPoint</Application>
  <PresentationFormat>On-screen Show (4:3)</PresentationFormat>
  <Paragraphs>147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Genesis</vt:lpstr>
      <vt:lpstr>Managing Food Allergies</vt:lpstr>
      <vt:lpstr>Food Allergies are Serious!</vt:lpstr>
      <vt:lpstr>What is a Food Allergy?</vt:lpstr>
      <vt:lpstr>Common Food Allergies</vt:lpstr>
      <vt:lpstr>Signs &amp; Symptoms of Allergies</vt:lpstr>
      <vt:lpstr>Food Allergies &amp; Children</vt:lpstr>
      <vt:lpstr>What Children Might Say</vt:lpstr>
      <vt:lpstr>Be Ready for Emergencies</vt:lpstr>
      <vt:lpstr>What is Anaphylaxis?</vt:lpstr>
      <vt:lpstr>Recognize Anaphylaxis </vt:lpstr>
      <vt:lpstr>Treat Anaphylaxis</vt:lpstr>
      <vt:lpstr>How to Administer an EpiPen</vt:lpstr>
      <vt:lpstr>Develop a School Treatment Plan</vt:lpstr>
      <vt:lpstr>Manage Food Allergies</vt:lpstr>
      <vt:lpstr>Keep Students Involved</vt:lpstr>
      <vt:lpstr>What Teachers Can Do</vt:lpstr>
      <vt:lpstr>Summary</vt:lpstr>
      <vt:lpstr>References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Food Allergies</dc:title>
  <dc:creator>Deziree Earney</dc:creator>
  <cp:lastModifiedBy>Mary</cp:lastModifiedBy>
  <cp:revision>72</cp:revision>
  <cp:lastPrinted>2016-11-11T04:36:14Z</cp:lastPrinted>
  <dcterms:created xsi:type="dcterms:W3CDTF">2016-10-15T14:52:54Z</dcterms:created>
  <dcterms:modified xsi:type="dcterms:W3CDTF">2016-11-14T02:48:35Z</dcterms:modified>
</cp:coreProperties>
</file>