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2"/>
  </p:notesMasterIdLst>
  <p:handoutMasterIdLst>
    <p:handoutMasterId r:id="rId33"/>
  </p:handoutMasterIdLst>
  <p:sldIdLst>
    <p:sldId id="256" r:id="rId2"/>
    <p:sldId id="264" r:id="rId3"/>
    <p:sldId id="265" r:id="rId4"/>
    <p:sldId id="257" r:id="rId5"/>
    <p:sldId id="268" r:id="rId6"/>
    <p:sldId id="271" r:id="rId7"/>
    <p:sldId id="272" r:id="rId8"/>
    <p:sldId id="308" r:id="rId9"/>
    <p:sldId id="309" r:id="rId10"/>
    <p:sldId id="258" r:id="rId11"/>
    <p:sldId id="269" r:id="rId12"/>
    <p:sldId id="300" r:id="rId13"/>
    <p:sldId id="297" r:id="rId14"/>
    <p:sldId id="259" r:id="rId15"/>
    <p:sldId id="310" r:id="rId16"/>
    <p:sldId id="314" r:id="rId17"/>
    <p:sldId id="276" r:id="rId18"/>
    <p:sldId id="311" r:id="rId19"/>
    <p:sldId id="274" r:id="rId20"/>
    <p:sldId id="286" r:id="rId21"/>
    <p:sldId id="313" r:id="rId22"/>
    <p:sldId id="301" r:id="rId23"/>
    <p:sldId id="317" r:id="rId24"/>
    <p:sldId id="318" r:id="rId25"/>
    <p:sldId id="319" r:id="rId26"/>
    <p:sldId id="284" r:id="rId27"/>
    <p:sldId id="285" r:id="rId28"/>
    <p:sldId id="303" r:id="rId29"/>
    <p:sldId id="296" r:id="rId30"/>
    <p:sldId id="299"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6357" autoAdjust="0"/>
  </p:normalViewPr>
  <p:slideViewPr>
    <p:cSldViewPr>
      <p:cViewPr varScale="1">
        <p:scale>
          <a:sx n="110" d="100"/>
          <a:sy n="110" d="100"/>
        </p:scale>
        <p:origin x="870" y="-4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D93CDF-691D-4BF4-85BC-7254A6BF99F2}" type="datetimeFigureOut">
              <a:rPr lang="en-US" smtClean="0"/>
              <a:pPr/>
              <a:t>12/29/2021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E35E6-C9C5-4589-A77F-EF29961F924A}"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B543CF-2155-4D64-AECA-795AD1CE4BF4}" type="datetimeFigureOut">
              <a:rPr lang="en-US" smtClean="0"/>
              <a:pPr/>
              <a:t>12/29/2021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DF8EFD-8E83-43AE-8F4D-DBF0E70DDE3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CC1CCE-1AE5-4CD9-8061-3ECBDF03C6F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8A550-8F6A-4EEA-89F8-1BE117B0F08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CC1CCE-1AE5-4CD9-8061-3ECBDF03C6F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F8EFD-8E83-43AE-8F4D-DBF0E70DDE3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A7CCFE-CC8C-4582-9E94-51DF8512C059}" type="datetime1">
              <a:rPr lang="en-US" smtClean="0"/>
              <a:pPr/>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06311-9C90-4B9F-BEAA-148EDFAFDEF4}" type="slidenum">
              <a:rPr lang="en-US" smtClean="0"/>
              <a:pPr/>
              <a:t>‹#›</a:t>
            </a:fld>
            <a:endParaRPr lang="en-US"/>
          </a:p>
        </p:txBody>
      </p:sp>
    </p:spTree>
    <p:extLst>
      <p:ext uri="{BB962C8B-B14F-4D97-AF65-F5344CB8AC3E}">
        <p14:creationId xmlns:p14="http://schemas.microsoft.com/office/powerpoint/2010/main" val="1204307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932DB-9C50-494A-99C9-4323317A8EAC}" type="datetime1">
              <a:rPr lang="en-US" smtClean="0"/>
              <a:pPr/>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06311-9C90-4B9F-BEAA-148EDFAFDEF4}" type="slidenum">
              <a:rPr lang="en-US" smtClean="0"/>
              <a:pPr/>
              <a:t>‹#›</a:t>
            </a:fld>
            <a:endParaRPr lang="en-US"/>
          </a:p>
        </p:txBody>
      </p:sp>
    </p:spTree>
    <p:extLst>
      <p:ext uri="{BB962C8B-B14F-4D97-AF65-F5344CB8AC3E}">
        <p14:creationId xmlns:p14="http://schemas.microsoft.com/office/powerpoint/2010/main" val="15758046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BE932DB-9C50-494A-99C9-4323317A8EAC}" type="datetime1">
              <a:rPr lang="en-US" smtClean="0"/>
              <a:pPr/>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06311-9C90-4B9F-BEAA-148EDFAFDEF4}" type="slidenum">
              <a:rPr lang="en-US" smtClean="0"/>
              <a:pPr/>
              <a:t>‹#›</a:t>
            </a:fld>
            <a:endParaRPr lang="en-US"/>
          </a:p>
        </p:txBody>
      </p:sp>
    </p:spTree>
    <p:extLst>
      <p:ext uri="{BB962C8B-B14F-4D97-AF65-F5344CB8AC3E}">
        <p14:creationId xmlns:p14="http://schemas.microsoft.com/office/powerpoint/2010/main" val="321685308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BE932DB-9C50-494A-99C9-4323317A8EAC}" type="datetime1">
              <a:rPr lang="en-US" smtClean="0"/>
              <a:pPr/>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06311-9C90-4B9F-BEAA-148EDFAFDEF4}"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90149091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E932DB-9C50-494A-99C9-4323317A8EAC}" type="datetime1">
              <a:rPr lang="en-US" smtClean="0"/>
              <a:pPr/>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06311-9C90-4B9F-BEAA-148EDFAFDEF4}" type="slidenum">
              <a:rPr lang="en-US" smtClean="0"/>
              <a:pPr/>
              <a:t>‹#›</a:t>
            </a:fld>
            <a:endParaRPr lang="en-US"/>
          </a:p>
        </p:txBody>
      </p:sp>
    </p:spTree>
    <p:extLst>
      <p:ext uri="{BB962C8B-B14F-4D97-AF65-F5344CB8AC3E}">
        <p14:creationId xmlns:p14="http://schemas.microsoft.com/office/powerpoint/2010/main" val="356089316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BE932DB-9C50-494A-99C9-4323317A8EAC}" type="datetime1">
              <a:rPr lang="en-US" smtClean="0"/>
              <a:pPr/>
              <a:t>12/29/2021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06311-9C90-4B9F-BEAA-148EDFAFDEF4}" type="slidenum">
              <a:rPr lang="en-US" smtClean="0"/>
              <a:pPr/>
              <a:t>‹#›</a:t>
            </a:fld>
            <a:endParaRPr lang="en-US"/>
          </a:p>
        </p:txBody>
      </p:sp>
    </p:spTree>
    <p:extLst>
      <p:ext uri="{BB962C8B-B14F-4D97-AF65-F5344CB8AC3E}">
        <p14:creationId xmlns:p14="http://schemas.microsoft.com/office/powerpoint/2010/main" val="104354510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BE932DB-9C50-494A-99C9-4323317A8EAC}" type="datetime1">
              <a:rPr lang="en-US" smtClean="0"/>
              <a:pPr/>
              <a:t>12/29/2021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06311-9C90-4B9F-BEAA-148EDFAFDEF4}" type="slidenum">
              <a:rPr lang="en-US" smtClean="0"/>
              <a:pPr/>
              <a:t>‹#›</a:t>
            </a:fld>
            <a:endParaRPr lang="en-US"/>
          </a:p>
        </p:txBody>
      </p:sp>
    </p:spTree>
    <p:extLst>
      <p:ext uri="{BB962C8B-B14F-4D97-AF65-F5344CB8AC3E}">
        <p14:creationId xmlns:p14="http://schemas.microsoft.com/office/powerpoint/2010/main" val="1455781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1D599A-183E-4223-B351-B9BD4501F78F}" type="datetime1">
              <a:rPr lang="en-US" smtClean="0"/>
              <a:pPr/>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06311-9C90-4B9F-BEAA-148EDFAFDEF4}" type="slidenum">
              <a:rPr lang="en-US" smtClean="0"/>
              <a:pPr/>
              <a:t>‹#›</a:t>
            </a:fld>
            <a:endParaRPr lang="en-US"/>
          </a:p>
        </p:txBody>
      </p:sp>
    </p:spTree>
    <p:extLst>
      <p:ext uri="{BB962C8B-B14F-4D97-AF65-F5344CB8AC3E}">
        <p14:creationId xmlns:p14="http://schemas.microsoft.com/office/powerpoint/2010/main" val="3524378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30EE9-D56C-4D3B-BA9B-1262D34FACD4}" type="datetime1">
              <a:rPr lang="en-US" smtClean="0"/>
              <a:pPr/>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06311-9C90-4B9F-BEAA-148EDFAFDEF4}" type="slidenum">
              <a:rPr lang="en-US" smtClean="0"/>
              <a:pPr/>
              <a:t>‹#›</a:t>
            </a:fld>
            <a:endParaRPr lang="en-US"/>
          </a:p>
        </p:txBody>
      </p:sp>
    </p:spTree>
    <p:extLst>
      <p:ext uri="{BB962C8B-B14F-4D97-AF65-F5344CB8AC3E}">
        <p14:creationId xmlns:p14="http://schemas.microsoft.com/office/powerpoint/2010/main" val="120270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86A4214-AC0A-4048-863B-13EF6856A0CE}" type="datetime1">
              <a:rPr lang="en-US" smtClean="0"/>
              <a:pPr/>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06311-9C90-4B9F-BEAA-148EDFAFDEF4}" type="slidenum">
              <a:rPr lang="en-US" smtClean="0"/>
              <a:pPr/>
              <a:t>‹#›</a:t>
            </a:fld>
            <a:endParaRPr lang="en-US"/>
          </a:p>
        </p:txBody>
      </p:sp>
    </p:spTree>
    <p:extLst>
      <p:ext uri="{BB962C8B-B14F-4D97-AF65-F5344CB8AC3E}">
        <p14:creationId xmlns:p14="http://schemas.microsoft.com/office/powerpoint/2010/main" val="392663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F5D6AE-F437-4677-AE3E-9399733FB73C}" type="datetime1">
              <a:rPr lang="en-US" smtClean="0"/>
              <a:pPr/>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06311-9C90-4B9F-BEAA-148EDFAFDEF4}" type="slidenum">
              <a:rPr lang="en-US" smtClean="0"/>
              <a:pPr/>
              <a:t>‹#›</a:t>
            </a:fld>
            <a:endParaRPr lang="en-US"/>
          </a:p>
        </p:txBody>
      </p:sp>
    </p:spTree>
    <p:extLst>
      <p:ext uri="{BB962C8B-B14F-4D97-AF65-F5344CB8AC3E}">
        <p14:creationId xmlns:p14="http://schemas.microsoft.com/office/powerpoint/2010/main" val="4157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BC43B6-1BE4-42D3-99DD-A5AB44A40282}" type="datetime1">
              <a:rPr lang="en-US" smtClean="0"/>
              <a:pPr/>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06311-9C90-4B9F-BEAA-148EDFAFDEF4}" type="slidenum">
              <a:rPr lang="en-US" smtClean="0"/>
              <a:pPr/>
              <a:t>‹#›</a:t>
            </a:fld>
            <a:endParaRPr lang="en-US"/>
          </a:p>
        </p:txBody>
      </p:sp>
    </p:spTree>
    <p:extLst>
      <p:ext uri="{BB962C8B-B14F-4D97-AF65-F5344CB8AC3E}">
        <p14:creationId xmlns:p14="http://schemas.microsoft.com/office/powerpoint/2010/main" val="89062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7AA001-05B5-4D74-86B8-414C0E759A34}" type="datetime1">
              <a:rPr lang="en-US" smtClean="0"/>
              <a:pPr/>
              <a:t>12/29/2021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D06311-9C90-4B9F-BEAA-148EDFAFDEF4}" type="slidenum">
              <a:rPr lang="en-US" smtClean="0"/>
              <a:pPr/>
              <a:t>‹#›</a:t>
            </a:fld>
            <a:endParaRPr lang="en-US"/>
          </a:p>
        </p:txBody>
      </p:sp>
    </p:spTree>
    <p:extLst>
      <p:ext uri="{BB962C8B-B14F-4D97-AF65-F5344CB8AC3E}">
        <p14:creationId xmlns:p14="http://schemas.microsoft.com/office/powerpoint/2010/main" val="174350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26FB367-593F-4D8F-AA47-77481457CA5F}" type="datetime1">
              <a:rPr lang="en-US" smtClean="0"/>
              <a:pPr/>
              <a:t>12/29/2021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6D06311-9C90-4B9F-BEAA-148EDFAFDEF4}" type="slidenum">
              <a:rPr lang="en-US" smtClean="0"/>
              <a:pPr/>
              <a:t>‹#›</a:t>
            </a:fld>
            <a:endParaRPr lang="en-US"/>
          </a:p>
        </p:txBody>
      </p:sp>
    </p:spTree>
    <p:extLst>
      <p:ext uri="{BB962C8B-B14F-4D97-AF65-F5344CB8AC3E}">
        <p14:creationId xmlns:p14="http://schemas.microsoft.com/office/powerpoint/2010/main" val="395122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85611F-BB9D-46BA-8643-F606EE571A84}" type="datetime1">
              <a:rPr lang="en-US" smtClean="0"/>
              <a:pPr/>
              <a:t>12/29/2021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6D06311-9C90-4B9F-BEAA-148EDFAFDEF4}" type="slidenum">
              <a:rPr lang="en-US" smtClean="0"/>
              <a:pPr/>
              <a:t>‹#›</a:t>
            </a:fld>
            <a:endParaRPr lang="en-US"/>
          </a:p>
        </p:txBody>
      </p:sp>
    </p:spTree>
    <p:extLst>
      <p:ext uri="{BB962C8B-B14F-4D97-AF65-F5344CB8AC3E}">
        <p14:creationId xmlns:p14="http://schemas.microsoft.com/office/powerpoint/2010/main" val="298245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37331DD-B93B-41F2-A370-0EEE8F5AB674}" type="datetime1">
              <a:rPr lang="en-US" smtClean="0"/>
              <a:pPr/>
              <a:t>12/29/2021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6D06311-9C90-4B9F-BEAA-148EDFAFDEF4}" type="slidenum">
              <a:rPr lang="en-US" smtClean="0"/>
              <a:pPr/>
              <a:t>‹#›</a:t>
            </a:fld>
            <a:endParaRPr lang="en-US"/>
          </a:p>
        </p:txBody>
      </p:sp>
    </p:spTree>
    <p:extLst>
      <p:ext uri="{BB962C8B-B14F-4D97-AF65-F5344CB8AC3E}">
        <p14:creationId xmlns:p14="http://schemas.microsoft.com/office/powerpoint/2010/main" val="3634481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70C019-0F1B-4741-A1A6-5C9422DD34D1}" type="datetime1">
              <a:rPr lang="en-US" smtClean="0"/>
              <a:pPr/>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06311-9C90-4B9F-BEAA-148EDFAFDEF4}" type="slidenum">
              <a:rPr lang="en-US" smtClean="0"/>
              <a:pPr/>
              <a:t>‹#›</a:t>
            </a:fld>
            <a:endParaRPr lang="en-US"/>
          </a:p>
        </p:txBody>
      </p:sp>
    </p:spTree>
    <p:extLst>
      <p:ext uri="{BB962C8B-B14F-4D97-AF65-F5344CB8AC3E}">
        <p14:creationId xmlns:p14="http://schemas.microsoft.com/office/powerpoint/2010/main" val="3225992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BE932DB-9C50-494A-99C9-4323317A8EAC}" type="datetime1">
              <a:rPr lang="en-US" smtClean="0"/>
              <a:pPr/>
              <a:t>12/29/2021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6D06311-9C90-4B9F-BEAA-148EDFAFDEF4}" type="slidenum">
              <a:rPr lang="en-US" smtClean="0"/>
              <a:pPr/>
              <a:t>‹#›</a:t>
            </a:fld>
            <a:endParaRPr lang="en-US"/>
          </a:p>
        </p:txBody>
      </p:sp>
    </p:spTree>
    <p:extLst>
      <p:ext uri="{BB962C8B-B14F-4D97-AF65-F5344CB8AC3E}">
        <p14:creationId xmlns:p14="http://schemas.microsoft.com/office/powerpoint/2010/main" val="356975033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jamesjmessina.com/seastoolsforrecovery/letgosystem.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livestrong.com/article/14680-eliminating-manipulatio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www.jamesjmessina.com/seastoolsforrecovery/letgosystem.html" TargetMode="External"/><Relationship Id="rId4" Type="http://schemas.openxmlformats.org/officeDocument/2006/relationships/hyperlink" Target="http://www.livestrong.com/article/14689-handling-guil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Managing Guilt</a:t>
            </a:r>
          </a:p>
        </p:txBody>
      </p:sp>
      <p:sp>
        <p:nvSpPr>
          <p:cNvPr id="3" name="Subtitle 2"/>
          <p:cNvSpPr>
            <a:spLocks noGrp="1"/>
          </p:cNvSpPr>
          <p:nvPr>
            <p:ph type="subTitle" idx="1"/>
          </p:nvPr>
        </p:nvSpPr>
        <p:spPr/>
        <p:txBody>
          <a:bodyPr/>
          <a:lstStyle/>
          <a:p>
            <a:r>
              <a:rPr lang="en-US" dirty="0"/>
              <a:t>Lesson 49T</a:t>
            </a:r>
          </a:p>
          <a:p>
            <a:r>
              <a:rPr lang="en-US" dirty="0"/>
              <a:t>Empowerment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People Increase Your Guilt</a:t>
            </a:r>
          </a:p>
        </p:txBody>
      </p:sp>
      <p:sp>
        <p:nvSpPr>
          <p:cNvPr id="3" name="Content Placeholder 2"/>
          <p:cNvSpPr>
            <a:spLocks noGrp="1"/>
          </p:cNvSpPr>
          <p:nvPr>
            <p:ph idx="1"/>
          </p:nvPr>
        </p:nvSpPr>
        <p:spPr>
          <a:xfrm>
            <a:off x="457200" y="2249424"/>
            <a:ext cx="8382000" cy="4325112"/>
          </a:xfrm>
        </p:spPr>
        <p:txBody>
          <a:bodyPr>
            <a:noAutofit/>
          </a:bodyPr>
          <a:lstStyle/>
          <a:p>
            <a:r>
              <a:rPr lang="en-US" dirty="0"/>
              <a:t>Giving you a sense of blame for past, present, or future actions by saying you were at fault (making up a story)</a:t>
            </a:r>
          </a:p>
          <a:p>
            <a:r>
              <a:rPr lang="en-US" dirty="0"/>
              <a:t>Accusing you of being the one with a problem</a:t>
            </a:r>
          </a:p>
          <a:p>
            <a:r>
              <a:rPr lang="en-US" dirty="0"/>
              <a:t>Encouraging negative thinking about yourself</a:t>
            </a:r>
          </a:p>
          <a:p>
            <a:r>
              <a:rPr lang="en-US" dirty="0"/>
              <a:t>Limiting choices to those that result in some guilt</a:t>
            </a:r>
          </a:p>
          <a:p>
            <a:r>
              <a:rPr lang="en-US" dirty="0"/>
              <a:t>Saying they will suffer if you don’t do what they want</a:t>
            </a:r>
          </a:p>
          <a:p>
            <a:r>
              <a:rPr lang="en-US" dirty="0"/>
              <a:t>Faking problems, illness, unhappiness, or other negative behavior to add guilt (so you do more for them)</a:t>
            </a:r>
          </a:p>
          <a:p>
            <a:r>
              <a:rPr lang="en-US" dirty="0"/>
              <a:t>Threatening things, like going to jail, hospital, failing, etc.</a:t>
            </a:r>
          </a:p>
        </p:txBody>
      </p:sp>
      <p:sp>
        <p:nvSpPr>
          <p:cNvPr id="4" name="Slide Number Placeholder 3"/>
          <p:cNvSpPr>
            <a:spLocks noGrp="1"/>
          </p:cNvSpPr>
          <p:nvPr>
            <p:ph type="sldNum" sz="quarter" idx="12"/>
          </p:nvPr>
        </p:nvSpPr>
        <p:spPr/>
        <p:txBody>
          <a:bodyPr/>
          <a:lstStyle/>
          <a:p>
            <a:fld id="{F6D06311-9C90-4B9F-BEAA-148EDFAFDEF4}"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a:xfrm>
            <a:off x="3657600" y="2286000"/>
            <a:ext cx="5029200" cy="4288536"/>
          </a:xfrm>
        </p:spPr>
        <p:txBody>
          <a:bodyPr>
            <a:normAutofit/>
          </a:bodyPr>
          <a:lstStyle/>
          <a:p>
            <a:r>
              <a:rPr lang="en-US" dirty="0"/>
              <a:t>A young man named Jeff told his mother:  “I lost my job today, and it’s all your fault.  I didn’t like the sandwich you made, so I had to go out for lunch.  I had a beer, and when I came back to work, they fired me.  I don’t think you care about me at all. I feel like punching something.”</a:t>
            </a:r>
          </a:p>
          <a:p>
            <a:pPr>
              <a:buNone/>
            </a:pPr>
            <a:endParaRPr lang="en-US" dirty="0"/>
          </a:p>
        </p:txBody>
      </p:sp>
      <p:sp>
        <p:nvSpPr>
          <p:cNvPr id="4" name="Slide Number Placeholder 3"/>
          <p:cNvSpPr>
            <a:spLocks noGrp="1"/>
          </p:cNvSpPr>
          <p:nvPr>
            <p:ph type="sldNum" sz="quarter" idx="12"/>
          </p:nvPr>
        </p:nvSpPr>
        <p:spPr/>
        <p:txBody>
          <a:bodyPr/>
          <a:lstStyle/>
          <a:p>
            <a:fld id="{F6D06311-9C90-4B9F-BEAA-148EDFAFDEF4}" type="slidenum">
              <a:rPr lang="en-US" smtClean="0"/>
              <a:pPr/>
              <a:t>11</a:t>
            </a:fld>
            <a:endParaRPr lang="en-US"/>
          </a:p>
        </p:txBody>
      </p:sp>
      <p:pic>
        <p:nvPicPr>
          <p:cNvPr id="2051" name="Picture 3"/>
          <p:cNvPicPr>
            <a:picLocks noChangeAspect="1" noChangeArrowheads="1"/>
          </p:cNvPicPr>
          <p:nvPr/>
        </p:nvPicPr>
        <p:blipFill>
          <a:blip r:embed="rId3" cstate="print"/>
          <a:srcRect/>
          <a:stretch>
            <a:fillRect/>
          </a:stretch>
        </p:blipFill>
        <p:spPr bwMode="auto">
          <a:xfrm>
            <a:off x="533400" y="2743200"/>
            <a:ext cx="2766874" cy="246754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Unhealthy Response</a:t>
            </a:r>
          </a:p>
        </p:txBody>
      </p:sp>
      <p:sp>
        <p:nvSpPr>
          <p:cNvPr id="3" name="Content Placeholder 2"/>
          <p:cNvSpPr>
            <a:spLocks noGrp="1"/>
          </p:cNvSpPr>
          <p:nvPr>
            <p:ph idx="1"/>
          </p:nvPr>
        </p:nvSpPr>
        <p:spPr>
          <a:xfrm>
            <a:off x="685800" y="2249424"/>
            <a:ext cx="5715000" cy="4325112"/>
          </a:xfrm>
        </p:spPr>
        <p:txBody>
          <a:bodyPr/>
          <a:lstStyle/>
          <a:p>
            <a:r>
              <a:rPr lang="en-US" dirty="0"/>
              <a:t>His</a:t>
            </a:r>
            <a:r>
              <a:rPr lang="en-US" b="1" dirty="0"/>
              <a:t> </a:t>
            </a:r>
            <a:r>
              <a:rPr lang="en-US" dirty="0"/>
              <a:t>mother said, “I’m sorry. I ran out of the sandwiches you like, but I’ll never do that again.  I know that if you hadn’t left work, you wouldn’t have been tempted to drink. </a:t>
            </a:r>
          </a:p>
          <a:p>
            <a:r>
              <a:rPr lang="en-US" dirty="0"/>
              <a:t>You mean everything to me. You can live here as long as you want to.  I’ll help you find another job.”</a:t>
            </a:r>
          </a:p>
          <a:p>
            <a:endParaRPr lang="en-US" dirty="0"/>
          </a:p>
        </p:txBody>
      </p:sp>
      <p:sp>
        <p:nvSpPr>
          <p:cNvPr id="4" name="Slide Number Placeholder 3"/>
          <p:cNvSpPr>
            <a:spLocks noGrp="1"/>
          </p:cNvSpPr>
          <p:nvPr>
            <p:ph type="sldNum" sz="quarter" idx="12"/>
          </p:nvPr>
        </p:nvSpPr>
        <p:spPr/>
        <p:txBody>
          <a:bodyPr/>
          <a:lstStyle/>
          <a:p>
            <a:fld id="{F6D06311-9C90-4B9F-BEAA-148EDFAFDEF4}" type="slidenum">
              <a:rPr lang="en-US" smtClean="0"/>
              <a:pPr/>
              <a:t>12</a:t>
            </a:fld>
            <a:endParaRPr lang="en-US"/>
          </a:p>
        </p:txBody>
      </p:sp>
      <p:pic>
        <p:nvPicPr>
          <p:cNvPr id="3075" name="Picture 3"/>
          <p:cNvPicPr>
            <a:picLocks noChangeAspect="1" noChangeArrowheads="1"/>
          </p:cNvPicPr>
          <p:nvPr/>
        </p:nvPicPr>
        <p:blipFill>
          <a:blip r:embed="rId3" cstate="print"/>
          <a:srcRect/>
          <a:stretch>
            <a:fillRect/>
          </a:stretch>
        </p:blipFill>
        <p:spPr bwMode="auto">
          <a:xfrm>
            <a:off x="6858000" y="2971800"/>
            <a:ext cx="1727200" cy="1295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Response</a:t>
            </a:r>
          </a:p>
        </p:txBody>
      </p:sp>
      <p:sp>
        <p:nvSpPr>
          <p:cNvPr id="3" name="Content Placeholder 2"/>
          <p:cNvSpPr>
            <a:spLocks noGrp="1"/>
          </p:cNvSpPr>
          <p:nvPr>
            <p:ph idx="1"/>
          </p:nvPr>
        </p:nvSpPr>
        <p:spPr/>
        <p:txBody>
          <a:bodyPr/>
          <a:lstStyle/>
          <a:p>
            <a:r>
              <a:rPr lang="en-US" dirty="0"/>
              <a:t>His mother said, “If you are trying to make me feel guilty, it’s not working. </a:t>
            </a:r>
          </a:p>
          <a:p>
            <a:r>
              <a:rPr lang="en-US" dirty="0"/>
              <a:t>Your problem was not because of the sandwich I made. You lost your job because you chose to drink alcohol.  </a:t>
            </a:r>
          </a:p>
          <a:p>
            <a:r>
              <a:rPr lang="en-US" dirty="0"/>
              <a:t>You know I love you, but you have to get serious about keeping a job. I can’t do it for you. You will need to live on your own someday.”</a:t>
            </a:r>
          </a:p>
          <a:p>
            <a:endParaRPr lang="en-US" dirty="0"/>
          </a:p>
        </p:txBody>
      </p:sp>
      <p:sp>
        <p:nvSpPr>
          <p:cNvPr id="4" name="Slide Number Placeholder 3"/>
          <p:cNvSpPr>
            <a:spLocks noGrp="1"/>
          </p:cNvSpPr>
          <p:nvPr>
            <p:ph type="sldNum" sz="quarter" idx="12"/>
          </p:nvPr>
        </p:nvSpPr>
        <p:spPr/>
        <p:txBody>
          <a:bodyPr/>
          <a:lstStyle/>
          <a:p>
            <a:fld id="{F6D06311-9C90-4B9F-BEAA-148EDFAFDEF4}"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normAutofit/>
          </a:bodyPr>
          <a:lstStyle/>
          <a:p>
            <a:r>
              <a:rPr lang="en-US" dirty="0"/>
              <a:t>Learning Activity: Discussion</a:t>
            </a:r>
          </a:p>
        </p:txBody>
      </p:sp>
      <p:sp>
        <p:nvSpPr>
          <p:cNvPr id="3" name="Content Placeholder 2"/>
          <p:cNvSpPr>
            <a:spLocks noGrp="1"/>
          </p:cNvSpPr>
          <p:nvPr>
            <p:ph idx="1"/>
          </p:nvPr>
        </p:nvSpPr>
        <p:spPr>
          <a:xfrm>
            <a:off x="457200" y="1981200"/>
            <a:ext cx="8382000" cy="4495800"/>
          </a:xfrm>
        </p:spPr>
        <p:txBody>
          <a:bodyPr>
            <a:normAutofit/>
          </a:bodyPr>
          <a:lstStyle/>
          <a:p>
            <a:r>
              <a:rPr lang="en-US" dirty="0"/>
              <a:t>Which of these issues occur with </a:t>
            </a:r>
            <a:r>
              <a:rPr lang="en-US" i="1" dirty="0"/>
              <a:t>unhealthy responses?</a:t>
            </a:r>
          </a:p>
          <a:p>
            <a:pPr lvl="1"/>
            <a:r>
              <a:rPr lang="en-US" dirty="0">
                <a:solidFill>
                  <a:schemeClr val="tx1"/>
                </a:solidFill>
              </a:rPr>
              <a:t>Intimidation</a:t>
            </a:r>
          </a:p>
          <a:p>
            <a:pPr lvl="1"/>
            <a:r>
              <a:rPr lang="en-US" dirty="0">
                <a:solidFill>
                  <a:schemeClr val="tx1"/>
                </a:solidFill>
              </a:rPr>
              <a:t>Idealism</a:t>
            </a:r>
          </a:p>
          <a:p>
            <a:pPr lvl="1"/>
            <a:r>
              <a:rPr lang="en-US" dirty="0">
                <a:solidFill>
                  <a:schemeClr val="tx1"/>
                </a:solidFill>
              </a:rPr>
              <a:t>Need to fix</a:t>
            </a:r>
          </a:p>
          <a:p>
            <a:pPr lvl="1"/>
            <a:r>
              <a:rPr lang="en-US" dirty="0">
                <a:solidFill>
                  <a:schemeClr val="tx1"/>
                </a:solidFill>
              </a:rPr>
              <a:t>Caretaker behaviors</a:t>
            </a:r>
          </a:p>
          <a:p>
            <a:pPr lvl="1"/>
            <a:r>
              <a:rPr lang="en-US" dirty="0">
                <a:solidFill>
                  <a:schemeClr val="tx1"/>
                </a:solidFill>
              </a:rPr>
              <a:t>Letting go of the </a:t>
            </a:r>
            <a:r>
              <a:rPr lang="en-US" dirty="0" err="1">
                <a:solidFill>
                  <a:schemeClr val="tx1"/>
                </a:solidFill>
              </a:rPr>
              <a:t>uncontrollables</a:t>
            </a:r>
            <a:r>
              <a:rPr lang="en-US" dirty="0">
                <a:solidFill>
                  <a:schemeClr val="tx1"/>
                </a:solidFill>
              </a:rPr>
              <a:t> and </a:t>
            </a:r>
            <a:r>
              <a:rPr lang="en-US" dirty="0" err="1">
                <a:solidFill>
                  <a:schemeClr val="tx1"/>
                </a:solidFill>
              </a:rPr>
              <a:t>unchangeables</a:t>
            </a:r>
            <a:endParaRPr lang="en-US" dirty="0">
              <a:solidFill>
                <a:schemeClr val="tx1"/>
              </a:solidFill>
            </a:endParaRPr>
          </a:p>
          <a:p>
            <a:pPr lvl="1"/>
            <a:r>
              <a:rPr lang="en-US" dirty="0">
                <a:solidFill>
                  <a:schemeClr val="tx1"/>
                </a:solidFill>
              </a:rPr>
              <a:t>Unconditional acceptance and love</a:t>
            </a:r>
          </a:p>
          <a:p>
            <a:pPr lvl="1"/>
            <a:r>
              <a:rPr lang="en-US" dirty="0">
                <a:solidFill>
                  <a:schemeClr val="tx1"/>
                </a:solidFill>
              </a:rPr>
              <a:t>Over-dependency</a:t>
            </a:r>
          </a:p>
          <a:p>
            <a:pPr lvl="1"/>
            <a:r>
              <a:rPr lang="en-US" dirty="0">
                <a:solidFill>
                  <a:schemeClr val="tx1"/>
                </a:solidFill>
              </a:rPr>
              <a:t>Manipulation</a:t>
            </a:r>
          </a:p>
          <a:p>
            <a:pPr lvl="1"/>
            <a:r>
              <a:rPr lang="en-US" dirty="0">
                <a:solidFill>
                  <a:schemeClr val="tx1"/>
                </a:solidFill>
              </a:rPr>
              <a:t>Developing self-control</a:t>
            </a:r>
          </a:p>
          <a:p>
            <a:endParaRPr lang="en-US" dirty="0"/>
          </a:p>
        </p:txBody>
      </p:sp>
      <p:sp>
        <p:nvSpPr>
          <p:cNvPr id="4" name="Slide Number Placeholder 3"/>
          <p:cNvSpPr>
            <a:spLocks noGrp="1"/>
          </p:cNvSpPr>
          <p:nvPr>
            <p:ph type="sldNum" sz="quarter" idx="12"/>
          </p:nvPr>
        </p:nvSpPr>
        <p:spPr/>
        <p:txBody>
          <a:bodyPr/>
          <a:lstStyle/>
          <a:p>
            <a:fld id="{F6D06311-9C90-4B9F-BEAA-148EDFAFDEF4}"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Overcome Guilt</a:t>
            </a:r>
          </a:p>
        </p:txBody>
      </p:sp>
      <p:sp>
        <p:nvSpPr>
          <p:cNvPr id="3" name="Content Placeholder 2"/>
          <p:cNvSpPr>
            <a:spLocks noGrp="1"/>
          </p:cNvSpPr>
          <p:nvPr>
            <p:ph idx="1"/>
          </p:nvPr>
        </p:nvSpPr>
        <p:spPr>
          <a:xfrm>
            <a:off x="457200" y="2249424"/>
            <a:ext cx="8382000" cy="4325112"/>
          </a:xfrm>
        </p:spPr>
        <p:txBody>
          <a:bodyPr>
            <a:normAutofit/>
          </a:bodyPr>
          <a:lstStyle/>
          <a:p>
            <a:r>
              <a:rPr lang="en-US" b="1" dirty="0"/>
              <a:t>Recognize the true problem</a:t>
            </a:r>
          </a:p>
          <a:p>
            <a:r>
              <a:rPr lang="en-US" b="1" dirty="0"/>
              <a:t>Realize you can’t control others </a:t>
            </a:r>
            <a:r>
              <a:rPr lang="en-US" dirty="0"/>
              <a:t>(You can only control and change yourself) </a:t>
            </a:r>
          </a:p>
          <a:p>
            <a:r>
              <a:rPr lang="en-US" b="1" dirty="0"/>
              <a:t>Sometimes you need to let go </a:t>
            </a:r>
            <a:r>
              <a:rPr lang="en-US" dirty="0"/>
              <a:t>of the need to control others</a:t>
            </a:r>
          </a:p>
          <a:p>
            <a:r>
              <a:rPr lang="en-US" b="1" dirty="0"/>
              <a:t>Use self-affirmations </a:t>
            </a:r>
            <a:r>
              <a:rPr lang="en-US" dirty="0"/>
              <a:t>to strengthen your belief in yourself</a:t>
            </a:r>
          </a:p>
          <a:p>
            <a:r>
              <a:rPr lang="en-US" b="1" dirty="0"/>
              <a:t>Avoid being manipulated </a:t>
            </a:r>
            <a:r>
              <a:rPr lang="en-US" dirty="0"/>
              <a:t>if someone tries to benefit from your feelings of guilt</a:t>
            </a:r>
          </a:p>
          <a:p>
            <a:r>
              <a:rPr lang="en-US" b="1" dirty="0"/>
              <a:t>Use “I” statements – </a:t>
            </a:r>
            <a:r>
              <a:rPr lang="en-US" dirty="0"/>
              <a:t>Speak for yourself</a:t>
            </a:r>
          </a:p>
          <a:p>
            <a:r>
              <a:rPr lang="en-US" b="1" dirty="0"/>
              <a:t>Learn to cope better</a:t>
            </a:r>
          </a:p>
        </p:txBody>
      </p:sp>
      <p:sp>
        <p:nvSpPr>
          <p:cNvPr id="4" name="Slide Number Placeholder 3"/>
          <p:cNvSpPr>
            <a:spLocks noGrp="1"/>
          </p:cNvSpPr>
          <p:nvPr>
            <p:ph type="sldNum" sz="quarter" idx="12"/>
          </p:nvPr>
        </p:nvSpPr>
        <p:spPr/>
        <p:txBody>
          <a:bodyPr/>
          <a:lstStyle/>
          <a:p>
            <a:fld id="{F6D06311-9C90-4B9F-BEAA-148EDFAFDEF4}"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Recognize the True Problem</a:t>
            </a:r>
          </a:p>
        </p:txBody>
      </p:sp>
      <p:sp>
        <p:nvSpPr>
          <p:cNvPr id="3" name="Content Placeholder 2"/>
          <p:cNvSpPr>
            <a:spLocks noGrp="1"/>
          </p:cNvSpPr>
          <p:nvPr>
            <p:ph idx="1"/>
          </p:nvPr>
        </p:nvSpPr>
        <p:spPr/>
        <p:txBody>
          <a:bodyPr/>
          <a:lstStyle/>
          <a:p>
            <a:r>
              <a:rPr lang="en-US" b="1" dirty="0"/>
              <a:t>Ask yourself:</a:t>
            </a:r>
          </a:p>
          <a:p>
            <a:pPr lvl="1"/>
            <a:r>
              <a:rPr lang="en-US" dirty="0">
                <a:solidFill>
                  <a:schemeClr val="tx1"/>
                </a:solidFill>
              </a:rPr>
              <a:t>What is the problem?</a:t>
            </a:r>
          </a:p>
          <a:p>
            <a:pPr lvl="1"/>
            <a:r>
              <a:rPr lang="en-US" dirty="0">
                <a:solidFill>
                  <a:schemeClr val="tx1"/>
                </a:solidFill>
              </a:rPr>
              <a:t>Whose problem is it really?</a:t>
            </a:r>
          </a:p>
          <a:p>
            <a:pPr lvl="1"/>
            <a:r>
              <a:rPr lang="en-US" dirty="0">
                <a:solidFill>
                  <a:schemeClr val="tx1"/>
                </a:solidFill>
              </a:rPr>
              <a:t>Recognize your feelings of guilt.</a:t>
            </a:r>
          </a:p>
          <a:p>
            <a:pPr lvl="1"/>
            <a:r>
              <a:rPr lang="en-US" dirty="0">
                <a:solidFill>
                  <a:schemeClr val="tx1"/>
                </a:solidFill>
              </a:rPr>
              <a:t>Is my guilt making the problem look bigger than it is?</a:t>
            </a:r>
          </a:p>
          <a:p>
            <a:pPr lvl="1"/>
            <a:r>
              <a:rPr lang="en-US" dirty="0">
                <a:solidFill>
                  <a:schemeClr val="tx1"/>
                </a:solidFill>
              </a:rPr>
              <a:t>How would it look if I didn’t have the guilt?</a:t>
            </a:r>
          </a:p>
          <a:p>
            <a:pPr lvl="1"/>
            <a:r>
              <a:rPr lang="en-US" dirty="0">
                <a:solidFill>
                  <a:schemeClr val="tx1"/>
                </a:solidFill>
              </a:rPr>
              <a:t>Give the problem back, if it is someone else’s</a:t>
            </a:r>
          </a:p>
          <a:p>
            <a:r>
              <a:rPr lang="en-US" b="1" dirty="0">
                <a:solidFill>
                  <a:schemeClr val="tx1"/>
                </a:solidFill>
              </a:rPr>
              <a:t>Even if you feel some guilt, you don’t have to accept it </a:t>
            </a:r>
            <a:r>
              <a:rPr lang="en-US" dirty="0">
                <a:solidFill>
                  <a:schemeClr val="tx1"/>
                </a:solidFill>
              </a:rPr>
              <a:t>- You may have done nothing wrong </a:t>
            </a:r>
          </a:p>
        </p:txBody>
      </p:sp>
      <p:sp>
        <p:nvSpPr>
          <p:cNvPr id="4" name="Slide Number Placeholder 3"/>
          <p:cNvSpPr>
            <a:spLocks noGrp="1"/>
          </p:cNvSpPr>
          <p:nvPr>
            <p:ph type="sldNum" sz="quarter" idx="12"/>
          </p:nvPr>
        </p:nvSpPr>
        <p:spPr/>
        <p:txBody>
          <a:bodyPr/>
          <a:lstStyle/>
          <a:p>
            <a:fld id="{F6D06311-9C90-4B9F-BEAA-148EDFAFDEF4}"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05800" cy="1066800"/>
          </a:xfrm>
        </p:spPr>
        <p:txBody>
          <a:bodyPr>
            <a:normAutofit fontScale="90000"/>
          </a:bodyPr>
          <a:lstStyle/>
          <a:p>
            <a:r>
              <a:rPr lang="en-US" dirty="0"/>
              <a:t>Realize You Can’t Control Others</a:t>
            </a:r>
          </a:p>
        </p:txBody>
      </p:sp>
      <p:sp>
        <p:nvSpPr>
          <p:cNvPr id="3" name="Content Placeholder 2"/>
          <p:cNvSpPr>
            <a:spLocks noGrp="1"/>
          </p:cNvSpPr>
          <p:nvPr>
            <p:ph idx="1"/>
          </p:nvPr>
        </p:nvSpPr>
        <p:spPr>
          <a:xfrm>
            <a:off x="457200" y="2249424"/>
            <a:ext cx="8305800" cy="4325112"/>
          </a:xfrm>
        </p:spPr>
        <p:txBody>
          <a:bodyPr>
            <a:normAutofit/>
          </a:bodyPr>
          <a:lstStyle/>
          <a:p>
            <a:r>
              <a:rPr lang="en-US" b="1" dirty="0"/>
              <a:t>Myth</a:t>
            </a:r>
            <a:r>
              <a:rPr lang="en-US" dirty="0"/>
              <a:t>: I should be in control of everything important in my life.</a:t>
            </a:r>
          </a:p>
          <a:p>
            <a:r>
              <a:rPr lang="en-US" b="1" dirty="0"/>
              <a:t>Reality</a:t>
            </a:r>
            <a:r>
              <a:rPr lang="en-US" dirty="0"/>
              <a:t>:  You are powerless to control most people, places, and things in your life. You can only be fully in control of your own thoughts, emotions, and actions.</a:t>
            </a:r>
          </a:p>
          <a:p>
            <a:r>
              <a:rPr lang="en-US" dirty="0"/>
              <a:t>Many people, places, and things in your life are uncontrollable and unchangeable</a:t>
            </a:r>
          </a:p>
          <a:p>
            <a:endParaRPr lang="en-US" dirty="0"/>
          </a:p>
        </p:txBody>
      </p:sp>
      <p:sp>
        <p:nvSpPr>
          <p:cNvPr id="4" name="Slide Number Placeholder 3"/>
          <p:cNvSpPr>
            <a:spLocks noGrp="1"/>
          </p:cNvSpPr>
          <p:nvPr>
            <p:ph type="sldNum" sz="quarter" idx="12"/>
          </p:nvPr>
        </p:nvSpPr>
        <p:spPr/>
        <p:txBody>
          <a:bodyPr/>
          <a:lstStyle/>
          <a:p>
            <a:fld id="{F6D06311-9C90-4B9F-BEAA-148EDFAFDEF4}" type="slidenum">
              <a:rPr lang="en-US" smtClean="0"/>
              <a:pPr/>
              <a:t>17</a:t>
            </a:fld>
            <a:endParaRPr lang="en-US"/>
          </a:p>
        </p:txBody>
      </p:sp>
      <p:pic>
        <p:nvPicPr>
          <p:cNvPr id="4098" name="Picture 2" descr="G:\People\car SANY1100.jpg"/>
          <p:cNvPicPr>
            <a:picLocks noChangeAspect="1" noChangeArrowheads="1"/>
          </p:cNvPicPr>
          <p:nvPr/>
        </p:nvPicPr>
        <p:blipFill>
          <a:blip r:embed="rId3" cstate="print"/>
          <a:srcRect/>
          <a:stretch>
            <a:fillRect/>
          </a:stretch>
        </p:blipFill>
        <p:spPr bwMode="auto">
          <a:xfrm>
            <a:off x="3886200" y="5410200"/>
            <a:ext cx="1396989" cy="104768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fontScale="90000"/>
          </a:bodyPr>
          <a:lstStyle/>
          <a:p>
            <a:r>
              <a:rPr lang="en-US" dirty="0"/>
              <a:t>Let Go of the Need To Control Others</a:t>
            </a:r>
          </a:p>
        </p:txBody>
      </p:sp>
      <p:sp>
        <p:nvSpPr>
          <p:cNvPr id="3" name="Content Placeholder 2"/>
          <p:cNvSpPr>
            <a:spLocks noGrp="1"/>
          </p:cNvSpPr>
          <p:nvPr>
            <p:ph idx="1"/>
          </p:nvPr>
        </p:nvSpPr>
        <p:spPr>
          <a:xfrm>
            <a:off x="228600" y="1981200"/>
            <a:ext cx="8610600" cy="4495800"/>
          </a:xfrm>
        </p:spPr>
        <p:txBody>
          <a:bodyPr>
            <a:normAutofit fontScale="77500" lnSpcReduction="20000"/>
          </a:bodyPr>
          <a:lstStyle/>
          <a:p>
            <a:r>
              <a:rPr lang="en-US" sz="2800" dirty="0"/>
              <a:t>If you want to control, fix, change, rescue, enable, or correct others you may need the </a:t>
            </a:r>
            <a:r>
              <a:rPr lang="en-US" sz="2800" b="1" dirty="0"/>
              <a:t>LET GO</a:t>
            </a:r>
            <a:r>
              <a:rPr lang="en-US" sz="2800" dirty="0"/>
              <a:t> System: </a:t>
            </a:r>
          </a:p>
          <a:p>
            <a:pPr lvl="1"/>
            <a:r>
              <a:rPr lang="en-US" sz="2800" b="1" dirty="0">
                <a:solidFill>
                  <a:schemeClr val="tx1"/>
                </a:solidFill>
              </a:rPr>
              <a:t>L  Lighten Pressure </a:t>
            </a:r>
            <a:r>
              <a:rPr lang="en-US" sz="2800" dirty="0">
                <a:solidFill>
                  <a:schemeClr val="tx1"/>
                </a:solidFill>
              </a:rPr>
              <a:t>– Become more rational and realistic</a:t>
            </a:r>
          </a:p>
          <a:p>
            <a:pPr lvl="1"/>
            <a:r>
              <a:rPr lang="en-US" sz="2800" b="1" dirty="0">
                <a:solidFill>
                  <a:schemeClr val="tx1"/>
                </a:solidFill>
              </a:rPr>
              <a:t>E  Exercise Rights </a:t>
            </a:r>
            <a:r>
              <a:rPr lang="en-US" sz="2800" dirty="0">
                <a:solidFill>
                  <a:schemeClr val="tx1"/>
                </a:solidFill>
              </a:rPr>
              <a:t>– You have the right to say you can’t change or control other people </a:t>
            </a:r>
          </a:p>
          <a:p>
            <a:pPr lvl="1"/>
            <a:r>
              <a:rPr lang="en-US" sz="2800" b="1" dirty="0">
                <a:solidFill>
                  <a:schemeClr val="tx1"/>
                </a:solidFill>
              </a:rPr>
              <a:t>T  Take Steps </a:t>
            </a:r>
            <a:r>
              <a:rPr lang="en-US" sz="2800" dirty="0">
                <a:solidFill>
                  <a:schemeClr val="tx1"/>
                </a:solidFill>
              </a:rPr>
              <a:t>– Accept personal responsibility for your own life</a:t>
            </a:r>
          </a:p>
          <a:p>
            <a:pPr lvl="1"/>
            <a:r>
              <a:rPr lang="en-US" sz="2800" b="1" dirty="0">
                <a:solidFill>
                  <a:schemeClr val="tx1"/>
                </a:solidFill>
              </a:rPr>
              <a:t>G  Give Up Need </a:t>
            </a:r>
            <a:r>
              <a:rPr lang="en-US" sz="2800" dirty="0">
                <a:solidFill>
                  <a:schemeClr val="tx1"/>
                </a:solidFill>
              </a:rPr>
              <a:t>– Embrace meaning of the Serenity Prayer – Accept the things you cannot change</a:t>
            </a:r>
          </a:p>
          <a:p>
            <a:pPr lvl="1"/>
            <a:r>
              <a:rPr lang="en-US" sz="2800" b="1" dirty="0">
                <a:solidFill>
                  <a:schemeClr val="tx1"/>
                </a:solidFill>
              </a:rPr>
              <a:t>O  Order Life </a:t>
            </a:r>
            <a:r>
              <a:rPr lang="en-US" sz="2800" dirty="0">
                <a:solidFill>
                  <a:schemeClr val="tx1"/>
                </a:solidFill>
              </a:rPr>
              <a:t>– Nurture healthy relationships and learn tools for coping</a:t>
            </a:r>
          </a:p>
          <a:p>
            <a:pPr indent="0">
              <a:buNone/>
            </a:pPr>
            <a:r>
              <a:rPr lang="en-US" sz="2200" dirty="0">
                <a:solidFill>
                  <a:schemeClr val="tx1"/>
                </a:solidFill>
              </a:rPr>
              <a:t>Messina, J. J. &amp; Messina, C. (2010). From </a:t>
            </a:r>
            <a:r>
              <a:rPr lang="en-US" sz="2200" dirty="0">
                <a:hlinkClick r:id="rId3"/>
              </a:rPr>
              <a:t>http://www.jamesjmessina.com/seastoolsforrecovery/letgosystem.html</a:t>
            </a:r>
            <a:r>
              <a:rPr lang="en-US" sz="2200" dirty="0"/>
              <a:t> </a:t>
            </a:r>
          </a:p>
          <a:p>
            <a:endParaRPr lang="en-US" dirty="0"/>
          </a:p>
        </p:txBody>
      </p:sp>
      <p:sp>
        <p:nvSpPr>
          <p:cNvPr id="4" name="Slide Number Placeholder 3"/>
          <p:cNvSpPr>
            <a:spLocks noGrp="1"/>
          </p:cNvSpPr>
          <p:nvPr>
            <p:ph type="sldNum" sz="quarter" idx="12"/>
          </p:nvPr>
        </p:nvSpPr>
        <p:spPr/>
        <p:txBody>
          <a:bodyPr/>
          <a:lstStyle/>
          <a:p>
            <a:fld id="{F6D06311-9C90-4B9F-BEAA-148EDFAFDEF4}"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normAutofit/>
          </a:bodyPr>
          <a:lstStyle/>
          <a:p>
            <a:r>
              <a:rPr lang="en-US" dirty="0"/>
              <a:t>Use Self-Affirmations  </a:t>
            </a:r>
          </a:p>
        </p:txBody>
      </p:sp>
      <p:sp>
        <p:nvSpPr>
          <p:cNvPr id="3" name="Content Placeholder 2"/>
          <p:cNvSpPr>
            <a:spLocks noGrp="1"/>
          </p:cNvSpPr>
          <p:nvPr>
            <p:ph idx="1"/>
          </p:nvPr>
        </p:nvSpPr>
        <p:spPr>
          <a:xfrm>
            <a:off x="304800" y="2057400"/>
            <a:ext cx="8534400" cy="4517136"/>
          </a:xfrm>
        </p:spPr>
        <p:txBody>
          <a:bodyPr>
            <a:normAutofit/>
          </a:bodyPr>
          <a:lstStyle/>
          <a:p>
            <a:r>
              <a:rPr lang="en-US" dirty="0">
                <a:solidFill>
                  <a:schemeClr val="tx1"/>
                </a:solidFill>
              </a:rPr>
              <a:t>I am a good person. I need only my own approval, admiration, and acceptance.</a:t>
            </a:r>
          </a:p>
          <a:p>
            <a:r>
              <a:rPr lang="en-US" dirty="0">
                <a:solidFill>
                  <a:schemeClr val="tx1"/>
                </a:solidFill>
              </a:rPr>
              <a:t>I accept and love myself unconditionally - even when I make mistakes.</a:t>
            </a:r>
          </a:p>
          <a:p>
            <a:r>
              <a:rPr lang="en-US" dirty="0">
                <a:solidFill>
                  <a:schemeClr val="tx1"/>
                </a:solidFill>
              </a:rPr>
              <a:t>I am a worthwhile person that deserves respect.</a:t>
            </a:r>
          </a:p>
          <a:p>
            <a:r>
              <a:rPr lang="en-US" dirty="0">
                <a:solidFill>
                  <a:schemeClr val="tx1"/>
                </a:solidFill>
              </a:rPr>
              <a:t>I am improving my outlook as I recognize guilt and negative thinking</a:t>
            </a:r>
          </a:p>
          <a:p>
            <a:r>
              <a:rPr lang="en-US" dirty="0">
                <a:solidFill>
                  <a:schemeClr val="tx1"/>
                </a:solidFill>
              </a:rPr>
              <a:t>Using my strengths and abilities, I will get what I need to succeed</a:t>
            </a:r>
          </a:p>
          <a:p>
            <a:r>
              <a:rPr lang="en-US" i="1" dirty="0"/>
              <a:t>Discussion:  Do you believe these statements?  </a:t>
            </a:r>
          </a:p>
          <a:p>
            <a:r>
              <a:rPr lang="en-US" i="1" dirty="0"/>
              <a:t>How does it feel to say them aloud?</a:t>
            </a:r>
          </a:p>
        </p:txBody>
      </p:sp>
      <p:sp>
        <p:nvSpPr>
          <p:cNvPr id="4" name="Slide Number Placeholder 3"/>
          <p:cNvSpPr>
            <a:spLocks noGrp="1"/>
          </p:cNvSpPr>
          <p:nvPr>
            <p:ph type="sldNum" sz="quarter" idx="12"/>
          </p:nvPr>
        </p:nvSpPr>
        <p:spPr/>
        <p:txBody>
          <a:bodyPr/>
          <a:lstStyle/>
          <a:p>
            <a:fld id="{F6D06311-9C90-4B9F-BEAA-148EDFAFDEF4}"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3" name="Content Placeholder 2"/>
          <p:cNvSpPr>
            <a:spLocks noGrp="1"/>
          </p:cNvSpPr>
          <p:nvPr>
            <p:ph idx="1"/>
          </p:nvPr>
        </p:nvSpPr>
        <p:spPr/>
        <p:txBody>
          <a:bodyPr>
            <a:normAutofit lnSpcReduction="10000"/>
          </a:bodyPr>
          <a:lstStyle/>
          <a:p>
            <a:endParaRPr lang="en-US" dirty="0"/>
          </a:p>
          <a:p>
            <a:r>
              <a:rPr lang="en-US" dirty="0"/>
              <a:t>Element of Recovery:   </a:t>
            </a:r>
            <a:r>
              <a:rPr lang="en-US" b="1" dirty="0"/>
              <a:t>Empowerment</a:t>
            </a:r>
          </a:p>
          <a:p>
            <a:endParaRPr lang="en-US" dirty="0"/>
          </a:p>
          <a:p>
            <a:r>
              <a:rPr lang="en-US" dirty="0"/>
              <a:t>Topic:   </a:t>
            </a:r>
            <a:r>
              <a:rPr lang="en-US" b="1" dirty="0"/>
              <a:t>Managing Guilt</a:t>
            </a:r>
          </a:p>
          <a:p>
            <a:r>
              <a:rPr lang="en-US" dirty="0"/>
              <a:t>Our emotions and relationships can be affected by feelings of guilt</a:t>
            </a:r>
          </a:p>
          <a:p>
            <a:r>
              <a:rPr lang="en-US" dirty="0"/>
              <a:t>We will learn about some healthy and unhealthy ways to relate to people in your life </a:t>
            </a:r>
          </a:p>
          <a:p>
            <a:r>
              <a:rPr lang="en-US" dirty="0"/>
              <a:t>By recognizing them, there is a chance to improve our mental health, coping skills and relationships during recovery</a:t>
            </a:r>
          </a:p>
        </p:txBody>
      </p:sp>
      <p:sp>
        <p:nvSpPr>
          <p:cNvPr id="5" name="Slide Number Placeholder 4"/>
          <p:cNvSpPr>
            <a:spLocks noGrp="1"/>
          </p:cNvSpPr>
          <p:nvPr>
            <p:ph type="sldNum" sz="quarter" idx="12"/>
          </p:nvPr>
        </p:nvSpPr>
        <p:spPr/>
        <p:txBody>
          <a:bodyPr/>
          <a:lstStyle/>
          <a:p>
            <a:fld id="{1AE824AC-0425-44DF-9D77-956F01C277C6}" type="slidenum">
              <a:rPr lang="en-US" smtClean="0"/>
              <a:pPr/>
              <a:t>2</a:t>
            </a:fld>
            <a:endParaRPr lang="en-US"/>
          </a:p>
        </p:txBody>
      </p:sp>
      <p:cxnSp>
        <p:nvCxnSpPr>
          <p:cNvPr id="4" name="Straight Connector 3"/>
          <p:cNvCxnSpPr/>
          <p:nvPr/>
        </p:nvCxnSpPr>
        <p:spPr>
          <a:xfrm>
            <a:off x="1066800" y="3048000"/>
            <a:ext cx="4800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 Being Manipulated</a:t>
            </a:r>
          </a:p>
        </p:txBody>
      </p:sp>
      <p:sp>
        <p:nvSpPr>
          <p:cNvPr id="3" name="Content Placeholder 2"/>
          <p:cNvSpPr>
            <a:spLocks noGrp="1"/>
          </p:cNvSpPr>
          <p:nvPr>
            <p:ph idx="1"/>
          </p:nvPr>
        </p:nvSpPr>
        <p:spPr>
          <a:xfrm>
            <a:off x="381000" y="2249424"/>
            <a:ext cx="8382000" cy="4325112"/>
          </a:xfrm>
        </p:spPr>
        <p:txBody>
          <a:bodyPr>
            <a:normAutofit/>
          </a:bodyPr>
          <a:lstStyle/>
          <a:p>
            <a:r>
              <a:rPr lang="en-US" dirty="0"/>
              <a:t>People may try to get what they want even when others are not willing to give it freely</a:t>
            </a:r>
          </a:p>
          <a:p>
            <a:r>
              <a:rPr lang="en-US" dirty="0"/>
              <a:t>To “con” or get people to believe something that isn’t true</a:t>
            </a:r>
          </a:p>
          <a:p>
            <a:r>
              <a:rPr lang="en-US" dirty="0"/>
              <a:t>Make others feel like they are responsible for their  situation, so they don’t have to fix it themselves</a:t>
            </a:r>
          </a:p>
          <a:p>
            <a:r>
              <a:rPr lang="en-US" dirty="0"/>
              <a:t>Manipulation is less likely if you have good self-esteem and you believe in yourself </a:t>
            </a:r>
          </a:p>
          <a:p>
            <a:r>
              <a:rPr lang="en-US" dirty="0"/>
              <a:t>Manipulation happens easier if your feelings depend more on what other people think</a:t>
            </a:r>
          </a:p>
        </p:txBody>
      </p:sp>
      <p:sp>
        <p:nvSpPr>
          <p:cNvPr id="4" name="Slide Number Placeholder 3"/>
          <p:cNvSpPr>
            <a:spLocks noGrp="1"/>
          </p:cNvSpPr>
          <p:nvPr>
            <p:ph type="sldNum" sz="quarter" idx="12"/>
          </p:nvPr>
        </p:nvSpPr>
        <p:spPr/>
        <p:txBody>
          <a:bodyPr/>
          <a:lstStyle/>
          <a:p>
            <a:fld id="{F6D06311-9C90-4B9F-BEAA-148EDFAFDEF4}"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09600"/>
          </a:xfrm>
        </p:spPr>
        <p:txBody>
          <a:bodyPr>
            <a:normAutofit fontScale="90000"/>
          </a:bodyPr>
          <a:lstStyle/>
          <a:p>
            <a:r>
              <a:rPr lang="en-US" dirty="0"/>
              <a:t>Use “I” Statements</a:t>
            </a:r>
          </a:p>
        </p:txBody>
      </p:sp>
      <p:sp>
        <p:nvSpPr>
          <p:cNvPr id="3" name="Content Placeholder 2"/>
          <p:cNvSpPr>
            <a:spLocks noGrp="1"/>
          </p:cNvSpPr>
          <p:nvPr>
            <p:ph idx="1"/>
          </p:nvPr>
        </p:nvSpPr>
        <p:spPr>
          <a:xfrm>
            <a:off x="304800" y="2057400"/>
            <a:ext cx="8534400" cy="4572000"/>
          </a:xfrm>
        </p:spPr>
        <p:txBody>
          <a:bodyPr>
            <a:normAutofit/>
          </a:bodyPr>
          <a:lstStyle/>
          <a:p>
            <a:r>
              <a:rPr lang="en-US" dirty="0"/>
              <a:t>Speaking for yourself is sometimes called using 'I' messages</a:t>
            </a:r>
          </a:p>
          <a:p>
            <a:r>
              <a:rPr lang="en-US" dirty="0"/>
              <a:t>With "I" statements, people are less likely to be defensive, so you are more likely to be heard</a:t>
            </a:r>
          </a:p>
          <a:p>
            <a:r>
              <a:rPr lang="en-US" dirty="0"/>
              <a:t>When using "I" statements, you talk about </a:t>
            </a:r>
            <a:r>
              <a:rPr lang="en-US" b="1" dirty="0"/>
              <a:t>your own </a:t>
            </a:r>
            <a:r>
              <a:rPr lang="en-US" dirty="0"/>
              <a:t>thoughts, feelings, and intentions</a:t>
            </a:r>
          </a:p>
          <a:p>
            <a:r>
              <a:rPr lang="en-US" dirty="0"/>
              <a:t>“You" statements are not as healthy because they tend to label, blame, and defend, rather than communicate feelings </a:t>
            </a:r>
          </a:p>
          <a:p>
            <a:r>
              <a:rPr lang="en-US" dirty="0"/>
              <a:t>With "you" statements, we seem to make the other person responsible for our feelings</a:t>
            </a:r>
          </a:p>
          <a:p>
            <a:r>
              <a:rPr lang="en-US" dirty="0"/>
              <a:t>People tend to hear your opinions and judgment of them instead of listening to what your underlying feelings are</a:t>
            </a:r>
          </a:p>
        </p:txBody>
      </p:sp>
      <p:sp>
        <p:nvSpPr>
          <p:cNvPr id="4" name="Slide Number Placeholder 3"/>
          <p:cNvSpPr>
            <a:spLocks noGrp="1"/>
          </p:cNvSpPr>
          <p:nvPr>
            <p:ph type="sldNum" sz="quarter" idx="12"/>
          </p:nvPr>
        </p:nvSpPr>
        <p:spPr/>
        <p:txBody>
          <a:bodyPr/>
          <a:lstStyle/>
          <a:p>
            <a:fld id="{F6D06311-9C90-4B9F-BEAA-148EDFAFDEF4}"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Activity: Using “I” Statements</a:t>
            </a:r>
          </a:p>
        </p:txBody>
      </p:sp>
      <p:sp>
        <p:nvSpPr>
          <p:cNvPr id="3" name="Content Placeholder 2"/>
          <p:cNvSpPr>
            <a:spLocks noGrp="1"/>
          </p:cNvSpPr>
          <p:nvPr>
            <p:ph idx="1"/>
          </p:nvPr>
        </p:nvSpPr>
        <p:spPr/>
        <p:txBody>
          <a:bodyPr>
            <a:normAutofit fontScale="85000" lnSpcReduction="20000"/>
          </a:bodyPr>
          <a:lstStyle/>
          <a:p>
            <a:pPr lvl="0"/>
            <a:r>
              <a:rPr lang="en-US" sz="2800" dirty="0"/>
              <a:t>Try filling in the blanks with how you feel:</a:t>
            </a:r>
            <a:endParaRPr lang="en-US" sz="2000" dirty="0"/>
          </a:p>
          <a:p>
            <a:pPr lvl="1"/>
            <a:r>
              <a:rPr lang="en-US" sz="2800" dirty="0"/>
              <a:t>“I feel __</a:t>
            </a:r>
            <a:r>
              <a:rPr lang="en-US" sz="2800" u="sng" dirty="0"/>
              <a:t>so angry!</a:t>
            </a:r>
            <a:r>
              <a:rPr lang="en-US" sz="2800" dirty="0"/>
              <a:t>__”, followed by “You make me </a:t>
            </a:r>
            <a:r>
              <a:rPr lang="en-US" sz="2800" dirty="0" err="1"/>
              <a:t>feel__</a:t>
            </a:r>
            <a:r>
              <a:rPr lang="en-US" sz="2800" u="sng" dirty="0" err="1"/>
              <a:t>so</a:t>
            </a:r>
            <a:r>
              <a:rPr lang="en-US" sz="2800" u="sng" dirty="0"/>
              <a:t> angry!</a:t>
            </a:r>
            <a:r>
              <a:rPr lang="en-US" sz="2800" dirty="0"/>
              <a:t>__</a:t>
            </a:r>
            <a:endParaRPr lang="en-US" sz="2000" dirty="0"/>
          </a:p>
          <a:p>
            <a:pPr lvl="1"/>
            <a:r>
              <a:rPr lang="en-US" sz="2800" dirty="0"/>
              <a:t>“I feel __</a:t>
            </a:r>
            <a:r>
              <a:rPr lang="en-US" sz="2800" u="sng" dirty="0"/>
              <a:t>bad about it</a:t>
            </a:r>
            <a:r>
              <a:rPr lang="en-US" sz="2800" dirty="0"/>
              <a:t>__”, followed by “You make me </a:t>
            </a:r>
            <a:r>
              <a:rPr lang="en-US" sz="2800" dirty="0" err="1"/>
              <a:t>feel__</a:t>
            </a:r>
            <a:r>
              <a:rPr lang="en-US" sz="2800" u="sng" dirty="0" err="1"/>
              <a:t>bad</a:t>
            </a:r>
            <a:r>
              <a:rPr lang="en-US" sz="2800" u="sng" dirty="0"/>
              <a:t> about it</a:t>
            </a:r>
            <a:r>
              <a:rPr lang="en-US" sz="2800" dirty="0"/>
              <a:t>__ </a:t>
            </a:r>
            <a:endParaRPr lang="en-US" sz="2000" dirty="0"/>
          </a:p>
          <a:p>
            <a:pPr lvl="1"/>
            <a:r>
              <a:rPr lang="en-US" sz="2800" dirty="0"/>
              <a:t>“I feel __</a:t>
            </a:r>
            <a:r>
              <a:rPr lang="en-US" sz="2800" u="sng" dirty="0"/>
              <a:t>like I can’t do anything right</a:t>
            </a:r>
            <a:r>
              <a:rPr lang="en-US" sz="2800" dirty="0"/>
              <a:t>__”, followed by “You make me </a:t>
            </a:r>
            <a:r>
              <a:rPr lang="en-US" sz="2800" dirty="0" err="1"/>
              <a:t>feel__</a:t>
            </a:r>
            <a:r>
              <a:rPr lang="en-US" sz="2800" u="sng" dirty="0" err="1"/>
              <a:t>like</a:t>
            </a:r>
            <a:r>
              <a:rPr lang="en-US" sz="2800" u="sng" dirty="0"/>
              <a:t> I can’t do anything right</a:t>
            </a:r>
            <a:r>
              <a:rPr lang="en-US" sz="2800" dirty="0"/>
              <a:t>__ </a:t>
            </a:r>
            <a:endParaRPr lang="en-US" sz="2000" dirty="0"/>
          </a:p>
          <a:p>
            <a:pPr lvl="0"/>
            <a:r>
              <a:rPr lang="en-US" sz="2800" dirty="0"/>
              <a:t>Compare how the “I” or “you” phrases change how you feel when you say it, or when you hear it said to you?</a:t>
            </a:r>
            <a:endParaRPr lang="en-US" sz="2000" dirty="0"/>
          </a:p>
        </p:txBody>
      </p:sp>
      <p:sp>
        <p:nvSpPr>
          <p:cNvPr id="4" name="Slide Number Placeholder 3"/>
          <p:cNvSpPr>
            <a:spLocks noGrp="1"/>
          </p:cNvSpPr>
          <p:nvPr>
            <p:ph type="sldNum" sz="quarter" idx="12"/>
          </p:nvPr>
        </p:nvSpPr>
        <p:spPr/>
        <p:txBody>
          <a:bodyPr/>
          <a:lstStyle/>
          <a:p>
            <a:fld id="{F6D06311-9C90-4B9F-BEAA-148EDFAFDEF4}"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to Cope Better</a:t>
            </a:r>
          </a:p>
        </p:txBody>
      </p:sp>
      <p:sp>
        <p:nvSpPr>
          <p:cNvPr id="3" name="Content Placeholder 2"/>
          <p:cNvSpPr>
            <a:spLocks noGrp="1"/>
          </p:cNvSpPr>
          <p:nvPr>
            <p:ph idx="1"/>
          </p:nvPr>
        </p:nvSpPr>
        <p:spPr/>
        <p:txBody>
          <a:bodyPr/>
          <a:lstStyle/>
          <a:p>
            <a:r>
              <a:rPr lang="en-US" dirty="0"/>
              <a:t>Coping with stress, anxiety, and depression can help decrease feelings of guilt</a:t>
            </a:r>
          </a:p>
          <a:p>
            <a:r>
              <a:rPr lang="en-US" dirty="0"/>
              <a:t>Recognize negative thinking and irrational thinking, then replace them with positive, realistic thinking</a:t>
            </a:r>
          </a:p>
          <a:p>
            <a:r>
              <a:rPr lang="en-US" dirty="0"/>
              <a:t>Educate yourself and focus on problem solving </a:t>
            </a:r>
          </a:p>
          <a:p>
            <a:r>
              <a:rPr lang="en-US" dirty="0"/>
              <a:t>Do activities you enjoy</a:t>
            </a:r>
          </a:p>
          <a:p>
            <a:r>
              <a:rPr lang="en-US" dirty="0"/>
              <a:t>Take good care of yourself and your body</a:t>
            </a:r>
          </a:p>
          <a:p>
            <a:r>
              <a:rPr lang="en-US" dirty="0"/>
              <a:t>Find supportive relationships and end toxic relationships</a:t>
            </a:r>
          </a:p>
          <a:p>
            <a:endParaRPr lang="en-US" dirty="0"/>
          </a:p>
        </p:txBody>
      </p:sp>
      <p:sp>
        <p:nvSpPr>
          <p:cNvPr id="4" name="Slide Number Placeholder 3"/>
          <p:cNvSpPr>
            <a:spLocks noGrp="1"/>
          </p:cNvSpPr>
          <p:nvPr>
            <p:ph type="sldNum" sz="quarter" idx="12"/>
          </p:nvPr>
        </p:nvSpPr>
        <p:spPr/>
        <p:txBody>
          <a:bodyPr/>
          <a:lstStyle/>
          <a:p>
            <a:fld id="{F6D06311-9C90-4B9F-BEAA-148EDFAFDEF4}"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normAutofit fontScale="90000"/>
          </a:bodyPr>
          <a:lstStyle/>
          <a:p>
            <a:r>
              <a:rPr lang="en-US" dirty="0"/>
              <a:t>Optional: What Are “Toxic” Relationships?</a:t>
            </a:r>
          </a:p>
        </p:txBody>
      </p:sp>
      <p:sp>
        <p:nvSpPr>
          <p:cNvPr id="3" name="Content Placeholder 2"/>
          <p:cNvSpPr>
            <a:spLocks noGrp="1"/>
          </p:cNvSpPr>
          <p:nvPr>
            <p:ph idx="1"/>
          </p:nvPr>
        </p:nvSpPr>
        <p:spPr>
          <a:xfrm>
            <a:off x="381000" y="2286000"/>
            <a:ext cx="8458200" cy="4288536"/>
          </a:xfrm>
        </p:spPr>
        <p:txBody>
          <a:bodyPr>
            <a:normAutofit/>
          </a:bodyPr>
          <a:lstStyle/>
          <a:p>
            <a:r>
              <a:rPr lang="en-US" dirty="0"/>
              <a:t>“I feel criticized, like whatever I do isn’t enough”</a:t>
            </a:r>
          </a:p>
          <a:p>
            <a:r>
              <a:rPr lang="en-US" dirty="0"/>
              <a:t>“We argue about things that don’t even matter”</a:t>
            </a:r>
          </a:p>
          <a:p>
            <a:r>
              <a:rPr lang="en-US" dirty="0"/>
              <a:t>“I feel guilty most of the time”</a:t>
            </a:r>
          </a:p>
          <a:p>
            <a:r>
              <a:rPr lang="en-US" dirty="0"/>
              <a:t>“I’m afraid to ask for what I really want”</a:t>
            </a:r>
          </a:p>
          <a:p>
            <a:r>
              <a:rPr lang="en-US" dirty="0"/>
              <a:t>“I feel negative or hopeless about myself and the relationship”</a:t>
            </a:r>
          </a:p>
          <a:p>
            <a:r>
              <a:rPr lang="en-US" dirty="0"/>
              <a:t>“I put the needs of others ahead of my own too much - It is unhealthy for me”</a:t>
            </a:r>
          </a:p>
          <a:p>
            <a:r>
              <a:rPr lang="en-US" b="1" dirty="0"/>
              <a:t>“I know it is a toxic relationship. It will be hard, but I have to end it. Then I can recover from the guilt, depression and anxiety it causes.”</a:t>
            </a:r>
          </a:p>
          <a:p>
            <a:endParaRPr lang="en-US" dirty="0"/>
          </a:p>
        </p:txBody>
      </p:sp>
      <p:sp>
        <p:nvSpPr>
          <p:cNvPr id="4" name="Slide Number Placeholder 3"/>
          <p:cNvSpPr>
            <a:spLocks noGrp="1"/>
          </p:cNvSpPr>
          <p:nvPr>
            <p:ph type="sldNum" sz="quarter" idx="12"/>
          </p:nvPr>
        </p:nvSpPr>
        <p:spPr/>
        <p:txBody>
          <a:bodyPr/>
          <a:lstStyle/>
          <a:p>
            <a:fld id="{F6D06311-9C90-4B9F-BEAA-148EDFAFDEF4}"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Do any of these pictures remind you of unhealthy relationships?</a:t>
            </a:r>
          </a:p>
        </p:txBody>
      </p:sp>
      <p:sp>
        <p:nvSpPr>
          <p:cNvPr id="3" name="Content Placeholder 2"/>
          <p:cNvSpPr>
            <a:spLocks noGrp="1"/>
          </p:cNvSpPr>
          <p:nvPr>
            <p:ph idx="1"/>
          </p:nvPr>
        </p:nvSpPr>
        <p:spPr>
          <a:xfrm>
            <a:off x="370114" y="1853248"/>
            <a:ext cx="5791200" cy="4523730"/>
          </a:xfrm>
        </p:spPr>
        <p:txBody>
          <a:bodyPr>
            <a:normAutofit/>
          </a:bodyPr>
          <a:lstStyle/>
          <a:p>
            <a:r>
              <a:rPr lang="en-US" dirty="0"/>
              <a:t>Trying to make you feel guilty</a:t>
            </a:r>
          </a:p>
          <a:p>
            <a:r>
              <a:rPr lang="en-US" dirty="0"/>
              <a:t>Telling you what to do and when</a:t>
            </a:r>
          </a:p>
          <a:p>
            <a:r>
              <a:rPr lang="en-US" dirty="0"/>
              <a:t>Pushing you away with “barbs”</a:t>
            </a:r>
          </a:p>
          <a:p>
            <a:r>
              <a:rPr lang="en-US" dirty="0"/>
              <a:t>Pulling you in with “hooks”</a:t>
            </a:r>
          </a:p>
          <a:p>
            <a:r>
              <a:rPr lang="en-US" dirty="0"/>
              <a:t>Not listening to what you need, but thinking only of themselves</a:t>
            </a:r>
          </a:p>
          <a:p>
            <a:r>
              <a:rPr lang="en-US" dirty="0"/>
              <a:t>Making you feel “trapped”,  hopeless, or “used”</a:t>
            </a:r>
          </a:p>
          <a:p>
            <a:r>
              <a:rPr lang="en-US" dirty="0"/>
              <a:t>Arguing a lot, or controlling your time</a:t>
            </a:r>
          </a:p>
          <a:p>
            <a:r>
              <a:rPr lang="en-US" dirty="0"/>
              <a:t>Disrespectful or violent behavior</a:t>
            </a:r>
          </a:p>
          <a:p>
            <a:r>
              <a:rPr lang="en-US" dirty="0"/>
              <a:t>Verbal, physical, or sexual abuse </a:t>
            </a:r>
          </a:p>
        </p:txBody>
      </p:sp>
      <p:sp>
        <p:nvSpPr>
          <p:cNvPr id="4" name="Slide Number Placeholder 3"/>
          <p:cNvSpPr>
            <a:spLocks noGrp="1"/>
          </p:cNvSpPr>
          <p:nvPr>
            <p:ph type="sldNum" sz="quarter" idx="12"/>
          </p:nvPr>
        </p:nvSpPr>
        <p:spPr/>
        <p:txBody>
          <a:bodyPr/>
          <a:lstStyle/>
          <a:p>
            <a:fld id="{F6D06311-9C90-4B9F-BEAA-148EDFAFDEF4}" type="slidenum">
              <a:rPr lang="en-US" smtClean="0"/>
              <a:pPr/>
              <a:t>25</a:t>
            </a:fld>
            <a:endParaRPr lang="en-US"/>
          </a:p>
        </p:txBody>
      </p:sp>
      <p:pic>
        <p:nvPicPr>
          <p:cNvPr id="2052" name="Picture 4" descr="G:\Clipart\clock clipart.jpg"/>
          <p:cNvPicPr>
            <a:picLocks noChangeAspect="1" noChangeArrowheads="1"/>
          </p:cNvPicPr>
          <p:nvPr/>
        </p:nvPicPr>
        <p:blipFill>
          <a:blip r:embed="rId3" cstate="print"/>
          <a:srcRect/>
          <a:stretch>
            <a:fillRect/>
          </a:stretch>
        </p:blipFill>
        <p:spPr bwMode="auto">
          <a:xfrm>
            <a:off x="6924070" y="1338627"/>
            <a:ext cx="1524983" cy="990600"/>
          </a:xfrm>
          <a:prstGeom prst="rect">
            <a:avLst/>
          </a:prstGeom>
          <a:noFill/>
          <a:ln w="3175">
            <a:solidFill>
              <a:schemeClr val="tx1"/>
            </a:solidFill>
          </a:ln>
        </p:spPr>
      </p:pic>
      <p:pic>
        <p:nvPicPr>
          <p:cNvPr id="2053" name="Picture 5" descr="G:\Clipart\christmas tree PICT2196.jpg"/>
          <p:cNvPicPr>
            <a:picLocks noChangeAspect="1" noChangeArrowheads="1"/>
          </p:cNvPicPr>
          <p:nvPr/>
        </p:nvPicPr>
        <p:blipFill>
          <a:blip r:embed="rId4" cstate="print"/>
          <a:srcRect/>
          <a:stretch>
            <a:fillRect/>
          </a:stretch>
        </p:blipFill>
        <p:spPr bwMode="auto">
          <a:xfrm>
            <a:off x="6248400" y="2590800"/>
            <a:ext cx="1066800" cy="1305653"/>
          </a:xfrm>
          <a:prstGeom prst="rect">
            <a:avLst/>
          </a:prstGeom>
          <a:noFill/>
        </p:spPr>
      </p:pic>
      <p:pic>
        <p:nvPicPr>
          <p:cNvPr id="2054" name="Picture 6" descr="G:\Clipart\shadow clipart.jpg"/>
          <p:cNvPicPr>
            <a:picLocks noChangeAspect="1" noChangeArrowheads="1"/>
          </p:cNvPicPr>
          <p:nvPr/>
        </p:nvPicPr>
        <p:blipFill>
          <a:blip r:embed="rId5" cstate="print"/>
          <a:srcRect/>
          <a:stretch>
            <a:fillRect/>
          </a:stretch>
        </p:blipFill>
        <p:spPr bwMode="auto">
          <a:xfrm>
            <a:off x="6172200" y="4419600"/>
            <a:ext cx="1219200" cy="1066800"/>
          </a:xfrm>
          <a:prstGeom prst="rect">
            <a:avLst/>
          </a:prstGeom>
          <a:noFill/>
          <a:ln>
            <a:solidFill>
              <a:schemeClr val="accent1"/>
            </a:solidFill>
          </a:ln>
        </p:spPr>
      </p:pic>
      <p:pic>
        <p:nvPicPr>
          <p:cNvPr id="2055" name="Picture 7"/>
          <p:cNvPicPr>
            <a:picLocks noChangeAspect="1" noChangeArrowheads="1"/>
          </p:cNvPicPr>
          <p:nvPr/>
        </p:nvPicPr>
        <p:blipFill>
          <a:blip r:embed="rId6" cstate="print"/>
          <a:srcRect/>
          <a:stretch>
            <a:fillRect/>
          </a:stretch>
        </p:blipFill>
        <p:spPr bwMode="auto">
          <a:xfrm>
            <a:off x="7620000" y="5334000"/>
            <a:ext cx="1117600" cy="8382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7" cstate="print"/>
          <a:srcRect/>
          <a:stretch>
            <a:fillRect/>
          </a:stretch>
        </p:blipFill>
        <p:spPr bwMode="auto">
          <a:xfrm>
            <a:off x="7620000" y="2819400"/>
            <a:ext cx="1104585" cy="188246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dirty="0"/>
              <a:t>Healthy self-esteem includes not feeling guilty about things you can’t control</a:t>
            </a:r>
          </a:p>
          <a:p>
            <a:r>
              <a:rPr lang="en-US" dirty="0"/>
              <a:t>Be kind to yourself</a:t>
            </a:r>
          </a:p>
          <a:p>
            <a:r>
              <a:rPr lang="en-US"/>
              <a:t>Recovery can be more successful if you are more respectful and honest toward yourself </a:t>
            </a:r>
          </a:p>
          <a:p>
            <a:r>
              <a:rPr lang="en-US"/>
              <a:t>Even </a:t>
            </a:r>
            <a:r>
              <a:rPr lang="en-US" dirty="0"/>
              <a:t>if we can’t change other people, we can change ourselves and our attitudes</a:t>
            </a:r>
          </a:p>
          <a:p>
            <a:r>
              <a:rPr lang="en-US" dirty="0"/>
              <a:t>Focus on your healthy relationships instead of unhealthy ones during recovery</a:t>
            </a:r>
          </a:p>
        </p:txBody>
      </p:sp>
      <p:sp>
        <p:nvSpPr>
          <p:cNvPr id="4" name="Slide Number Placeholder 3"/>
          <p:cNvSpPr>
            <a:spLocks noGrp="1"/>
          </p:cNvSpPr>
          <p:nvPr>
            <p:ph type="sldNum" sz="quarter" idx="12"/>
          </p:nvPr>
        </p:nvSpPr>
        <p:spPr/>
        <p:txBody>
          <a:bodyPr/>
          <a:lstStyle/>
          <a:p>
            <a:fld id="{F6D06311-9C90-4B9F-BEAA-148EDFAFDEF4}"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85000" lnSpcReduction="20000"/>
          </a:bodyPr>
          <a:lstStyle/>
          <a:p>
            <a:r>
              <a:rPr lang="en-US" sz="2800" dirty="0"/>
              <a:t>Foster, A. &amp; Roberts, V. Z. (</a:t>
            </a:r>
            <a:r>
              <a:rPr lang="en-US" sz="2800" dirty="0" err="1"/>
              <a:t>Eds</a:t>
            </a:r>
            <a:r>
              <a:rPr lang="en-US" sz="2800" dirty="0"/>
              <a:t>).(1998). </a:t>
            </a:r>
            <a:r>
              <a:rPr lang="en-US" sz="2800" i="1" dirty="0"/>
              <a:t>Managing mental health in the community: Chaos and containment. </a:t>
            </a:r>
            <a:r>
              <a:rPr lang="en-US" sz="2800" dirty="0"/>
              <a:t>Florence, KY, US: Taylor &amp; Frances/</a:t>
            </a:r>
            <a:r>
              <a:rPr lang="en-US" sz="2800" dirty="0" err="1"/>
              <a:t>Routledge</a:t>
            </a:r>
            <a:r>
              <a:rPr lang="en-US" sz="2800" dirty="0"/>
              <a:t>.</a:t>
            </a:r>
          </a:p>
          <a:p>
            <a:r>
              <a:rPr lang="en-US" dirty="0"/>
              <a:t>Messina, J. J. (</a:t>
            </a:r>
            <a:r>
              <a:rPr lang="en-US" dirty="0" err="1"/>
              <a:t>n.d</a:t>
            </a:r>
            <a:r>
              <a:rPr lang="en-US" dirty="0"/>
              <a:t>.). Eliminating manipulation. Retrieved 9-8-09 from </a:t>
            </a:r>
            <a:r>
              <a:rPr lang="en-US" dirty="0">
                <a:hlinkClick r:id="rId3"/>
              </a:rPr>
              <a:t>http://www.livestrong.com/article/14680-eliminating-manipulation</a:t>
            </a:r>
            <a:r>
              <a:rPr lang="en-US" dirty="0"/>
              <a:t> </a:t>
            </a:r>
          </a:p>
          <a:p>
            <a:r>
              <a:rPr lang="en-US" dirty="0"/>
              <a:t>Messina, J. J. (</a:t>
            </a:r>
            <a:r>
              <a:rPr lang="en-US" dirty="0" err="1"/>
              <a:t>n.d</a:t>
            </a:r>
            <a:r>
              <a:rPr lang="en-US" dirty="0"/>
              <a:t>.). Handling guilt. Retrieved 9-8-09 from </a:t>
            </a:r>
            <a:r>
              <a:rPr lang="en-US" dirty="0">
                <a:hlinkClick r:id="rId4"/>
              </a:rPr>
              <a:t>http://www.livestrong.com/article/14689-handling-guilt</a:t>
            </a:r>
            <a:r>
              <a:rPr lang="en-US" dirty="0"/>
              <a:t> </a:t>
            </a:r>
          </a:p>
          <a:p>
            <a:r>
              <a:rPr lang="en-US" sz="2800" dirty="0"/>
              <a:t>Messina, J. J. &amp; Messina, C. (2010). From </a:t>
            </a:r>
            <a:r>
              <a:rPr lang="en-US" sz="2800" dirty="0">
                <a:hlinkClick r:id="rId5"/>
              </a:rPr>
              <a:t>http://www.jamesjmessina.com/seastoolsforrecovery/letgosystem.html</a:t>
            </a:r>
            <a:r>
              <a:rPr lang="en-US" sz="2800" dirty="0"/>
              <a:t> </a:t>
            </a:r>
            <a:r>
              <a:rPr lang="en-US" dirty="0"/>
              <a:t> </a:t>
            </a:r>
          </a:p>
        </p:txBody>
      </p:sp>
      <p:sp>
        <p:nvSpPr>
          <p:cNvPr id="4" name="Slide Number Placeholder 3"/>
          <p:cNvSpPr>
            <a:spLocks noGrp="1"/>
          </p:cNvSpPr>
          <p:nvPr>
            <p:ph type="sldNum" sz="quarter" idx="12"/>
          </p:nvPr>
        </p:nvSpPr>
        <p:spPr/>
        <p:txBody>
          <a:bodyPr/>
          <a:lstStyle/>
          <a:p>
            <a:fld id="{F6D06311-9C90-4B9F-BEAA-148EDFAFDEF4}"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3800"/>
            <a:ext cx="8229600" cy="2840736"/>
          </a:xfrm>
        </p:spPr>
        <p:txBody>
          <a:bodyPr/>
          <a:lstStyle/>
          <a:p>
            <a:pPr indent="0" algn="ctr">
              <a:buNone/>
            </a:pPr>
            <a:r>
              <a:rPr lang="en-US" sz="2400" dirty="0"/>
              <a:t>This </a:t>
            </a:r>
            <a:r>
              <a:rPr lang="en-US" sz="2400"/>
              <a:t>Recovery Education lesson </a:t>
            </a:r>
            <a:r>
              <a:rPr lang="en-US" sz="2400" dirty="0"/>
              <a:t>was developed </a:t>
            </a:r>
            <a:r>
              <a:rPr lang="en-US" sz="2400"/>
              <a:t>in 2009.  Revised </a:t>
            </a:r>
            <a:r>
              <a:rPr lang="en-US" sz="2400" dirty="0"/>
              <a:t>12-29-21 by Mary Knutson RN of Health Vista, Inc.  </a:t>
            </a:r>
          </a:p>
          <a:p>
            <a:endParaRPr lang="en-US" dirty="0"/>
          </a:p>
        </p:txBody>
      </p:sp>
      <p:sp>
        <p:nvSpPr>
          <p:cNvPr id="4" name="Slide Number Placeholder 3"/>
          <p:cNvSpPr>
            <a:spLocks noGrp="1"/>
          </p:cNvSpPr>
          <p:nvPr>
            <p:ph type="sldNum" sz="quarter" idx="12"/>
          </p:nvPr>
        </p:nvSpPr>
        <p:spPr/>
        <p:txBody>
          <a:bodyPr/>
          <a:lstStyle/>
          <a:p>
            <a:fld id="{EBB2AC72-FDF3-4F1D-A9F0-8FF793ED279B}" type="slidenum">
              <a:rPr lang="en-US" smtClean="0"/>
              <a:pPr/>
              <a:t>28</a:t>
            </a:fld>
            <a:endParaRPr lang="en-US"/>
          </a:p>
        </p:txBody>
      </p:sp>
      <p:pic>
        <p:nvPicPr>
          <p:cNvPr id="5" name="Picture 2"/>
          <p:cNvPicPr>
            <a:picLocks noChangeAspect="1" noChangeArrowheads="1"/>
          </p:cNvPicPr>
          <p:nvPr/>
        </p:nvPicPr>
        <p:blipFill>
          <a:blip r:embed="rId3" cstate="print"/>
          <a:srcRect/>
          <a:stretch>
            <a:fillRect/>
          </a:stretch>
        </p:blipFill>
        <p:spPr bwMode="auto">
          <a:xfrm>
            <a:off x="4114800" y="5334000"/>
            <a:ext cx="1145894" cy="838199"/>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Describe how any of these pictures remind you of unhealthy relationships</a:t>
            </a:r>
          </a:p>
        </p:txBody>
      </p:sp>
      <p:sp>
        <p:nvSpPr>
          <p:cNvPr id="4" name="Slide Number Placeholder 3"/>
          <p:cNvSpPr>
            <a:spLocks noGrp="1"/>
          </p:cNvSpPr>
          <p:nvPr>
            <p:ph type="sldNum" sz="quarter" idx="12"/>
          </p:nvPr>
        </p:nvSpPr>
        <p:spPr/>
        <p:txBody>
          <a:bodyPr/>
          <a:lstStyle/>
          <a:p>
            <a:fld id="{F6D06311-9C90-4B9F-BEAA-148EDFAFDEF4}" type="slidenum">
              <a:rPr lang="en-US" smtClean="0"/>
              <a:pPr/>
              <a:t>29</a:t>
            </a:fld>
            <a:endParaRPr lang="en-US"/>
          </a:p>
        </p:txBody>
      </p:sp>
      <p:pic>
        <p:nvPicPr>
          <p:cNvPr id="2052" name="Picture 4" descr="G:\Clipart\clock clipart.jpg"/>
          <p:cNvPicPr>
            <a:picLocks noChangeAspect="1" noChangeArrowheads="1"/>
          </p:cNvPicPr>
          <p:nvPr/>
        </p:nvPicPr>
        <p:blipFill>
          <a:blip r:embed="rId3" cstate="print"/>
          <a:srcRect/>
          <a:stretch>
            <a:fillRect/>
          </a:stretch>
        </p:blipFill>
        <p:spPr bwMode="auto">
          <a:xfrm>
            <a:off x="838199" y="2510694"/>
            <a:ext cx="2286001" cy="1484942"/>
          </a:xfrm>
          <a:prstGeom prst="rect">
            <a:avLst/>
          </a:prstGeom>
          <a:noFill/>
          <a:ln w="3175">
            <a:solidFill>
              <a:schemeClr val="tx1"/>
            </a:solidFill>
          </a:ln>
        </p:spPr>
      </p:pic>
      <p:pic>
        <p:nvPicPr>
          <p:cNvPr id="2053" name="Picture 5" descr="G:\Clipart\christmas tree PICT2196.jpg"/>
          <p:cNvPicPr>
            <a:picLocks noChangeAspect="1" noChangeArrowheads="1"/>
          </p:cNvPicPr>
          <p:nvPr/>
        </p:nvPicPr>
        <p:blipFill>
          <a:blip r:embed="rId4" cstate="print"/>
          <a:srcRect/>
          <a:stretch>
            <a:fillRect/>
          </a:stretch>
        </p:blipFill>
        <p:spPr bwMode="auto">
          <a:xfrm>
            <a:off x="3810000" y="4495801"/>
            <a:ext cx="1828800" cy="1905000"/>
          </a:xfrm>
          <a:prstGeom prst="rect">
            <a:avLst/>
          </a:prstGeom>
          <a:noFill/>
        </p:spPr>
      </p:pic>
      <p:pic>
        <p:nvPicPr>
          <p:cNvPr id="2054" name="Picture 6" descr="G:\Clipart\shadow clipart.jpg"/>
          <p:cNvPicPr>
            <a:picLocks noChangeAspect="1" noChangeArrowheads="1"/>
          </p:cNvPicPr>
          <p:nvPr/>
        </p:nvPicPr>
        <p:blipFill>
          <a:blip r:embed="rId5" cstate="print"/>
          <a:srcRect/>
          <a:stretch>
            <a:fillRect/>
          </a:stretch>
        </p:blipFill>
        <p:spPr bwMode="auto">
          <a:xfrm>
            <a:off x="762000" y="4495800"/>
            <a:ext cx="2286000" cy="2000250"/>
          </a:xfrm>
          <a:prstGeom prst="rect">
            <a:avLst/>
          </a:prstGeom>
          <a:noFill/>
          <a:ln>
            <a:solidFill>
              <a:schemeClr val="accent1"/>
            </a:solidFill>
          </a:ln>
        </p:spPr>
      </p:pic>
      <p:pic>
        <p:nvPicPr>
          <p:cNvPr id="2055" name="Picture 7"/>
          <p:cNvPicPr>
            <a:picLocks noChangeAspect="1" noChangeArrowheads="1"/>
          </p:cNvPicPr>
          <p:nvPr/>
        </p:nvPicPr>
        <p:blipFill>
          <a:blip r:embed="rId6" cstate="print"/>
          <a:srcRect/>
          <a:stretch>
            <a:fillRect/>
          </a:stretch>
        </p:blipFill>
        <p:spPr bwMode="auto">
          <a:xfrm>
            <a:off x="3733800" y="2533650"/>
            <a:ext cx="1905000" cy="1428750"/>
          </a:xfrm>
          <a:prstGeom prst="rect">
            <a:avLst/>
          </a:prstGeom>
          <a:noFill/>
          <a:ln w="9525">
            <a:noFill/>
            <a:miter lim="800000"/>
            <a:headEnd/>
            <a:tailEnd/>
          </a:ln>
          <a:effectLst/>
        </p:spPr>
      </p:pic>
      <p:pic>
        <p:nvPicPr>
          <p:cNvPr id="1026" name="Picture 2"/>
          <p:cNvPicPr>
            <a:picLocks noChangeAspect="1" noChangeArrowheads="1"/>
          </p:cNvPicPr>
          <p:nvPr/>
        </p:nvPicPr>
        <p:blipFill>
          <a:blip r:embed="rId7" cstate="print"/>
          <a:srcRect/>
          <a:stretch>
            <a:fillRect/>
          </a:stretch>
        </p:blipFill>
        <p:spPr bwMode="auto">
          <a:xfrm>
            <a:off x="6248399" y="2590800"/>
            <a:ext cx="2190907" cy="3810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Objectives</a:t>
            </a:r>
          </a:p>
        </p:txBody>
      </p:sp>
      <p:sp>
        <p:nvSpPr>
          <p:cNvPr id="3" name="Content Placeholder 2"/>
          <p:cNvSpPr>
            <a:spLocks noGrp="1"/>
          </p:cNvSpPr>
          <p:nvPr>
            <p:ph idx="1"/>
          </p:nvPr>
        </p:nvSpPr>
        <p:spPr>
          <a:xfrm>
            <a:off x="457200" y="2249424"/>
            <a:ext cx="8382000" cy="4325112"/>
          </a:xfrm>
        </p:spPr>
        <p:txBody>
          <a:bodyPr>
            <a:noAutofit/>
          </a:bodyPr>
          <a:lstStyle/>
          <a:p>
            <a:r>
              <a:rPr lang="en-US" dirty="0"/>
              <a:t>To recognize how guilt feelings affect your health, and to learn healthier ways to respond</a:t>
            </a:r>
          </a:p>
          <a:p>
            <a:r>
              <a:rPr lang="en-US" dirty="0"/>
              <a:t>To gain “tools” for coping to increase empowerment during recovery</a:t>
            </a:r>
          </a:p>
          <a:p>
            <a:pPr lvl="1"/>
            <a:r>
              <a:rPr lang="en-US" dirty="0">
                <a:solidFill>
                  <a:schemeClr val="tx1"/>
                </a:solidFill>
              </a:rPr>
              <a:t>To describe what “makes you feel guilty”</a:t>
            </a:r>
          </a:p>
          <a:p>
            <a:pPr lvl="1"/>
            <a:r>
              <a:rPr lang="en-US" dirty="0">
                <a:solidFill>
                  <a:schemeClr val="tx1"/>
                </a:solidFill>
              </a:rPr>
              <a:t>To discuss manipulation</a:t>
            </a:r>
          </a:p>
          <a:p>
            <a:pPr lvl="1"/>
            <a:r>
              <a:rPr lang="en-US" dirty="0">
                <a:solidFill>
                  <a:schemeClr val="tx1"/>
                </a:solidFill>
              </a:rPr>
              <a:t>To discuss irrational (unreasonable) beliefs involved in guilt </a:t>
            </a:r>
          </a:p>
          <a:p>
            <a:pPr lvl="1"/>
            <a:r>
              <a:rPr lang="en-US" dirty="0">
                <a:solidFill>
                  <a:schemeClr val="tx1"/>
                </a:solidFill>
              </a:rPr>
              <a:t>To list a way to improve a guilt feeling you have</a:t>
            </a:r>
          </a:p>
        </p:txBody>
      </p:sp>
      <p:sp>
        <p:nvSpPr>
          <p:cNvPr id="5" name="Slide Number Placeholder 4"/>
          <p:cNvSpPr>
            <a:spLocks noGrp="1"/>
          </p:cNvSpPr>
          <p:nvPr>
            <p:ph type="sldNum" sz="quarter" idx="12"/>
          </p:nvPr>
        </p:nvSpPr>
        <p:spPr/>
        <p:txBody>
          <a:bodyPr/>
          <a:lstStyle/>
          <a:p>
            <a:fld id="{1AE824AC-0425-44DF-9D77-956F01C277C6}" type="slidenum">
              <a:rPr lang="en-US" smtClean="0"/>
              <a:pPr/>
              <a:t>3</a:t>
            </a:fld>
            <a:endParaRPr lang="en-US"/>
          </a:p>
        </p:txBody>
      </p:sp>
    </p:spTree>
  </p:cSld>
  <p:clrMapOvr>
    <a:masterClrMapping/>
  </p:clrMapOvr>
  <p:transition advTm="549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Describe how any of these pictures remind you of unhealthy relationships</a:t>
            </a:r>
          </a:p>
        </p:txBody>
      </p:sp>
      <p:sp>
        <p:nvSpPr>
          <p:cNvPr id="4" name="Slide Number Placeholder 3"/>
          <p:cNvSpPr>
            <a:spLocks noGrp="1"/>
          </p:cNvSpPr>
          <p:nvPr>
            <p:ph type="sldNum" sz="quarter" idx="12"/>
          </p:nvPr>
        </p:nvSpPr>
        <p:spPr/>
        <p:txBody>
          <a:bodyPr/>
          <a:lstStyle/>
          <a:p>
            <a:fld id="{F6D06311-9C90-4B9F-BEAA-148EDFAFDEF4}" type="slidenum">
              <a:rPr lang="en-US" smtClean="0"/>
              <a:pPr/>
              <a:t>30</a:t>
            </a:fld>
            <a:endParaRPr lang="en-US"/>
          </a:p>
        </p:txBody>
      </p:sp>
      <p:pic>
        <p:nvPicPr>
          <p:cNvPr id="2052" name="Picture 4" descr="G:\Clipart\clock clipart.jpg"/>
          <p:cNvPicPr>
            <a:picLocks noChangeAspect="1" noChangeArrowheads="1"/>
          </p:cNvPicPr>
          <p:nvPr/>
        </p:nvPicPr>
        <p:blipFill>
          <a:blip r:embed="rId3" cstate="print"/>
          <a:srcRect/>
          <a:stretch>
            <a:fillRect/>
          </a:stretch>
        </p:blipFill>
        <p:spPr bwMode="auto">
          <a:xfrm>
            <a:off x="838199" y="2510694"/>
            <a:ext cx="2286001" cy="1484942"/>
          </a:xfrm>
          <a:prstGeom prst="rect">
            <a:avLst/>
          </a:prstGeom>
          <a:noFill/>
          <a:ln w="3175">
            <a:solidFill>
              <a:schemeClr val="tx1"/>
            </a:solidFill>
          </a:ln>
        </p:spPr>
      </p:pic>
      <p:pic>
        <p:nvPicPr>
          <p:cNvPr id="2053" name="Picture 5" descr="G:\Clipart\christmas tree PICT2196.jpg"/>
          <p:cNvPicPr>
            <a:picLocks noChangeAspect="1" noChangeArrowheads="1"/>
          </p:cNvPicPr>
          <p:nvPr/>
        </p:nvPicPr>
        <p:blipFill>
          <a:blip r:embed="rId4" cstate="print"/>
          <a:srcRect/>
          <a:stretch>
            <a:fillRect/>
          </a:stretch>
        </p:blipFill>
        <p:spPr bwMode="auto">
          <a:xfrm>
            <a:off x="3810000" y="4495801"/>
            <a:ext cx="1828800" cy="1905000"/>
          </a:xfrm>
          <a:prstGeom prst="rect">
            <a:avLst/>
          </a:prstGeom>
          <a:noFill/>
        </p:spPr>
      </p:pic>
      <p:pic>
        <p:nvPicPr>
          <p:cNvPr id="2054" name="Picture 6" descr="G:\Clipart\shadow clipart.jpg"/>
          <p:cNvPicPr>
            <a:picLocks noChangeAspect="1" noChangeArrowheads="1"/>
          </p:cNvPicPr>
          <p:nvPr/>
        </p:nvPicPr>
        <p:blipFill>
          <a:blip r:embed="rId5" cstate="print"/>
          <a:srcRect/>
          <a:stretch>
            <a:fillRect/>
          </a:stretch>
        </p:blipFill>
        <p:spPr bwMode="auto">
          <a:xfrm>
            <a:off x="762000" y="4495800"/>
            <a:ext cx="2286000" cy="2000250"/>
          </a:xfrm>
          <a:prstGeom prst="rect">
            <a:avLst/>
          </a:prstGeom>
          <a:noFill/>
          <a:ln>
            <a:solidFill>
              <a:schemeClr val="accent1"/>
            </a:solidFill>
          </a:ln>
        </p:spPr>
      </p:pic>
      <p:pic>
        <p:nvPicPr>
          <p:cNvPr id="2055" name="Picture 7"/>
          <p:cNvPicPr>
            <a:picLocks noChangeAspect="1" noChangeArrowheads="1"/>
          </p:cNvPicPr>
          <p:nvPr/>
        </p:nvPicPr>
        <p:blipFill>
          <a:blip r:embed="rId6" cstate="print"/>
          <a:srcRect/>
          <a:stretch>
            <a:fillRect/>
          </a:stretch>
        </p:blipFill>
        <p:spPr bwMode="auto">
          <a:xfrm>
            <a:off x="3733800" y="2533650"/>
            <a:ext cx="1905000" cy="1428750"/>
          </a:xfrm>
          <a:prstGeom prst="rect">
            <a:avLst/>
          </a:prstGeom>
          <a:noFill/>
          <a:ln w="9525">
            <a:noFill/>
            <a:miter lim="800000"/>
            <a:headEnd/>
            <a:tailEnd/>
          </a:ln>
          <a:effectLst/>
        </p:spPr>
      </p:pic>
      <p:pic>
        <p:nvPicPr>
          <p:cNvPr id="1026" name="Picture 2"/>
          <p:cNvPicPr>
            <a:picLocks noChangeAspect="1" noChangeArrowheads="1"/>
          </p:cNvPicPr>
          <p:nvPr/>
        </p:nvPicPr>
        <p:blipFill>
          <a:blip r:embed="rId7" cstate="print"/>
          <a:srcRect/>
          <a:stretch>
            <a:fillRect/>
          </a:stretch>
        </p:blipFill>
        <p:spPr bwMode="auto">
          <a:xfrm>
            <a:off x="6248399" y="2590800"/>
            <a:ext cx="2190907" cy="3810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Guilt?</a:t>
            </a:r>
          </a:p>
        </p:txBody>
      </p:sp>
      <p:sp>
        <p:nvSpPr>
          <p:cNvPr id="3" name="Content Placeholder 2"/>
          <p:cNvSpPr>
            <a:spLocks noGrp="1"/>
          </p:cNvSpPr>
          <p:nvPr>
            <p:ph idx="1"/>
          </p:nvPr>
        </p:nvSpPr>
        <p:spPr/>
        <p:txBody>
          <a:bodyPr>
            <a:normAutofit lnSpcReduction="10000"/>
          </a:bodyPr>
          <a:lstStyle/>
          <a:p>
            <a:r>
              <a:rPr lang="en-US" dirty="0"/>
              <a:t>Feeling responsible for negative things that happen to you or others</a:t>
            </a:r>
          </a:p>
          <a:p>
            <a:r>
              <a:rPr lang="en-US" dirty="0"/>
              <a:t>Accepting responsibility for someone else’s problem</a:t>
            </a:r>
          </a:p>
          <a:p>
            <a:r>
              <a:rPr lang="en-US" dirty="0"/>
              <a:t>Regret for real or imagined mistakes, past or present</a:t>
            </a:r>
          </a:p>
          <a:p>
            <a:r>
              <a:rPr lang="en-US" dirty="0"/>
              <a:t>Feeling like you should have done more</a:t>
            </a:r>
          </a:p>
          <a:p>
            <a:r>
              <a:rPr lang="en-US" dirty="0"/>
              <a:t>Feeling loss or shame for not doing something</a:t>
            </a:r>
          </a:p>
          <a:p>
            <a:r>
              <a:rPr lang="en-US" dirty="0"/>
              <a:t>Guilt can come from irrational or faulty beliefs</a:t>
            </a:r>
          </a:p>
          <a:p>
            <a:r>
              <a:rPr lang="en-US" i="1" dirty="0"/>
              <a:t>Discussion: What “makes you” feel guilty?</a:t>
            </a:r>
          </a:p>
          <a:p>
            <a:r>
              <a:rPr lang="en-US" i="1" dirty="0"/>
              <a:t>How does guilt “make you” feel?</a:t>
            </a:r>
          </a:p>
        </p:txBody>
      </p:sp>
      <p:sp>
        <p:nvSpPr>
          <p:cNvPr id="4" name="Slide Number Placeholder 3"/>
          <p:cNvSpPr>
            <a:spLocks noGrp="1"/>
          </p:cNvSpPr>
          <p:nvPr>
            <p:ph type="sldNum" sz="quarter" idx="12"/>
          </p:nvPr>
        </p:nvSpPr>
        <p:spPr/>
        <p:txBody>
          <a:bodyPr/>
          <a:lstStyle/>
          <a:p>
            <a:fld id="{F6D06311-9C90-4B9F-BEAA-148EDFAFDEF4}"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Negative Affects of Guilt</a:t>
            </a:r>
          </a:p>
        </p:txBody>
      </p:sp>
      <p:sp>
        <p:nvSpPr>
          <p:cNvPr id="3" name="Content Placeholder 2"/>
          <p:cNvSpPr>
            <a:spLocks noGrp="1"/>
          </p:cNvSpPr>
          <p:nvPr>
            <p:ph idx="1"/>
          </p:nvPr>
        </p:nvSpPr>
        <p:spPr/>
        <p:txBody>
          <a:bodyPr/>
          <a:lstStyle/>
          <a:p>
            <a:r>
              <a:rPr lang="en-US" b="1" dirty="0"/>
              <a:t>If you let it</a:t>
            </a:r>
            <a:r>
              <a:rPr lang="en-US" dirty="0"/>
              <a:t>, guilt can “make you feel sad and stressed out and/or:</a:t>
            </a:r>
          </a:p>
          <a:p>
            <a:pPr lvl="1"/>
            <a:r>
              <a:rPr lang="en-US" dirty="0">
                <a:solidFill>
                  <a:schemeClr val="tx1"/>
                </a:solidFill>
              </a:rPr>
              <a:t>Over-responsible, and over-worked</a:t>
            </a:r>
          </a:p>
          <a:p>
            <a:pPr lvl="1"/>
            <a:r>
              <a:rPr lang="en-US" dirty="0">
                <a:solidFill>
                  <a:schemeClr val="tx1"/>
                </a:solidFill>
              </a:rPr>
              <a:t>Over-conscientious or too careful</a:t>
            </a:r>
          </a:p>
          <a:p>
            <a:pPr lvl="1"/>
            <a:r>
              <a:rPr lang="en-US" dirty="0">
                <a:solidFill>
                  <a:schemeClr val="tx1"/>
                </a:solidFill>
              </a:rPr>
              <a:t>Over-sensitive, sad, tense, or anxious</a:t>
            </a:r>
          </a:p>
          <a:p>
            <a:pPr lvl="1"/>
            <a:r>
              <a:rPr lang="en-US" dirty="0">
                <a:solidFill>
                  <a:schemeClr val="tx1"/>
                </a:solidFill>
              </a:rPr>
              <a:t>Immobilized or “paralyzed”</a:t>
            </a:r>
          </a:p>
          <a:p>
            <a:pPr lvl="1"/>
            <a:r>
              <a:rPr lang="en-US" dirty="0">
                <a:solidFill>
                  <a:schemeClr val="tx1"/>
                </a:solidFill>
              </a:rPr>
              <a:t>Have more trouble making decisions </a:t>
            </a:r>
          </a:p>
          <a:p>
            <a:pPr lvl="1"/>
            <a:r>
              <a:rPr lang="en-US" dirty="0">
                <a:solidFill>
                  <a:schemeClr val="tx1"/>
                </a:solidFill>
              </a:rPr>
              <a:t>Take care of others first, instead of yourself (self-denial)</a:t>
            </a:r>
          </a:p>
          <a:p>
            <a:pPr lvl="1"/>
            <a:r>
              <a:rPr lang="en-US" dirty="0">
                <a:solidFill>
                  <a:schemeClr val="tx1"/>
                </a:solidFill>
              </a:rPr>
              <a:t>Ignore emotions and feelings that could be enjoyed</a:t>
            </a:r>
          </a:p>
          <a:p>
            <a:endParaRPr lang="en-US" dirty="0"/>
          </a:p>
        </p:txBody>
      </p:sp>
      <p:sp>
        <p:nvSpPr>
          <p:cNvPr id="4" name="Slide Number Placeholder 3"/>
          <p:cNvSpPr>
            <a:spLocks noGrp="1"/>
          </p:cNvSpPr>
          <p:nvPr>
            <p:ph type="sldNum" sz="quarter" idx="12"/>
          </p:nvPr>
        </p:nvSpPr>
        <p:spPr/>
        <p:txBody>
          <a:bodyPr/>
          <a:lstStyle/>
          <a:p>
            <a:fld id="{F6D06311-9C90-4B9F-BEAA-148EDFAFDEF4}"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Positive Effects of Guilt</a:t>
            </a:r>
          </a:p>
        </p:txBody>
      </p:sp>
      <p:sp>
        <p:nvSpPr>
          <p:cNvPr id="3" name="Content Placeholder 2"/>
          <p:cNvSpPr>
            <a:spLocks noGrp="1"/>
          </p:cNvSpPr>
          <p:nvPr>
            <p:ph idx="1"/>
          </p:nvPr>
        </p:nvSpPr>
        <p:spPr/>
        <p:txBody>
          <a:bodyPr>
            <a:normAutofit/>
          </a:bodyPr>
          <a:lstStyle/>
          <a:p>
            <a:r>
              <a:rPr lang="en-US" dirty="0">
                <a:solidFill>
                  <a:schemeClr val="tx1"/>
                </a:solidFill>
              </a:rPr>
              <a:t>Guilt is not always a bad thing – It is OK to feel guilt if you did something you shouldn’t have done</a:t>
            </a:r>
          </a:p>
          <a:p>
            <a:r>
              <a:rPr lang="en-US" dirty="0"/>
              <a:t>It can help make moral decisions</a:t>
            </a:r>
            <a:endParaRPr lang="en-US" dirty="0">
              <a:solidFill>
                <a:schemeClr val="tx1"/>
              </a:solidFill>
            </a:endParaRPr>
          </a:p>
          <a:p>
            <a:r>
              <a:rPr lang="en-US" dirty="0">
                <a:solidFill>
                  <a:schemeClr val="tx1"/>
                </a:solidFill>
              </a:rPr>
              <a:t>The discomfort of guilt can motivate people to change</a:t>
            </a:r>
          </a:p>
          <a:p>
            <a:r>
              <a:rPr lang="en-US" dirty="0"/>
              <a:t>Coping techniques and therapy can help decrease guilt </a:t>
            </a:r>
            <a:r>
              <a:rPr lang="en-US" dirty="0">
                <a:solidFill>
                  <a:schemeClr val="tx1"/>
                </a:solidFill>
              </a:rPr>
              <a:t>and negative thinking -  It can also help control stress and tension in your life</a:t>
            </a:r>
          </a:p>
          <a:p>
            <a:r>
              <a:rPr lang="en-US" dirty="0">
                <a:solidFill>
                  <a:schemeClr val="tx1"/>
                </a:solidFill>
              </a:rPr>
              <a:t>Guilt can lead you to recognize irrational beliefs that you were not aware of</a:t>
            </a:r>
          </a:p>
        </p:txBody>
      </p:sp>
      <p:sp>
        <p:nvSpPr>
          <p:cNvPr id="4" name="Slide Number Placeholder 3"/>
          <p:cNvSpPr>
            <a:spLocks noGrp="1"/>
          </p:cNvSpPr>
          <p:nvPr>
            <p:ph type="sldNum" sz="quarter" idx="12"/>
          </p:nvPr>
        </p:nvSpPr>
        <p:spPr/>
        <p:txBody>
          <a:bodyPr/>
          <a:lstStyle/>
          <a:p>
            <a:fld id="{F6D06311-9C90-4B9F-BEAA-148EDFAFDEF4}"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Irrational Beliefs</a:t>
            </a:r>
          </a:p>
        </p:txBody>
      </p:sp>
      <p:sp>
        <p:nvSpPr>
          <p:cNvPr id="3" name="Content Placeholder 2"/>
          <p:cNvSpPr>
            <a:spLocks noGrp="1"/>
          </p:cNvSpPr>
          <p:nvPr>
            <p:ph idx="1"/>
          </p:nvPr>
        </p:nvSpPr>
        <p:spPr>
          <a:xfrm>
            <a:off x="533400" y="2057400"/>
            <a:ext cx="8229600" cy="4572000"/>
          </a:xfrm>
        </p:spPr>
        <p:txBody>
          <a:bodyPr>
            <a:normAutofit/>
          </a:bodyPr>
          <a:lstStyle/>
          <a:p>
            <a:r>
              <a:rPr lang="en-US" dirty="0"/>
              <a:t>“No matter what I do, I am always wrong”</a:t>
            </a:r>
          </a:p>
          <a:p>
            <a:r>
              <a:rPr lang="en-US" dirty="0"/>
              <a:t>“I am responsible to keep my family happy” </a:t>
            </a:r>
          </a:p>
          <a:p>
            <a:r>
              <a:rPr lang="en-US" dirty="0"/>
              <a:t>“It’s my fault if they fail in any way”</a:t>
            </a:r>
          </a:p>
          <a:p>
            <a:r>
              <a:rPr lang="en-US" dirty="0"/>
              <a:t>“There is only one right way to do things”</a:t>
            </a:r>
          </a:p>
          <a:p>
            <a:r>
              <a:rPr lang="en-US" dirty="0"/>
              <a:t>“I have to do what people expect of me”</a:t>
            </a:r>
          </a:p>
          <a:p>
            <a:r>
              <a:rPr lang="en-US" dirty="0"/>
              <a:t>“It’s wrong to be concerned about myself”</a:t>
            </a:r>
          </a:p>
          <a:p>
            <a:r>
              <a:rPr lang="en-US" dirty="0"/>
              <a:t>“I should never feel guilty”</a:t>
            </a:r>
          </a:p>
          <a:p>
            <a:r>
              <a:rPr lang="en-US" dirty="0"/>
              <a:t>“No one should feel hurt or pain.”</a:t>
            </a:r>
          </a:p>
          <a:p>
            <a:r>
              <a:rPr lang="en-US" dirty="0"/>
              <a:t>“No one should die.”</a:t>
            </a:r>
          </a:p>
          <a:p>
            <a:r>
              <a:rPr lang="en-US" dirty="0"/>
              <a:t>“I don’t deserve to be happy” </a:t>
            </a:r>
          </a:p>
          <a:p>
            <a:endParaRPr lang="en-US" dirty="0"/>
          </a:p>
        </p:txBody>
      </p:sp>
      <p:sp>
        <p:nvSpPr>
          <p:cNvPr id="4" name="Slide Number Placeholder 3"/>
          <p:cNvSpPr>
            <a:spLocks noGrp="1"/>
          </p:cNvSpPr>
          <p:nvPr>
            <p:ph type="sldNum" sz="quarter" idx="12"/>
          </p:nvPr>
        </p:nvSpPr>
        <p:spPr/>
        <p:txBody>
          <a:bodyPr/>
          <a:lstStyle/>
          <a:p>
            <a:fld id="{F6D06311-9C90-4B9F-BEAA-148EDFAFDEF4}"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143000"/>
            <a:ext cx="5486400" cy="1066800"/>
          </a:xfrm>
        </p:spPr>
        <p:txBody>
          <a:bodyPr/>
          <a:lstStyle/>
          <a:p>
            <a:r>
              <a:rPr lang="en-US" dirty="0"/>
              <a:t>Case Study</a:t>
            </a:r>
          </a:p>
        </p:txBody>
      </p:sp>
      <p:sp>
        <p:nvSpPr>
          <p:cNvPr id="3" name="Content Placeholder 2"/>
          <p:cNvSpPr>
            <a:spLocks noGrp="1"/>
          </p:cNvSpPr>
          <p:nvPr>
            <p:ph idx="1"/>
          </p:nvPr>
        </p:nvSpPr>
        <p:spPr>
          <a:xfrm>
            <a:off x="381000" y="2286000"/>
            <a:ext cx="8458200" cy="4267200"/>
          </a:xfrm>
        </p:spPr>
        <p:txBody>
          <a:bodyPr>
            <a:normAutofit fontScale="77500" lnSpcReduction="20000"/>
          </a:bodyPr>
          <a:lstStyle/>
          <a:p>
            <a:r>
              <a:rPr lang="en-US" sz="2800" dirty="0"/>
              <a:t>Dawn was a young woman whose friend recently died in a car accident. She was so sad and upset that she couldn’t face seeing other people, and didn’t go to work or school.</a:t>
            </a:r>
          </a:p>
          <a:p>
            <a:r>
              <a:rPr lang="en-US" sz="2800" dirty="0"/>
              <a:t>She blamed herself for her friend’s death because Dawn had asked her get something at the store just before she was hit by the car.  </a:t>
            </a:r>
          </a:p>
          <a:p>
            <a:r>
              <a:rPr lang="en-US" sz="2800" dirty="0"/>
              <a:t>She told herself over and over, “If she didn’t go home from work that way, that car would never have hit her. It’s all my fault –It should have been me.”</a:t>
            </a:r>
          </a:p>
          <a:p>
            <a:r>
              <a:rPr lang="en-US" sz="2800" i="1" dirty="0"/>
              <a:t>Discussion:  Is Dawn responsible for the accident?   </a:t>
            </a:r>
            <a:r>
              <a:rPr lang="en-US" sz="2800" i="1" dirty="0">
                <a:solidFill>
                  <a:schemeClr val="accent2"/>
                </a:solidFill>
              </a:rPr>
              <a:t>No</a:t>
            </a:r>
          </a:p>
          <a:p>
            <a:r>
              <a:rPr lang="en-US" sz="2800" i="1" dirty="0"/>
              <a:t>Why do you think she blames herself?   </a:t>
            </a:r>
            <a:r>
              <a:rPr lang="en-US" sz="2800" i="1" dirty="0">
                <a:solidFill>
                  <a:schemeClr val="accent2"/>
                </a:solidFill>
              </a:rPr>
              <a:t>Guilt could be from irrational thinking, depression, and poor self-esteem</a:t>
            </a:r>
          </a:p>
          <a:p>
            <a:endParaRPr lang="en-US" dirty="0"/>
          </a:p>
        </p:txBody>
      </p:sp>
      <p:sp>
        <p:nvSpPr>
          <p:cNvPr id="4" name="Slide Number Placeholder 3"/>
          <p:cNvSpPr>
            <a:spLocks noGrp="1"/>
          </p:cNvSpPr>
          <p:nvPr>
            <p:ph type="sldNum" sz="quarter" idx="12"/>
          </p:nvPr>
        </p:nvSpPr>
        <p:spPr/>
        <p:txBody>
          <a:bodyPr/>
          <a:lstStyle/>
          <a:p>
            <a:fld id="{F6D06311-9C90-4B9F-BEAA-148EDFAFDEF4}" type="slidenum">
              <a:rPr lang="en-US" smtClean="0"/>
              <a:pPr/>
              <a:t>8</a:t>
            </a:fld>
            <a:endParaRPr lang="en-US"/>
          </a:p>
        </p:txBody>
      </p:sp>
      <p:pic>
        <p:nvPicPr>
          <p:cNvPr id="1026" name="Picture 2" descr="G:\People\One Eye clip.jpg"/>
          <p:cNvPicPr>
            <a:picLocks noChangeAspect="1" noChangeArrowheads="1"/>
          </p:cNvPicPr>
          <p:nvPr/>
        </p:nvPicPr>
        <p:blipFill>
          <a:blip r:embed="rId3" cstate="print"/>
          <a:srcRect/>
          <a:stretch>
            <a:fillRect/>
          </a:stretch>
        </p:blipFill>
        <p:spPr bwMode="auto">
          <a:xfrm>
            <a:off x="838200" y="685800"/>
            <a:ext cx="1066800" cy="1398906"/>
          </a:xfrm>
          <a:prstGeom prst="rect">
            <a:avLst/>
          </a:prstGeom>
          <a:noFill/>
          <a:ln w="3175">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Guilt Come From?</a:t>
            </a:r>
          </a:p>
        </p:txBody>
      </p:sp>
      <p:sp>
        <p:nvSpPr>
          <p:cNvPr id="3" name="Content Placeholder 2"/>
          <p:cNvSpPr>
            <a:spLocks noGrp="1"/>
          </p:cNvSpPr>
          <p:nvPr>
            <p:ph idx="1"/>
          </p:nvPr>
        </p:nvSpPr>
        <p:spPr/>
        <p:txBody>
          <a:bodyPr>
            <a:normAutofit/>
          </a:bodyPr>
          <a:lstStyle/>
          <a:p>
            <a:r>
              <a:rPr lang="en-US" dirty="0"/>
              <a:t>In this case, Dawn is blaming herself - The guilt comes from within herself</a:t>
            </a:r>
          </a:p>
          <a:p>
            <a:r>
              <a:rPr lang="en-US" dirty="0"/>
              <a:t>But guilt can come from others. If someone told Dawn the crash may have been during a cell phone call, they could “make” Dawn feel guilty even if she hadn’t called her at that time (or if her friend made the unsafe choice to answer the phone while she was driving)</a:t>
            </a:r>
          </a:p>
          <a:p>
            <a:r>
              <a:rPr lang="en-US" dirty="0"/>
              <a:t>Sometimes people try to make you feel guilty, or </a:t>
            </a:r>
            <a:r>
              <a:rPr lang="en-US" b="1" dirty="0"/>
              <a:t>manipulate</a:t>
            </a:r>
            <a:r>
              <a:rPr lang="en-US" dirty="0"/>
              <a:t> you (use your guilt to benefit them)</a:t>
            </a:r>
          </a:p>
          <a:p>
            <a:r>
              <a:rPr lang="en-US" dirty="0"/>
              <a:t>You can either feel guilty, or you can stop feeling guilty – The first step is to be aware</a:t>
            </a:r>
          </a:p>
          <a:p>
            <a:endParaRPr lang="en-US" dirty="0"/>
          </a:p>
          <a:p>
            <a:endParaRPr lang="en-US" dirty="0"/>
          </a:p>
        </p:txBody>
      </p:sp>
      <p:sp>
        <p:nvSpPr>
          <p:cNvPr id="4" name="Slide Number Placeholder 3"/>
          <p:cNvSpPr>
            <a:spLocks noGrp="1"/>
          </p:cNvSpPr>
          <p:nvPr>
            <p:ph type="sldNum" sz="quarter" idx="12"/>
          </p:nvPr>
        </p:nvSpPr>
        <p:spPr/>
        <p:txBody>
          <a:bodyPr/>
          <a:lstStyle/>
          <a:p>
            <a:fld id="{F6D06311-9C90-4B9F-BEAA-148EDFAFDEF4}"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2072</TotalTime>
  <Words>2317</Words>
  <Application>Microsoft Office PowerPoint</Application>
  <PresentationFormat>On-screen Show (4:3)</PresentationFormat>
  <Paragraphs>246</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Century Gothic</vt:lpstr>
      <vt:lpstr>Wingdings 3</vt:lpstr>
      <vt:lpstr>Ion</vt:lpstr>
      <vt:lpstr>Managing Guilt</vt:lpstr>
      <vt:lpstr>Introduction </vt:lpstr>
      <vt:lpstr>Goals and Objectives</vt:lpstr>
      <vt:lpstr>What Is Guilt?</vt:lpstr>
      <vt:lpstr>Negative Affects of Guilt</vt:lpstr>
      <vt:lpstr>Positive Effects of Guilt</vt:lpstr>
      <vt:lpstr>Some Irrational Beliefs</vt:lpstr>
      <vt:lpstr>Case Study</vt:lpstr>
      <vt:lpstr>Where Does Guilt Come From?</vt:lpstr>
      <vt:lpstr>How People Increase Your Guilt</vt:lpstr>
      <vt:lpstr>Case Study</vt:lpstr>
      <vt:lpstr>Unhealthy Response</vt:lpstr>
      <vt:lpstr>Healthy Response</vt:lpstr>
      <vt:lpstr>Learning Activity: Discussion</vt:lpstr>
      <vt:lpstr>How to Overcome Guilt</vt:lpstr>
      <vt:lpstr>Recognize the True Problem</vt:lpstr>
      <vt:lpstr>Realize You Can’t Control Others</vt:lpstr>
      <vt:lpstr>Let Go of the Need To Control Others</vt:lpstr>
      <vt:lpstr>Use Self-Affirmations  </vt:lpstr>
      <vt:lpstr>Avoid Being Manipulated</vt:lpstr>
      <vt:lpstr>Use “I” Statements</vt:lpstr>
      <vt:lpstr>Learning Activity: Using “I” Statements</vt:lpstr>
      <vt:lpstr>Learn to Cope Better</vt:lpstr>
      <vt:lpstr>Optional: What Are “Toxic” Relationships?</vt:lpstr>
      <vt:lpstr>Do any of these pictures remind you of unhealthy relationships?</vt:lpstr>
      <vt:lpstr>Conclusion</vt:lpstr>
      <vt:lpstr>References</vt:lpstr>
      <vt:lpstr>PowerPoint Presentation</vt:lpstr>
      <vt:lpstr>Describe how any of these pictures remind you of unhealthy relationships</vt:lpstr>
      <vt:lpstr>Describe how any of these pictures remind you of unhealthy relationships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Control Issues</dc:title>
  <dc:creator>Mary Knutson</dc:creator>
  <cp:lastModifiedBy>Mary B Knutson</cp:lastModifiedBy>
  <cp:revision>223</cp:revision>
  <dcterms:created xsi:type="dcterms:W3CDTF">2009-09-07T00:54:40Z</dcterms:created>
  <dcterms:modified xsi:type="dcterms:W3CDTF">2021-12-29T19:55:10Z</dcterms:modified>
</cp:coreProperties>
</file>